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61" r:id="rId4"/>
    <p:sldId id="262" r:id="rId5"/>
    <p:sldId id="263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9" r:id="rId18"/>
    <p:sldId id="280" r:id="rId19"/>
    <p:sldId id="281" r:id="rId20"/>
    <p:sldId id="282" r:id="rId21"/>
    <p:sldId id="283" r:id="rId22"/>
    <p:sldId id="284" r:id="rId23"/>
    <p:sldId id="285" r:id="rId24"/>
    <p:sldId id="259" r:id="rId25"/>
    <p:sldId id="276" r:id="rId26"/>
    <p:sldId id="277" r:id="rId27"/>
    <p:sldId id="278" r:id="rId28"/>
    <p:sldId id="258" r:id="rId29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342" autoAdjust="0"/>
    <p:restoredTop sz="94660"/>
  </p:normalViewPr>
  <p:slideViewPr>
    <p:cSldViewPr>
      <p:cViewPr varScale="1">
        <p:scale>
          <a:sx n="58" d="100"/>
          <a:sy n="58" d="100"/>
        </p:scale>
        <p:origin x="-87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DC511D8-DC5B-4486-ADC5-02F6246F0EDE}" type="doc">
      <dgm:prSet loTypeId="urn:microsoft.com/office/officeart/2005/8/layout/cycle3" loCatId="cycle" qsTypeId="urn:microsoft.com/office/officeart/2005/8/quickstyle/3d5" qsCatId="3D" csTypeId="urn:microsoft.com/office/officeart/2005/8/colors/colorful5" csCatId="colorful" phldr="1"/>
      <dgm:spPr/>
      <dgm:t>
        <a:bodyPr/>
        <a:lstStyle/>
        <a:p>
          <a:endParaRPr lang="es-MX"/>
        </a:p>
      </dgm:t>
    </dgm:pt>
    <dgm:pt modelId="{9600B9BA-5D30-4969-976D-C74CD70D727B}">
      <dgm:prSet phldrT="[Texto]" custT="1"/>
      <dgm:spPr/>
      <dgm:t>
        <a:bodyPr/>
        <a:lstStyle/>
        <a:p>
          <a:r>
            <a:rPr lang="es-ES_tradnl" sz="1800" smtClean="0">
              <a:solidFill>
                <a:schemeClr val="tx1"/>
              </a:solidFill>
            </a:rPr>
            <a:t>Defina el mercado</a:t>
          </a:r>
          <a:endParaRPr lang="es-MX" sz="1800" dirty="0">
            <a:solidFill>
              <a:schemeClr val="tx1"/>
            </a:solidFill>
          </a:endParaRPr>
        </a:p>
      </dgm:t>
    </dgm:pt>
    <dgm:pt modelId="{55EC7DE2-FA30-4B5D-859E-285D8A354172}" type="parTrans" cxnId="{974FD977-FCFD-43B9-A3FC-9FD164C7DCC4}">
      <dgm:prSet/>
      <dgm:spPr/>
      <dgm:t>
        <a:bodyPr/>
        <a:lstStyle/>
        <a:p>
          <a:endParaRPr lang="es-MX" sz="1800">
            <a:solidFill>
              <a:schemeClr val="tx1"/>
            </a:solidFill>
          </a:endParaRPr>
        </a:p>
      </dgm:t>
    </dgm:pt>
    <dgm:pt modelId="{2323B7F7-64BD-4285-AF8B-72AC203F964D}" type="sibTrans" cxnId="{974FD977-FCFD-43B9-A3FC-9FD164C7DCC4}">
      <dgm:prSet/>
      <dgm:spPr/>
      <dgm:t>
        <a:bodyPr/>
        <a:lstStyle/>
        <a:p>
          <a:endParaRPr lang="es-MX" sz="1800">
            <a:solidFill>
              <a:schemeClr val="tx1"/>
            </a:solidFill>
          </a:endParaRPr>
        </a:p>
      </dgm:t>
    </dgm:pt>
    <dgm:pt modelId="{2168FEE4-48A2-4B23-9736-F3864914E4D1}">
      <dgm:prSet phldrT="[Texto]" custT="1"/>
      <dgm:spPr/>
      <dgm:t>
        <a:bodyPr/>
        <a:lstStyle/>
        <a:p>
          <a:r>
            <a:rPr lang="es-ES_tradnl" sz="1800" smtClean="0">
              <a:solidFill>
                <a:schemeClr val="tx1"/>
              </a:solidFill>
            </a:rPr>
            <a:t>Identifique atributos</a:t>
          </a:r>
          <a:endParaRPr lang="es-MX" sz="1800" dirty="0">
            <a:solidFill>
              <a:schemeClr val="tx1"/>
            </a:solidFill>
          </a:endParaRPr>
        </a:p>
      </dgm:t>
    </dgm:pt>
    <dgm:pt modelId="{961FF457-127B-4602-84F5-0F906D909447}" type="parTrans" cxnId="{B204D9A1-830E-4BF5-B903-09A46447132C}">
      <dgm:prSet/>
      <dgm:spPr/>
      <dgm:t>
        <a:bodyPr/>
        <a:lstStyle/>
        <a:p>
          <a:endParaRPr lang="es-MX" sz="1800">
            <a:solidFill>
              <a:schemeClr val="tx1"/>
            </a:solidFill>
          </a:endParaRPr>
        </a:p>
      </dgm:t>
    </dgm:pt>
    <dgm:pt modelId="{AF22DD84-22D1-444F-B2A7-D5055ADC22DA}" type="sibTrans" cxnId="{B204D9A1-830E-4BF5-B903-09A46447132C}">
      <dgm:prSet/>
      <dgm:spPr/>
      <dgm:t>
        <a:bodyPr/>
        <a:lstStyle/>
        <a:p>
          <a:endParaRPr lang="es-MX" sz="1800">
            <a:solidFill>
              <a:schemeClr val="tx1"/>
            </a:solidFill>
          </a:endParaRPr>
        </a:p>
      </dgm:t>
    </dgm:pt>
    <dgm:pt modelId="{BBD51625-770D-462F-8924-9029996B4871}">
      <dgm:prSet phldrT="[Texto]" custT="1"/>
      <dgm:spPr/>
      <dgm:t>
        <a:bodyPr/>
        <a:lstStyle/>
        <a:p>
          <a:r>
            <a:rPr lang="es-ES_tradnl" sz="1800" dirty="0" smtClean="0">
              <a:solidFill>
                <a:schemeClr val="tx1"/>
              </a:solidFill>
            </a:rPr>
            <a:t>Percepciones atributos</a:t>
          </a:r>
          <a:endParaRPr lang="es-MX" sz="1800" dirty="0">
            <a:solidFill>
              <a:schemeClr val="tx1"/>
            </a:solidFill>
          </a:endParaRPr>
        </a:p>
      </dgm:t>
    </dgm:pt>
    <dgm:pt modelId="{AEB611EF-56AD-4622-AB37-14930AA6AE38}" type="parTrans" cxnId="{91C11B5E-8E39-4EB3-AC1A-5AFFA83FF702}">
      <dgm:prSet/>
      <dgm:spPr/>
      <dgm:t>
        <a:bodyPr/>
        <a:lstStyle/>
        <a:p>
          <a:endParaRPr lang="es-MX" sz="1800">
            <a:solidFill>
              <a:schemeClr val="tx1"/>
            </a:solidFill>
          </a:endParaRPr>
        </a:p>
      </dgm:t>
    </dgm:pt>
    <dgm:pt modelId="{56319F81-A552-4B7D-956B-27197437A516}" type="sibTrans" cxnId="{91C11B5E-8E39-4EB3-AC1A-5AFFA83FF702}">
      <dgm:prSet/>
      <dgm:spPr/>
      <dgm:t>
        <a:bodyPr/>
        <a:lstStyle/>
        <a:p>
          <a:endParaRPr lang="es-MX" sz="1800">
            <a:solidFill>
              <a:schemeClr val="tx1"/>
            </a:solidFill>
          </a:endParaRPr>
        </a:p>
      </dgm:t>
    </dgm:pt>
    <dgm:pt modelId="{A2835B0F-480E-498F-9131-B9769C971495}">
      <dgm:prSet phldrT="[Texto]" custT="1"/>
      <dgm:spPr/>
      <dgm:t>
        <a:bodyPr/>
        <a:lstStyle/>
        <a:p>
          <a:r>
            <a:rPr lang="es-ES_tradnl" sz="1800" smtClean="0">
              <a:solidFill>
                <a:schemeClr val="tx1"/>
              </a:solidFill>
            </a:rPr>
            <a:t>Posicionamiento de los competidores</a:t>
          </a:r>
          <a:endParaRPr lang="es-MX" sz="1800" dirty="0">
            <a:solidFill>
              <a:schemeClr val="tx1"/>
            </a:solidFill>
          </a:endParaRPr>
        </a:p>
      </dgm:t>
    </dgm:pt>
    <dgm:pt modelId="{D8B79096-2AC1-4C9C-BDE0-773F7A20216D}" type="parTrans" cxnId="{3C64D2DF-6F38-4C9F-821C-2CA152C62111}">
      <dgm:prSet/>
      <dgm:spPr/>
      <dgm:t>
        <a:bodyPr/>
        <a:lstStyle/>
        <a:p>
          <a:endParaRPr lang="es-MX" sz="1800">
            <a:solidFill>
              <a:schemeClr val="tx1"/>
            </a:solidFill>
          </a:endParaRPr>
        </a:p>
      </dgm:t>
    </dgm:pt>
    <dgm:pt modelId="{BABD8311-F69A-4138-989C-77C9278019AC}" type="sibTrans" cxnId="{3C64D2DF-6F38-4C9F-821C-2CA152C62111}">
      <dgm:prSet/>
      <dgm:spPr/>
      <dgm:t>
        <a:bodyPr/>
        <a:lstStyle/>
        <a:p>
          <a:endParaRPr lang="es-MX" sz="1800">
            <a:solidFill>
              <a:schemeClr val="tx1"/>
            </a:solidFill>
          </a:endParaRPr>
        </a:p>
      </dgm:t>
    </dgm:pt>
    <dgm:pt modelId="{B0F502BF-EB22-4CCC-BE5C-1A588FA964B7}">
      <dgm:prSet phldrT="[Texto]" custT="1"/>
      <dgm:spPr/>
      <dgm:t>
        <a:bodyPr/>
        <a:lstStyle/>
        <a:p>
          <a:r>
            <a:rPr lang="es-ES_tradnl" sz="1800" smtClean="0">
              <a:solidFill>
                <a:schemeClr val="tx1"/>
              </a:solidFill>
            </a:rPr>
            <a:t>Combinación atributos del cliente</a:t>
          </a:r>
          <a:endParaRPr lang="es-MX" sz="1800" dirty="0">
            <a:solidFill>
              <a:schemeClr val="tx1"/>
            </a:solidFill>
          </a:endParaRPr>
        </a:p>
      </dgm:t>
    </dgm:pt>
    <dgm:pt modelId="{065C28D7-1D6A-411E-A4DC-F1AD4FE1ED9F}" type="parTrans" cxnId="{DE7F01BF-0C28-408A-BEDB-F594D68E15C0}">
      <dgm:prSet/>
      <dgm:spPr/>
      <dgm:t>
        <a:bodyPr/>
        <a:lstStyle/>
        <a:p>
          <a:endParaRPr lang="es-MX" sz="1800">
            <a:solidFill>
              <a:schemeClr val="tx1"/>
            </a:solidFill>
          </a:endParaRPr>
        </a:p>
      </dgm:t>
    </dgm:pt>
    <dgm:pt modelId="{C681C5B2-384E-4C21-9C27-1E8AF41772EA}" type="sibTrans" cxnId="{DE7F01BF-0C28-408A-BEDB-F594D68E15C0}">
      <dgm:prSet/>
      <dgm:spPr/>
      <dgm:t>
        <a:bodyPr/>
        <a:lstStyle/>
        <a:p>
          <a:endParaRPr lang="es-MX" sz="1800">
            <a:solidFill>
              <a:schemeClr val="tx1"/>
            </a:solidFill>
          </a:endParaRPr>
        </a:p>
      </dgm:t>
    </dgm:pt>
    <dgm:pt modelId="{FDDBBA07-0624-4CE5-AC08-6BDB18C1EFBF}">
      <dgm:prSet custT="1"/>
      <dgm:spPr/>
      <dgm:t>
        <a:bodyPr/>
        <a:lstStyle/>
        <a:p>
          <a:r>
            <a:rPr lang="es-ES_tradnl" sz="1800" dirty="0" smtClean="0">
              <a:solidFill>
                <a:schemeClr val="tx1"/>
              </a:solidFill>
            </a:rPr>
            <a:t>Confirme  el engranaje</a:t>
          </a:r>
          <a:endParaRPr lang="es-MX" sz="1800" dirty="0">
            <a:solidFill>
              <a:schemeClr val="tx1"/>
            </a:solidFill>
          </a:endParaRPr>
        </a:p>
      </dgm:t>
    </dgm:pt>
    <dgm:pt modelId="{7C71183E-F496-49C9-895A-BF182D65B58A}" type="parTrans" cxnId="{CB95B842-F176-4F7B-A7B7-F29A4C03E667}">
      <dgm:prSet/>
      <dgm:spPr/>
      <dgm:t>
        <a:bodyPr/>
        <a:lstStyle/>
        <a:p>
          <a:endParaRPr lang="es-MX" sz="1800">
            <a:solidFill>
              <a:schemeClr val="tx1"/>
            </a:solidFill>
          </a:endParaRPr>
        </a:p>
      </dgm:t>
    </dgm:pt>
    <dgm:pt modelId="{E61C6043-6A72-41E5-909C-3C43C51CC78B}" type="sibTrans" cxnId="{CB95B842-F176-4F7B-A7B7-F29A4C03E667}">
      <dgm:prSet/>
      <dgm:spPr/>
      <dgm:t>
        <a:bodyPr/>
        <a:lstStyle/>
        <a:p>
          <a:endParaRPr lang="es-MX" sz="1800">
            <a:solidFill>
              <a:schemeClr val="tx1"/>
            </a:solidFill>
          </a:endParaRPr>
        </a:p>
      </dgm:t>
    </dgm:pt>
    <dgm:pt modelId="{663A874B-33A4-4C8A-9D9A-F9689D81174C}">
      <dgm:prSet custT="1"/>
      <dgm:spPr/>
      <dgm:t>
        <a:bodyPr/>
        <a:lstStyle/>
        <a:p>
          <a:r>
            <a:rPr lang="es-ES_tradnl" sz="1800" dirty="0" smtClean="0">
              <a:solidFill>
                <a:schemeClr val="tx1"/>
              </a:solidFill>
            </a:rPr>
            <a:t>Posicione</a:t>
          </a:r>
          <a:endParaRPr lang="es-MX" sz="1800" dirty="0">
            <a:solidFill>
              <a:schemeClr val="tx1"/>
            </a:solidFill>
          </a:endParaRPr>
        </a:p>
      </dgm:t>
    </dgm:pt>
    <dgm:pt modelId="{CE7117FA-5990-4420-8B77-ECB47C009381}" type="parTrans" cxnId="{140FABA6-C5B6-4803-BE29-EAF3DD3CD4CD}">
      <dgm:prSet/>
      <dgm:spPr/>
      <dgm:t>
        <a:bodyPr/>
        <a:lstStyle/>
        <a:p>
          <a:endParaRPr lang="es-MX" sz="1800">
            <a:solidFill>
              <a:schemeClr val="tx1"/>
            </a:solidFill>
          </a:endParaRPr>
        </a:p>
      </dgm:t>
    </dgm:pt>
    <dgm:pt modelId="{6923780D-59B2-4864-8FE4-5275225D0702}" type="sibTrans" cxnId="{140FABA6-C5B6-4803-BE29-EAF3DD3CD4CD}">
      <dgm:prSet/>
      <dgm:spPr/>
      <dgm:t>
        <a:bodyPr/>
        <a:lstStyle/>
        <a:p>
          <a:endParaRPr lang="es-MX" sz="1800">
            <a:solidFill>
              <a:schemeClr val="tx1"/>
            </a:solidFill>
          </a:endParaRPr>
        </a:p>
      </dgm:t>
    </dgm:pt>
    <dgm:pt modelId="{55438CDF-773A-4690-A698-BDBA78B98F28}" type="pres">
      <dgm:prSet presAssocID="{3DC511D8-DC5B-4486-ADC5-02F6246F0EDE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99B15787-65B8-4521-BA98-FC694DBF68D6}" type="pres">
      <dgm:prSet presAssocID="{3DC511D8-DC5B-4486-ADC5-02F6246F0EDE}" presName="cycle" presStyleCnt="0"/>
      <dgm:spPr/>
      <dgm:t>
        <a:bodyPr/>
        <a:lstStyle/>
        <a:p>
          <a:endParaRPr lang="es-MX"/>
        </a:p>
      </dgm:t>
    </dgm:pt>
    <dgm:pt modelId="{70987A05-E954-4F76-ABAE-AD5BAA27443C}" type="pres">
      <dgm:prSet presAssocID="{9600B9BA-5D30-4969-976D-C74CD70D727B}" presName="nodeFirstNode" presStyleLbl="node1" presStyleIdx="0" presStyleCnt="7" custScaleX="133100" custScaleY="133100" custRadScaleRad="100394" custRadScaleInc="2147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6B06C81A-3B25-4F22-95C4-1BD0B215DBAE}" type="pres">
      <dgm:prSet presAssocID="{2323B7F7-64BD-4285-AF8B-72AC203F964D}" presName="sibTransFirstNode" presStyleLbl="bgShp" presStyleIdx="0" presStyleCnt="1" custLinFactNeighborX="-1518" custLinFactNeighborY="-1093"/>
      <dgm:spPr/>
      <dgm:t>
        <a:bodyPr/>
        <a:lstStyle/>
        <a:p>
          <a:endParaRPr lang="es-MX"/>
        </a:p>
      </dgm:t>
    </dgm:pt>
    <dgm:pt modelId="{6B109F70-947B-469D-9560-F2CC6077AA3D}" type="pres">
      <dgm:prSet presAssocID="{2168FEE4-48A2-4B23-9736-F3864914E4D1}" presName="nodeFollowingNodes" presStyleLbl="node1" presStyleIdx="1" presStyleCnt="7" custScaleX="133100" custScaleY="133100" custRadScaleRad="113865" custRadScaleInc="29341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0177161D-5BAC-421E-83CF-151B94007EA5}" type="pres">
      <dgm:prSet presAssocID="{BBD51625-770D-462F-8924-9029996B4871}" presName="nodeFollowingNodes" presStyleLbl="node1" presStyleIdx="2" presStyleCnt="7" custScaleX="133100" custScaleY="133100" custRadScaleRad="104083" custRadScaleInc="-9240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99F5D7C2-C3B6-4264-95B7-670845B5C2DF}" type="pres">
      <dgm:prSet presAssocID="{A2835B0F-480E-498F-9131-B9769C971495}" presName="nodeFollowingNodes" presStyleLbl="node1" presStyleIdx="3" presStyleCnt="7" custScaleX="133100" custScaleY="133100" custRadScaleRad="103194" custRadScaleInc="-3070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9BA9855F-D9E5-4198-B58B-9565F9C02838}" type="pres">
      <dgm:prSet presAssocID="{B0F502BF-EB22-4CCC-BE5C-1A588FA964B7}" presName="nodeFollowingNodes" presStyleLbl="node1" presStyleIdx="4" presStyleCnt="7" custScaleX="133100" custScaleY="133100" custRadScaleRad="101735" custRadScaleInc="28470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81F09AAC-7A4D-4B96-AB7F-D19C6840307B}" type="pres">
      <dgm:prSet presAssocID="{FDDBBA07-0624-4CE5-AC08-6BDB18C1EFBF}" presName="nodeFollowingNodes" presStyleLbl="node1" presStyleIdx="5" presStyleCnt="7" custScaleX="133100" custScaleY="133100" custRadScaleRad="102171" custRadScaleInc="1338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84562269-A014-4843-AEC6-7BF70C718E09}" type="pres">
      <dgm:prSet presAssocID="{663A874B-33A4-4C8A-9D9A-F9689D81174C}" presName="nodeFollowingNodes" presStyleLbl="node1" presStyleIdx="6" presStyleCnt="7" custScaleX="133100" custScaleY="133100" custRadScaleRad="106149" custRadScaleInc="-2491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3461B4DC-DD71-4E5A-9772-0AA0C5675A95}" type="presOf" srcId="{FDDBBA07-0624-4CE5-AC08-6BDB18C1EFBF}" destId="{81F09AAC-7A4D-4B96-AB7F-D19C6840307B}" srcOrd="0" destOrd="0" presId="urn:microsoft.com/office/officeart/2005/8/layout/cycle3"/>
    <dgm:cxn modelId="{2BD81002-516F-4776-B4D1-B4E29056AC3C}" type="presOf" srcId="{2168FEE4-48A2-4B23-9736-F3864914E4D1}" destId="{6B109F70-947B-469D-9560-F2CC6077AA3D}" srcOrd="0" destOrd="0" presId="urn:microsoft.com/office/officeart/2005/8/layout/cycle3"/>
    <dgm:cxn modelId="{E9962E72-576A-4119-BA13-D1AD22350E5D}" type="presOf" srcId="{2323B7F7-64BD-4285-AF8B-72AC203F964D}" destId="{6B06C81A-3B25-4F22-95C4-1BD0B215DBAE}" srcOrd="0" destOrd="0" presId="urn:microsoft.com/office/officeart/2005/8/layout/cycle3"/>
    <dgm:cxn modelId="{DFCD70C8-4FCC-43B0-BE15-BE7AB89256E9}" type="presOf" srcId="{BBD51625-770D-462F-8924-9029996B4871}" destId="{0177161D-5BAC-421E-83CF-151B94007EA5}" srcOrd="0" destOrd="0" presId="urn:microsoft.com/office/officeart/2005/8/layout/cycle3"/>
    <dgm:cxn modelId="{4A7FFEDD-F554-425D-AC03-116D87B2887F}" type="presOf" srcId="{B0F502BF-EB22-4CCC-BE5C-1A588FA964B7}" destId="{9BA9855F-D9E5-4198-B58B-9565F9C02838}" srcOrd="0" destOrd="0" presId="urn:microsoft.com/office/officeart/2005/8/layout/cycle3"/>
    <dgm:cxn modelId="{91C11B5E-8E39-4EB3-AC1A-5AFFA83FF702}" srcId="{3DC511D8-DC5B-4486-ADC5-02F6246F0EDE}" destId="{BBD51625-770D-462F-8924-9029996B4871}" srcOrd="2" destOrd="0" parTransId="{AEB611EF-56AD-4622-AB37-14930AA6AE38}" sibTransId="{56319F81-A552-4B7D-956B-27197437A516}"/>
    <dgm:cxn modelId="{38F0B8E2-DDA3-4A19-A5FC-794870AAB03F}" type="presOf" srcId="{A2835B0F-480E-498F-9131-B9769C971495}" destId="{99F5D7C2-C3B6-4264-95B7-670845B5C2DF}" srcOrd="0" destOrd="0" presId="urn:microsoft.com/office/officeart/2005/8/layout/cycle3"/>
    <dgm:cxn modelId="{CB95B842-F176-4F7B-A7B7-F29A4C03E667}" srcId="{3DC511D8-DC5B-4486-ADC5-02F6246F0EDE}" destId="{FDDBBA07-0624-4CE5-AC08-6BDB18C1EFBF}" srcOrd="5" destOrd="0" parTransId="{7C71183E-F496-49C9-895A-BF182D65B58A}" sibTransId="{E61C6043-6A72-41E5-909C-3C43C51CC78B}"/>
    <dgm:cxn modelId="{FFBE9874-2373-4759-808F-28B58B3A1B06}" type="presOf" srcId="{9600B9BA-5D30-4969-976D-C74CD70D727B}" destId="{70987A05-E954-4F76-ABAE-AD5BAA27443C}" srcOrd="0" destOrd="0" presId="urn:microsoft.com/office/officeart/2005/8/layout/cycle3"/>
    <dgm:cxn modelId="{1C48AAA9-D0C6-457F-A65E-1039E934731C}" type="presOf" srcId="{3DC511D8-DC5B-4486-ADC5-02F6246F0EDE}" destId="{55438CDF-773A-4690-A698-BDBA78B98F28}" srcOrd="0" destOrd="0" presId="urn:microsoft.com/office/officeart/2005/8/layout/cycle3"/>
    <dgm:cxn modelId="{974FD977-FCFD-43B9-A3FC-9FD164C7DCC4}" srcId="{3DC511D8-DC5B-4486-ADC5-02F6246F0EDE}" destId="{9600B9BA-5D30-4969-976D-C74CD70D727B}" srcOrd="0" destOrd="0" parTransId="{55EC7DE2-FA30-4B5D-859E-285D8A354172}" sibTransId="{2323B7F7-64BD-4285-AF8B-72AC203F964D}"/>
    <dgm:cxn modelId="{3C64D2DF-6F38-4C9F-821C-2CA152C62111}" srcId="{3DC511D8-DC5B-4486-ADC5-02F6246F0EDE}" destId="{A2835B0F-480E-498F-9131-B9769C971495}" srcOrd="3" destOrd="0" parTransId="{D8B79096-2AC1-4C9C-BDE0-773F7A20216D}" sibTransId="{BABD8311-F69A-4138-989C-77C9278019AC}"/>
    <dgm:cxn modelId="{DE7F01BF-0C28-408A-BEDB-F594D68E15C0}" srcId="{3DC511D8-DC5B-4486-ADC5-02F6246F0EDE}" destId="{B0F502BF-EB22-4CCC-BE5C-1A588FA964B7}" srcOrd="4" destOrd="0" parTransId="{065C28D7-1D6A-411E-A4DC-F1AD4FE1ED9F}" sibTransId="{C681C5B2-384E-4C21-9C27-1E8AF41772EA}"/>
    <dgm:cxn modelId="{B204D9A1-830E-4BF5-B903-09A46447132C}" srcId="{3DC511D8-DC5B-4486-ADC5-02F6246F0EDE}" destId="{2168FEE4-48A2-4B23-9736-F3864914E4D1}" srcOrd="1" destOrd="0" parTransId="{961FF457-127B-4602-84F5-0F906D909447}" sibTransId="{AF22DD84-22D1-444F-B2A7-D5055ADC22DA}"/>
    <dgm:cxn modelId="{140FABA6-C5B6-4803-BE29-EAF3DD3CD4CD}" srcId="{3DC511D8-DC5B-4486-ADC5-02F6246F0EDE}" destId="{663A874B-33A4-4C8A-9D9A-F9689D81174C}" srcOrd="6" destOrd="0" parTransId="{CE7117FA-5990-4420-8B77-ECB47C009381}" sibTransId="{6923780D-59B2-4864-8FE4-5275225D0702}"/>
    <dgm:cxn modelId="{3E869676-946C-47BA-82B8-11E1662ABEAD}" type="presOf" srcId="{663A874B-33A4-4C8A-9D9A-F9689D81174C}" destId="{84562269-A014-4843-AEC6-7BF70C718E09}" srcOrd="0" destOrd="0" presId="urn:microsoft.com/office/officeart/2005/8/layout/cycle3"/>
    <dgm:cxn modelId="{2957BB75-69A6-4D32-9E69-36874FE201D1}" type="presParOf" srcId="{55438CDF-773A-4690-A698-BDBA78B98F28}" destId="{99B15787-65B8-4521-BA98-FC694DBF68D6}" srcOrd="0" destOrd="0" presId="urn:microsoft.com/office/officeart/2005/8/layout/cycle3"/>
    <dgm:cxn modelId="{8728BAC1-91AC-4198-AFE6-0CA9FF61DE49}" type="presParOf" srcId="{99B15787-65B8-4521-BA98-FC694DBF68D6}" destId="{70987A05-E954-4F76-ABAE-AD5BAA27443C}" srcOrd="0" destOrd="0" presId="urn:microsoft.com/office/officeart/2005/8/layout/cycle3"/>
    <dgm:cxn modelId="{EB1F0E0B-7B7D-4EE1-8C78-1D7F36FBA63E}" type="presParOf" srcId="{99B15787-65B8-4521-BA98-FC694DBF68D6}" destId="{6B06C81A-3B25-4F22-95C4-1BD0B215DBAE}" srcOrd="1" destOrd="0" presId="urn:microsoft.com/office/officeart/2005/8/layout/cycle3"/>
    <dgm:cxn modelId="{FCE5B90F-C4A1-4592-A5B6-924DF423B1A7}" type="presParOf" srcId="{99B15787-65B8-4521-BA98-FC694DBF68D6}" destId="{6B109F70-947B-469D-9560-F2CC6077AA3D}" srcOrd="2" destOrd="0" presId="urn:microsoft.com/office/officeart/2005/8/layout/cycle3"/>
    <dgm:cxn modelId="{F200588D-0CD1-4333-91BC-22565D1047B3}" type="presParOf" srcId="{99B15787-65B8-4521-BA98-FC694DBF68D6}" destId="{0177161D-5BAC-421E-83CF-151B94007EA5}" srcOrd="3" destOrd="0" presId="urn:microsoft.com/office/officeart/2005/8/layout/cycle3"/>
    <dgm:cxn modelId="{6D6B5D4A-6101-4BBE-ADB7-851564BC794E}" type="presParOf" srcId="{99B15787-65B8-4521-BA98-FC694DBF68D6}" destId="{99F5D7C2-C3B6-4264-95B7-670845B5C2DF}" srcOrd="4" destOrd="0" presId="urn:microsoft.com/office/officeart/2005/8/layout/cycle3"/>
    <dgm:cxn modelId="{100EC934-9F3A-4D7E-9490-A3D2E64F9D3D}" type="presParOf" srcId="{99B15787-65B8-4521-BA98-FC694DBF68D6}" destId="{9BA9855F-D9E5-4198-B58B-9565F9C02838}" srcOrd="5" destOrd="0" presId="urn:microsoft.com/office/officeart/2005/8/layout/cycle3"/>
    <dgm:cxn modelId="{E3C5D429-80E9-4159-8071-D3BB25B4B4CF}" type="presParOf" srcId="{99B15787-65B8-4521-BA98-FC694DBF68D6}" destId="{81F09AAC-7A4D-4B96-AB7F-D19C6840307B}" srcOrd="6" destOrd="0" presId="urn:microsoft.com/office/officeart/2005/8/layout/cycle3"/>
    <dgm:cxn modelId="{673D9121-31AB-4DFF-BD73-862D8CD6BABA}" type="presParOf" srcId="{99B15787-65B8-4521-BA98-FC694DBF68D6}" destId="{84562269-A014-4843-AEC6-7BF70C718E09}" srcOrd="7" destOrd="0" presId="urn:microsoft.com/office/officeart/2005/8/layout/cycle3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B06C81A-3B25-4F22-95C4-1BD0B215DBAE}">
      <dsp:nvSpPr>
        <dsp:cNvPr id="0" name=""/>
        <dsp:cNvSpPr/>
      </dsp:nvSpPr>
      <dsp:spPr>
        <a:xfrm>
          <a:off x="2043076" y="-171445"/>
          <a:ext cx="4673199" cy="4673199"/>
        </a:xfrm>
        <a:prstGeom prst="circularArrow">
          <a:avLst>
            <a:gd name="adj1" fmla="val 5544"/>
            <a:gd name="adj2" fmla="val 330680"/>
            <a:gd name="adj3" fmla="val 14016140"/>
            <a:gd name="adj4" fmla="val 17241440"/>
            <a:gd name="adj5" fmla="val 5757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400500" extrusionH="63500" contourW="12700" prstMaterial="matte">
          <a:contourClr>
            <a:schemeClr val="lt1">
              <a:tint val="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987A05-E954-4F76-ABAE-AD5BAA27443C}">
      <dsp:nvSpPr>
        <dsp:cNvPr id="0" name=""/>
        <dsp:cNvSpPr/>
      </dsp:nvSpPr>
      <dsp:spPr>
        <a:xfrm>
          <a:off x="3471851" y="-100026"/>
          <a:ext cx="1957527" cy="978763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800" kern="1200" smtClean="0">
              <a:solidFill>
                <a:schemeClr val="tx1"/>
              </a:solidFill>
            </a:rPr>
            <a:t>Defina el mercado</a:t>
          </a:r>
          <a:endParaRPr lang="es-MX" sz="1800" kern="1200" dirty="0">
            <a:solidFill>
              <a:schemeClr val="tx1"/>
            </a:solidFill>
          </a:endParaRPr>
        </a:p>
      </dsp:txBody>
      <dsp:txXfrm>
        <a:off x="3471851" y="-100026"/>
        <a:ext cx="1957527" cy="978763"/>
      </dsp:txXfrm>
    </dsp:sp>
    <dsp:sp modelId="{6B109F70-947B-469D-9560-F2CC6077AA3D}">
      <dsp:nvSpPr>
        <dsp:cNvPr id="0" name=""/>
        <dsp:cNvSpPr/>
      </dsp:nvSpPr>
      <dsp:spPr>
        <a:xfrm>
          <a:off x="5186376" y="900106"/>
          <a:ext cx="1957527" cy="978763"/>
        </a:xfrm>
        <a:prstGeom prst="roundRect">
          <a:avLst/>
        </a:prstGeom>
        <a:solidFill>
          <a:schemeClr val="accent5">
            <a:hueOff val="-1655646"/>
            <a:satOff val="6635"/>
            <a:lumOff val="1438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800" kern="1200" smtClean="0">
              <a:solidFill>
                <a:schemeClr val="tx1"/>
              </a:solidFill>
            </a:rPr>
            <a:t>Identifique atributos</a:t>
          </a:r>
          <a:endParaRPr lang="es-MX" sz="1800" kern="1200" dirty="0">
            <a:solidFill>
              <a:schemeClr val="tx1"/>
            </a:solidFill>
          </a:endParaRPr>
        </a:p>
      </dsp:txBody>
      <dsp:txXfrm>
        <a:off x="5186376" y="900106"/>
        <a:ext cx="1957527" cy="978763"/>
      </dsp:txXfrm>
    </dsp:sp>
    <dsp:sp modelId="{0177161D-5BAC-421E-83CF-151B94007EA5}">
      <dsp:nvSpPr>
        <dsp:cNvPr id="0" name=""/>
        <dsp:cNvSpPr/>
      </dsp:nvSpPr>
      <dsp:spPr>
        <a:xfrm>
          <a:off x="5186378" y="2185990"/>
          <a:ext cx="1957527" cy="978763"/>
        </a:xfrm>
        <a:prstGeom prst="roundRect">
          <a:avLst/>
        </a:prstGeom>
        <a:solidFill>
          <a:schemeClr val="accent5">
            <a:hueOff val="-3311292"/>
            <a:satOff val="13270"/>
            <a:lumOff val="2876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800" kern="1200" dirty="0" smtClean="0">
              <a:solidFill>
                <a:schemeClr val="tx1"/>
              </a:solidFill>
            </a:rPr>
            <a:t>Percepciones atributos</a:t>
          </a:r>
          <a:endParaRPr lang="es-MX" sz="1800" kern="1200" dirty="0">
            <a:solidFill>
              <a:schemeClr val="tx1"/>
            </a:solidFill>
          </a:endParaRPr>
        </a:p>
      </dsp:txBody>
      <dsp:txXfrm>
        <a:off x="5186378" y="2185990"/>
        <a:ext cx="1957527" cy="978763"/>
      </dsp:txXfrm>
    </dsp:sp>
    <dsp:sp modelId="{99F5D7C2-C3B6-4264-95B7-670845B5C2DF}">
      <dsp:nvSpPr>
        <dsp:cNvPr id="0" name=""/>
        <dsp:cNvSpPr/>
      </dsp:nvSpPr>
      <dsp:spPr>
        <a:xfrm>
          <a:off x="4445008" y="3458381"/>
          <a:ext cx="1957527" cy="978763"/>
        </a:xfrm>
        <a:prstGeom prst="roundRect">
          <a:avLst/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800" kern="1200" smtClean="0">
              <a:solidFill>
                <a:schemeClr val="tx1"/>
              </a:solidFill>
            </a:rPr>
            <a:t>Posicionamiento de los competidores</a:t>
          </a:r>
          <a:endParaRPr lang="es-MX" sz="1800" kern="1200" dirty="0">
            <a:solidFill>
              <a:schemeClr val="tx1"/>
            </a:solidFill>
          </a:endParaRPr>
        </a:p>
      </dsp:txBody>
      <dsp:txXfrm>
        <a:off x="4445008" y="3458381"/>
        <a:ext cx="1957527" cy="978763"/>
      </dsp:txXfrm>
    </dsp:sp>
    <dsp:sp modelId="{9BA9855F-D9E5-4198-B58B-9565F9C02838}">
      <dsp:nvSpPr>
        <dsp:cNvPr id="0" name=""/>
        <dsp:cNvSpPr/>
      </dsp:nvSpPr>
      <dsp:spPr>
        <a:xfrm>
          <a:off x="1873228" y="3458376"/>
          <a:ext cx="1957527" cy="978763"/>
        </a:xfrm>
        <a:prstGeom prst="roundRect">
          <a:avLst/>
        </a:prstGeom>
        <a:solidFill>
          <a:schemeClr val="accent5">
            <a:hueOff val="-6622584"/>
            <a:satOff val="26541"/>
            <a:lumOff val="5752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800" kern="1200" smtClean="0">
              <a:solidFill>
                <a:schemeClr val="tx1"/>
              </a:solidFill>
            </a:rPr>
            <a:t>Combinación atributos del cliente</a:t>
          </a:r>
          <a:endParaRPr lang="es-MX" sz="1800" kern="1200" dirty="0">
            <a:solidFill>
              <a:schemeClr val="tx1"/>
            </a:solidFill>
          </a:endParaRPr>
        </a:p>
      </dsp:txBody>
      <dsp:txXfrm>
        <a:off x="1873228" y="3458376"/>
        <a:ext cx="1957527" cy="978763"/>
      </dsp:txXfrm>
    </dsp:sp>
    <dsp:sp modelId="{81F09AAC-7A4D-4B96-AB7F-D19C6840307B}">
      <dsp:nvSpPr>
        <dsp:cNvPr id="0" name=""/>
        <dsp:cNvSpPr/>
      </dsp:nvSpPr>
      <dsp:spPr>
        <a:xfrm>
          <a:off x="1114401" y="2114554"/>
          <a:ext cx="1957527" cy="978763"/>
        </a:xfrm>
        <a:prstGeom prst="roundRect">
          <a:avLst/>
        </a:prstGeom>
        <a:solidFill>
          <a:schemeClr val="accent5">
            <a:hueOff val="-8278230"/>
            <a:satOff val="33176"/>
            <a:lumOff val="719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800" kern="1200" dirty="0" smtClean="0">
              <a:solidFill>
                <a:schemeClr val="tx1"/>
              </a:solidFill>
            </a:rPr>
            <a:t>Confirme  el engranaje</a:t>
          </a:r>
          <a:endParaRPr lang="es-MX" sz="1800" kern="1200" dirty="0">
            <a:solidFill>
              <a:schemeClr val="tx1"/>
            </a:solidFill>
          </a:endParaRPr>
        </a:p>
      </dsp:txBody>
      <dsp:txXfrm>
        <a:off x="1114401" y="2114554"/>
        <a:ext cx="1957527" cy="978763"/>
      </dsp:txXfrm>
    </dsp:sp>
    <dsp:sp modelId="{84562269-A014-4843-AEC6-7BF70C718E09}">
      <dsp:nvSpPr>
        <dsp:cNvPr id="0" name=""/>
        <dsp:cNvSpPr/>
      </dsp:nvSpPr>
      <dsp:spPr>
        <a:xfrm>
          <a:off x="1257288" y="900102"/>
          <a:ext cx="1957527" cy="978763"/>
        </a:xfrm>
        <a:prstGeom prst="roundRect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800" kern="1200" smtClean="0">
              <a:solidFill>
                <a:schemeClr val="tx1"/>
              </a:solidFill>
            </a:rPr>
            <a:t>Posicione</a:t>
          </a:r>
          <a:endParaRPr lang="es-MX" sz="1800" kern="1200" dirty="0">
            <a:solidFill>
              <a:schemeClr val="tx1"/>
            </a:solidFill>
          </a:endParaRPr>
        </a:p>
      </dsp:txBody>
      <dsp:txXfrm>
        <a:off x="1257288" y="900102"/>
        <a:ext cx="1957527" cy="9787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FF7975-C64F-4C62-BDFA-BDFCE33EBDE3}" type="datetimeFigureOut">
              <a:rPr lang="es-MX" smtClean="0"/>
              <a:pPr/>
              <a:t>26/03/2014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377824-9FF3-43AA-BAA0-D07B97D2543D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59C51-81AC-4617-AC28-F38A82F35724}" type="datetime1">
              <a:rPr lang="es-MX" smtClean="0"/>
              <a:pPr/>
              <a:t>26/03/2014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Lcdo. David Estrella I., MBA</a:t>
            </a:r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A4E23-E02A-4DBC-B319-30DE78962B8E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D3E65-AF63-4CA0-8AC3-F234F5383F22}" type="datetime1">
              <a:rPr lang="es-MX" smtClean="0"/>
              <a:pPr/>
              <a:t>26/03/2014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 b="1"/>
            </a:lvl1pPr>
          </a:lstStyle>
          <a:p>
            <a:r>
              <a:rPr lang="it-IT" smtClean="0"/>
              <a:t>Lcdo. David Estrella I., MBA</a:t>
            </a:r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A4E23-E02A-4DBC-B319-30DE78962B8E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64469-81DC-4D68-A427-D318DFFE8820}" type="datetime1">
              <a:rPr lang="es-MX" smtClean="0"/>
              <a:pPr/>
              <a:t>26/03/2014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Lcdo. David Estrella I., MBA</a:t>
            </a:r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A4E23-E02A-4DBC-B319-30DE78962B8E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9DDBA-413B-4ACC-93EB-CBC988E3C616}" type="datetime1">
              <a:rPr lang="es-MX" smtClean="0"/>
              <a:pPr/>
              <a:t>26/03/2014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Lcdo. David Estrella I., MBA</a:t>
            </a:r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A4E23-E02A-4DBC-B319-30DE78962B8E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5792D-6859-4209-ACAF-FF3BF9EF0075}" type="datetime1">
              <a:rPr lang="es-MX" smtClean="0"/>
              <a:pPr/>
              <a:t>26/03/2014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Lcdo. David Estrella I., MBA</a:t>
            </a:r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A4E23-E02A-4DBC-B319-30DE78962B8E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8DBD3-7F63-407B-A529-DF40C90A4743}" type="datetime1">
              <a:rPr lang="es-MX" smtClean="0"/>
              <a:pPr/>
              <a:t>26/03/2014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Lcdo. David Estrella I., MBA</a:t>
            </a:r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A4E23-E02A-4DBC-B319-30DE78962B8E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2DDC1-3D0B-47FB-8CFD-CF6679175117}" type="datetime1">
              <a:rPr lang="es-MX" smtClean="0"/>
              <a:pPr/>
              <a:t>26/03/2014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Lcdo. David Estrella I., MBA</a:t>
            </a:r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A4E23-E02A-4DBC-B319-30DE78962B8E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620E1-E43A-44C5-AD36-18EEAA036415}" type="datetime1">
              <a:rPr lang="es-MX" smtClean="0"/>
              <a:pPr/>
              <a:t>26/03/2014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Lcdo. David Estrella I., MBA</a:t>
            </a:r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A4E23-E02A-4DBC-B319-30DE78962B8E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437FA-E820-456E-84E8-B5BACF1A25DD}" type="datetime1">
              <a:rPr lang="es-MX" smtClean="0"/>
              <a:pPr/>
              <a:t>26/03/2014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Lcdo. David Estrella I., MBA</a:t>
            </a:r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A4E23-E02A-4DBC-B319-30DE78962B8E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DEA20-CEEB-483A-A514-B93C23028F53}" type="datetime1">
              <a:rPr lang="es-MX" smtClean="0"/>
              <a:pPr/>
              <a:t>26/03/2014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Lcdo. David Estrella I., MBA</a:t>
            </a:r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A4E23-E02A-4DBC-B319-30DE78962B8E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52431-D6F9-4EC9-9D3B-6A9BF945BB2D}" type="datetime1">
              <a:rPr lang="es-MX" smtClean="0"/>
              <a:pPr/>
              <a:t>26/03/2014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Lcdo. David Estrella I., MBA</a:t>
            </a:r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A4E23-E02A-4DBC-B319-30DE78962B8E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30000"/>
            <a:lum/>
          </a:blip>
          <a:srcRect/>
          <a:stretch>
            <a:fillRect t="-1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6DFEBE-B0CF-45B4-B795-5E047F8D84E8}" type="datetime1">
              <a:rPr lang="es-MX" smtClean="0"/>
              <a:pPr/>
              <a:t>26/03/2014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 smtClean="0"/>
              <a:t>Lcdo. David Estrella I., MBA</a:t>
            </a:r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6A4E23-E02A-4DBC-B319-30DE78962B8E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2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ES_tradnl" sz="7200" b="1" dirty="0" smtClean="0"/>
              <a:t>Posicionamiento</a:t>
            </a:r>
            <a:endParaRPr lang="es-MX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b="1" dirty="0" smtClean="0"/>
              <a:t>Posicionamiento</a:t>
            </a:r>
            <a:endParaRPr lang="es-MX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es-ES_tradnl" dirty="0" smtClean="0"/>
              <a:t>Mucha gente malinterpreta el rol de la comunicación en los negocios y la política hoy en día. En nuestra sociedad sobre-comunicada, en realidad existe muy poca comunicación. Más bien una empresa debe crear una “posición” en la mente de sus prospectos. Una posición que debe tener en cuenta no solo las fortalezas y debilidades de la compañía, sino de sus competidores por igual.</a:t>
            </a:r>
          </a:p>
          <a:p>
            <a:pPr marL="0" indent="0" algn="r">
              <a:buNone/>
            </a:pPr>
            <a:r>
              <a:rPr lang="es-ES_tradnl" dirty="0" smtClean="0"/>
              <a:t>Jack </a:t>
            </a:r>
            <a:r>
              <a:rPr lang="es-ES_tradnl" dirty="0" err="1" smtClean="0"/>
              <a:t>Trout</a:t>
            </a:r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z="1800" smtClean="0"/>
              <a:t>Lcdo. David Estrella I., MBA</a:t>
            </a:r>
            <a:endParaRPr lang="es-MX" sz="18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b="1" dirty="0" smtClean="0"/>
              <a:t>Proceso de posicionamiento</a:t>
            </a:r>
            <a:endParaRPr lang="es-MX" b="1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Lcdo. David Estrella I., MBA</a:t>
            </a:r>
            <a:endParaRPr lang="es-MX"/>
          </a:p>
        </p:txBody>
      </p:sp>
      <p:graphicFrame>
        <p:nvGraphicFramePr>
          <p:cNvPr id="7" name="6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b="1" dirty="0" smtClean="0"/>
              <a:t>Proceso de posicionamiento</a:t>
            </a:r>
            <a:endParaRPr lang="es-MX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s-ES_tradnl" dirty="0" smtClean="0"/>
              <a:t>Defina el mercado en el que se competirá:</a:t>
            </a:r>
          </a:p>
          <a:p>
            <a:pPr marL="914400" lvl="1" indent="-514350"/>
            <a:r>
              <a:rPr lang="es-ES_tradnl" dirty="0" smtClean="0"/>
              <a:t>Segmentos de mercado</a:t>
            </a:r>
          </a:p>
          <a:p>
            <a:pPr marL="1314450" lvl="2" indent="-514350"/>
            <a:r>
              <a:rPr lang="es-ES_tradnl" dirty="0" smtClean="0"/>
              <a:t>Demografía </a:t>
            </a:r>
          </a:p>
          <a:p>
            <a:pPr marL="1314450" lvl="2" indent="-514350"/>
            <a:r>
              <a:rPr lang="es-ES_tradnl" dirty="0" smtClean="0"/>
              <a:t>Tamaño </a:t>
            </a:r>
          </a:p>
          <a:p>
            <a:pPr marL="914400" lvl="1" indent="-514350"/>
            <a:r>
              <a:rPr lang="es-ES_tradnl" dirty="0" smtClean="0"/>
              <a:t>Competidores directos e indirectos</a:t>
            </a:r>
          </a:p>
          <a:p>
            <a:pPr marL="914400" lvl="1" indent="-514350"/>
            <a:r>
              <a:rPr lang="es-ES_tradnl" dirty="0" smtClean="0"/>
              <a:t>Áreas geográficas donde se compite</a:t>
            </a:r>
          </a:p>
          <a:p>
            <a:pPr marL="914400" lvl="1" indent="-514350"/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Lcdo. David Estrella I., MBA</a:t>
            </a:r>
            <a:endParaRPr lang="es-MX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b="1" dirty="0" smtClean="0"/>
              <a:t>Proceso de posicionamiento</a:t>
            </a:r>
            <a:endParaRPr lang="es-MX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514350" indent="-514350">
              <a:buFont typeface="+mj-lt"/>
              <a:buAutoNum type="arabicPeriod" startAt="2"/>
            </a:pPr>
            <a:r>
              <a:rPr lang="es-ES_tradnl" dirty="0" smtClean="0"/>
              <a:t>Identifique los atributos que definen al producto</a:t>
            </a:r>
          </a:p>
          <a:p>
            <a:pPr marL="914400" lvl="1" indent="-514350"/>
            <a:r>
              <a:rPr lang="es-ES_tradnl" dirty="0" smtClean="0"/>
              <a:t> Núcleo: </a:t>
            </a:r>
            <a:r>
              <a:rPr lang="es-MX" dirty="0" smtClean="0"/>
              <a:t>propiedades físicas, químicas y técnicas </a:t>
            </a:r>
          </a:p>
          <a:p>
            <a:pPr marL="914400" lvl="1" indent="-514350"/>
            <a:r>
              <a:rPr lang="es-ES_tradnl" dirty="0" smtClean="0"/>
              <a:t>Calidad</a:t>
            </a:r>
          </a:p>
          <a:p>
            <a:pPr marL="914400" lvl="1" indent="-514350"/>
            <a:r>
              <a:rPr lang="es-ES_tradnl" dirty="0" smtClean="0"/>
              <a:t>Precio</a:t>
            </a:r>
          </a:p>
          <a:p>
            <a:pPr marL="914400" lvl="1" indent="-514350"/>
            <a:r>
              <a:rPr lang="es-ES_tradnl" dirty="0" smtClean="0"/>
              <a:t>Diseño y marca: permite la </a:t>
            </a:r>
            <a:r>
              <a:rPr lang="es-MX" dirty="0" smtClean="0"/>
              <a:t>identificación del producto </a:t>
            </a:r>
            <a:endParaRPr lang="es-ES_tradnl" dirty="0" smtClean="0"/>
          </a:p>
          <a:p>
            <a:pPr marL="914400" lvl="1" indent="-514350"/>
            <a:r>
              <a:rPr lang="es-ES_tradnl" dirty="0" smtClean="0"/>
              <a:t>Envase: tiene </a:t>
            </a:r>
            <a:r>
              <a:rPr lang="es-MX" dirty="0" smtClean="0"/>
              <a:t>gran valor promocional y de imagen</a:t>
            </a:r>
            <a:endParaRPr lang="es-ES_tradnl" dirty="0" smtClean="0"/>
          </a:p>
          <a:p>
            <a:pPr marL="914400" lvl="1" indent="-514350"/>
            <a:r>
              <a:rPr lang="es-ES_tradnl" dirty="0" smtClean="0"/>
              <a:t>Imagen del producto y de la empresa</a:t>
            </a:r>
          </a:p>
          <a:p>
            <a:pPr marL="914400" lvl="1" indent="-514350"/>
            <a:endParaRPr lang="es-ES_tradnl" dirty="0" smtClean="0"/>
          </a:p>
          <a:p>
            <a:pPr marL="914400" lvl="1" indent="-514350"/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Lcdo. David Estrella I., MBA</a:t>
            </a:r>
            <a:endParaRPr lang="es-MX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b="1" dirty="0" smtClean="0"/>
              <a:t>Proceso de posicionamiento</a:t>
            </a:r>
            <a:endParaRPr lang="es-MX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3"/>
            </a:pPr>
            <a:r>
              <a:rPr lang="es-ES_tradnl" dirty="0" smtClean="0"/>
              <a:t>Reúna información de los clientes sobre sus percepciones de los atributos más relevantes</a:t>
            </a:r>
          </a:p>
          <a:p>
            <a:pPr marL="914400" lvl="1" indent="-514350"/>
            <a:r>
              <a:rPr lang="es-ES_tradnl" dirty="0" smtClean="0"/>
              <a:t>Realice un </a:t>
            </a:r>
            <a:r>
              <a:rPr lang="es-ES_tradnl" dirty="0" err="1" smtClean="0"/>
              <a:t>focus</a:t>
            </a:r>
            <a:r>
              <a:rPr lang="es-ES_tradnl" dirty="0" smtClean="0"/>
              <a:t> </a:t>
            </a:r>
            <a:r>
              <a:rPr lang="es-ES_tradnl" dirty="0" err="1" smtClean="0"/>
              <a:t>group</a:t>
            </a:r>
            <a:r>
              <a:rPr lang="es-ES_tradnl" dirty="0" smtClean="0"/>
              <a:t> </a:t>
            </a:r>
          </a:p>
          <a:p>
            <a:pPr marL="914400" lvl="1" indent="-514350"/>
            <a:r>
              <a:rPr lang="es-ES_tradnl" dirty="0" smtClean="0"/>
              <a:t>Obtenga información de su empresa y la competencia</a:t>
            </a:r>
          </a:p>
          <a:p>
            <a:pPr marL="914400" lvl="1" indent="-514350"/>
            <a:r>
              <a:rPr lang="es-ES_tradnl" dirty="0" smtClean="0"/>
              <a:t>Con esa información realice </a:t>
            </a:r>
            <a:r>
              <a:rPr lang="es-ES_tradnl" dirty="0" smtClean="0">
                <a:hlinkClick r:id="rId2" action="ppaction://hlinksldjump"/>
              </a:rPr>
              <a:t>mapas perceptuales </a:t>
            </a:r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Lcdo. David Estrella I., MBA</a:t>
            </a:r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b="1" dirty="0" smtClean="0"/>
              <a:t>Proceso de posicionamiento</a:t>
            </a:r>
            <a:endParaRPr lang="es-MX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4"/>
            </a:pPr>
            <a:r>
              <a:rPr lang="es-ES_tradnl" dirty="0" smtClean="0"/>
              <a:t>Determine el posicionamiento actual de los competidores</a:t>
            </a:r>
          </a:p>
          <a:p>
            <a:pPr marL="514350" indent="-514350">
              <a:buFont typeface="+mj-lt"/>
              <a:buAutoNum type="arabicPeriod" startAt="4"/>
            </a:pPr>
            <a:r>
              <a:rPr lang="es-ES_tradnl" dirty="0" smtClean="0"/>
              <a:t>Determine la combinación preferida de atributos del mercado meta</a:t>
            </a:r>
          </a:p>
          <a:p>
            <a:pPr marL="914400" lvl="1" indent="-514350"/>
            <a:r>
              <a:rPr lang="es-ES_tradnl" dirty="0" smtClean="0"/>
              <a:t>Esto se conoce como el vector ideal</a:t>
            </a:r>
          </a:p>
          <a:p>
            <a:pPr marL="514350" indent="-514350">
              <a:buFont typeface="+mj-lt"/>
              <a:buAutoNum type="arabicPeriod" startAt="4"/>
            </a:pPr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Lcdo. David Estrella I., MBA</a:t>
            </a:r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b="1" dirty="0" smtClean="0"/>
              <a:t>Proceso de posicionamiento</a:t>
            </a:r>
            <a:endParaRPr lang="es-MX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6"/>
            </a:pPr>
            <a:r>
              <a:rPr lang="en-US" dirty="0" err="1" smtClean="0"/>
              <a:t>Confirme</a:t>
            </a:r>
            <a:r>
              <a:rPr lang="en-US" dirty="0" smtClean="0"/>
              <a:t> el </a:t>
            </a:r>
            <a:r>
              <a:rPr lang="en-US" dirty="0" err="1" smtClean="0"/>
              <a:t>engranaje</a:t>
            </a:r>
            <a:r>
              <a:rPr lang="en-US" dirty="0" smtClean="0"/>
              <a:t> entre:</a:t>
            </a:r>
          </a:p>
          <a:p>
            <a:pPr marL="914400" lvl="1" indent="-514350"/>
            <a:r>
              <a:rPr lang="en-US" dirty="0" smtClean="0"/>
              <a:t>Las </a:t>
            </a:r>
            <a:r>
              <a:rPr lang="en-US" dirty="0" err="1" smtClean="0"/>
              <a:t>posiciones</a:t>
            </a:r>
            <a:r>
              <a:rPr lang="en-US" dirty="0" smtClean="0"/>
              <a:t> de los </a:t>
            </a:r>
            <a:r>
              <a:rPr lang="en-US" dirty="0" err="1" smtClean="0"/>
              <a:t>productos</a:t>
            </a:r>
            <a:r>
              <a:rPr lang="en-US" dirty="0" smtClean="0"/>
              <a:t> </a:t>
            </a:r>
            <a:r>
              <a:rPr lang="en-US" dirty="0" err="1" smtClean="0"/>
              <a:t>competidores</a:t>
            </a:r>
            <a:endParaRPr lang="en-US" dirty="0" smtClean="0"/>
          </a:p>
          <a:p>
            <a:pPr marL="914400" lvl="1" indent="-514350"/>
            <a:r>
              <a:rPr lang="en-US" dirty="0" smtClean="0"/>
              <a:t>La </a:t>
            </a:r>
            <a:r>
              <a:rPr lang="en-US" dirty="0" err="1" smtClean="0"/>
              <a:t>posición</a:t>
            </a:r>
            <a:r>
              <a:rPr lang="en-US" dirty="0" smtClean="0"/>
              <a:t> de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 smtClean="0"/>
              <a:t>producto</a:t>
            </a:r>
            <a:endParaRPr lang="en-US" dirty="0" smtClean="0"/>
          </a:p>
          <a:p>
            <a:pPr marL="914400" lvl="1" indent="-514350"/>
            <a:r>
              <a:rPr lang="en-US" dirty="0" smtClean="0"/>
              <a:t>La </a:t>
            </a:r>
            <a:r>
              <a:rPr lang="en-US" dirty="0" err="1" smtClean="0"/>
              <a:t>posición</a:t>
            </a:r>
            <a:r>
              <a:rPr lang="en-US" dirty="0" smtClean="0"/>
              <a:t> del vector ideal</a:t>
            </a:r>
          </a:p>
          <a:p>
            <a:pPr marL="914400" lvl="1" indent="-514350">
              <a:buNone/>
            </a:pPr>
            <a:endParaRPr lang="en-US" dirty="0" smtClean="0"/>
          </a:p>
          <a:p>
            <a:pPr marL="514350" indent="-514350">
              <a:buFont typeface="+mj-lt"/>
              <a:buAutoNum type="arabicPeriod" startAt="7"/>
            </a:pPr>
            <a:r>
              <a:rPr lang="en-US" dirty="0" err="1" smtClean="0"/>
              <a:t>Posicione</a:t>
            </a:r>
            <a:r>
              <a:rPr lang="en-US" dirty="0" smtClean="0"/>
              <a:t>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 smtClean="0"/>
              <a:t>producto</a:t>
            </a:r>
            <a:r>
              <a:rPr lang="en-US" dirty="0" smtClean="0"/>
              <a:t> </a:t>
            </a:r>
            <a:r>
              <a:rPr lang="en-US" dirty="0" err="1" smtClean="0"/>
              <a:t>por</a:t>
            </a:r>
            <a:r>
              <a:rPr lang="en-US" dirty="0" smtClean="0"/>
              <a:t> </a:t>
            </a:r>
            <a:r>
              <a:rPr lang="en-US" dirty="0" err="1" smtClean="0"/>
              <a:t>medio</a:t>
            </a:r>
            <a:r>
              <a:rPr lang="en-US" dirty="0" smtClean="0"/>
              <a:t> de </a:t>
            </a:r>
            <a:r>
              <a:rPr lang="en-US" dirty="0" err="1" smtClean="0"/>
              <a:t>las</a:t>
            </a:r>
            <a:r>
              <a:rPr lang="en-US" dirty="0" smtClean="0"/>
              <a:t> </a:t>
            </a:r>
            <a:r>
              <a:rPr lang="en-US" dirty="0" err="1" smtClean="0"/>
              <a:t>estrategias</a:t>
            </a:r>
            <a:r>
              <a:rPr lang="en-US" dirty="0" smtClean="0"/>
              <a:t> de </a:t>
            </a:r>
            <a:r>
              <a:rPr lang="en-US" dirty="0" err="1" smtClean="0"/>
              <a:t>posicionamiento</a:t>
            </a:r>
            <a:endParaRPr lang="en-US" dirty="0" smtClean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/>
              <a:t>Lcdo. David Estrella I., MBA</a:t>
            </a:r>
            <a:endParaRPr lang="es-MX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b="1" dirty="0" smtClean="0"/>
              <a:t>Estrategias de posicionamiento</a:t>
            </a:r>
            <a:endParaRPr lang="es-MX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ES_tradnl" i="1" dirty="0" smtClean="0"/>
              <a:t>Posicionamiento por identidad corporativa</a:t>
            </a:r>
          </a:p>
          <a:p>
            <a:pPr lvl="1"/>
            <a:r>
              <a:rPr lang="es-ES_tradnl" dirty="0" smtClean="0"/>
              <a:t>Se utiliza el posicionamiento actual de la empresa para tratar de posicionar un producto nuevo.</a:t>
            </a:r>
          </a:p>
          <a:p>
            <a:pPr lvl="1"/>
            <a:r>
              <a:rPr lang="es-ES_tradnl" dirty="0" smtClean="0"/>
              <a:t>Se utiliza para implicar la superioridad del producto nuevo que lleva su nombre.</a:t>
            </a:r>
          </a:p>
          <a:p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Lcdo. David Estrella I., MBA</a:t>
            </a:r>
            <a:endParaRPr lang="es-MX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b="1" dirty="0" smtClean="0"/>
              <a:t>Estrategias de posicionamiento</a:t>
            </a:r>
            <a:endParaRPr lang="es-MX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ES_tradnl" i="1" dirty="0" smtClean="0"/>
              <a:t>Posicionamiento por endoso de marca</a:t>
            </a:r>
          </a:p>
          <a:p>
            <a:pPr lvl="1"/>
            <a:r>
              <a:rPr lang="es-ES_tradnl" dirty="0" smtClean="0"/>
              <a:t>Se explota el éxito del nombre de marca para entrar en una nueva categoría de producto</a:t>
            </a:r>
          </a:p>
          <a:p>
            <a:pPr lvl="1"/>
            <a:r>
              <a:rPr lang="es-ES_tradnl" dirty="0" smtClean="0"/>
              <a:t>Se conoce como marca paraguas</a:t>
            </a:r>
          </a:p>
          <a:p>
            <a:pPr lvl="1"/>
            <a:r>
              <a:rPr lang="es-ES_tradnl" dirty="0" smtClean="0"/>
              <a:t>Hay que tener cuidado para balancear cuánto se va a enfatizar en la marca existente y cuánto se hará del producto nuevo.</a:t>
            </a:r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Lcdo. David Estrella I., MBA</a:t>
            </a:r>
            <a:endParaRPr lang="es-MX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b="1" dirty="0" smtClean="0"/>
              <a:t>Estrategias de posicionamiento</a:t>
            </a:r>
            <a:endParaRPr lang="es-MX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ES_tradnl" i="1" dirty="0" smtClean="0"/>
              <a:t>Posicionamiento relacionado a la categoría</a:t>
            </a:r>
          </a:p>
          <a:p>
            <a:pPr lvl="1"/>
            <a:r>
              <a:rPr lang="es-ES_tradnl" dirty="0" smtClean="0"/>
              <a:t>Cuando existe una categoría de producto atestada.</a:t>
            </a:r>
          </a:p>
          <a:p>
            <a:pPr lvl="1"/>
            <a:r>
              <a:rPr lang="es-ES_tradnl" dirty="0" smtClean="0"/>
              <a:t>Se toma el producto básico y se lo posiciona en una nueva categoría</a:t>
            </a:r>
          </a:p>
          <a:p>
            <a:pPr lvl="1"/>
            <a:r>
              <a:rPr lang="es-ES_tradnl" dirty="0" smtClean="0"/>
              <a:t>Sólo se hace si los atributos del producto cumplen con las expectativas de los consumidores de la nueva categoría</a:t>
            </a:r>
          </a:p>
          <a:p>
            <a:pPr lvl="1"/>
            <a:r>
              <a:rPr lang="es-ES_tradnl" dirty="0" smtClean="0"/>
              <a:t>También se conoce como macro-posicionamiento</a:t>
            </a:r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Lcdo. David Estrella I., MBA</a:t>
            </a:r>
            <a:endParaRPr lang="es-MX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b="1" dirty="0" smtClean="0"/>
              <a:t>Estrategias de posicionamiento</a:t>
            </a:r>
            <a:endParaRPr lang="es-MX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ES_tradnl" i="1" dirty="0" smtClean="0"/>
              <a:t>Posicionamiento relacionado a los beneficios</a:t>
            </a:r>
          </a:p>
          <a:p>
            <a:pPr lvl="1"/>
            <a:r>
              <a:rPr lang="es-ES_tradnl" dirty="0" smtClean="0"/>
              <a:t>Los producto usualmente brindan varios beneficios.</a:t>
            </a:r>
          </a:p>
          <a:p>
            <a:pPr lvl="1"/>
            <a:r>
              <a:rPr lang="es-ES_tradnl" dirty="0" smtClean="0"/>
              <a:t>Un buen producto debe ofrecer uno o dos beneficios a su público.</a:t>
            </a:r>
          </a:p>
          <a:p>
            <a:pPr lvl="1"/>
            <a:r>
              <a:rPr lang="es-ES_tradnl" dirty="0" smtClean="0"/>
              <a:t>Esto nos da la oportunidad de posicionar productos similares en base a posiciones por beneficios que no han sido explotados.</a:t>
            </a:r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Lcdo. David Estrella I., MBA</a:t>
            </a:r>
            <a:endParaRPr lang="es-MX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b="1" dirty="0" smtClean="0"/>
              <a:t>Estrategias de posicionamiento</a:t>
            </a:r>
            <a:endParaRPr lang="es-MX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ES_tradnl" i="1" dirty="0" smtClean="0"/>
              <a:t>Posicionamiento en relación con el competidor</a:t>
            </a:r>
          </a:p>
          <a:p>
            <a:pPr lvl="1"/>
            <a:r>
              <a:rPr lang="es-ES_tradnl" dirty="0" smtClean="0"/>
              <a:t>Dos razones para usar esta estrategia:</a:t>
            </a:r>
          </a:p>
          <a:p>
            <a:pPr marL="1371600" lvl="2" indent="-514350">
              <a:buFont typeface="+mj-lt"/>
              <a:buAutoNum type="alphaLcParenR"/>
            </a:pPr>
            <a:r>
              <a:rPr lang="es-ES_tradnl" sz="2800" dirty="0" smtClean="0"/>
              <a:t>Es más fácil entender algo cuando lo comparamos contra lo que conocemos</a:t>
            </a:r>
          </a:p>
          <a:p>
            <a:pPr marL="1371600" lvl="2" indent="-514350">
              <a:buFont typeface="+mj-lt"/>
              <a:buAutoNum type="alphaLcParenR"/>
            </a:pPr>
            <a:r>
              <a:rPr lang="es-ES_tradnl" sz="2800" dirty="0" smtClean="0"/>
              <a:t>Cuando queremos que los clientes piensen que tan bueno es el producto comparado contra la competencia</a:t>
            </a:r>
            <a:endParaRPr lang="es-MX" sz="2800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Lcdo. David Estrella I., MBA</a:t>
            </a:r>
            <a:endParaRPr lang="es-MX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b="1" dirty="0" smtClean="0"/>
              <a:t>Declaración de posicionamiento</a:t>
            </a:r>
            <a:endParaRPr lang="es-MX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_tradnl" dirty="0" smtClean="0"/>
              <a:t>Necesitamos tener bien clara la siguiente información:</a:t>
            </a:r>
          </a:p>
          <a:p>
            <a:pPr marL="914400" lvl="1" indent="-514350">
              <a:buFont typeface="+mj-lt"/>
              <a:buAutoNum type="arabicPeriod"/>
            </a:pPr>
            <a:r>
              <a:rPr lang="es-ES_tradnl" dirty="0" smtClean="0"/>
              <a:t>La tipología del mercado meta</a:t>
            </a:r>
          </a:p>
          <a:p>
            <a:pPr marL="914400" lvl="1" indent="-514350">
              <a:buFont typeface="+mj-lt"/>
              <a:buAutoNum type="arabicPeriod"/>
            </a:pPr>
            <a:r>
              <a:rPr lang="es-ES_tradnl" dirty="0" smtClean="0"/>
              <a:t>Los beneficios que ofrece el producto al cliente</a:t>
            </a:r>
          </a:p>
          <a:p>
            <a:pPr marL="914400" lvl="1" indent="-514350">
              <a:buFont typeface="+mj-lt"/>
              <a:buAutoNum type="arabicPeriod"/>
            </a:pPr>
            <a:r>
              <a:rPr lang="es-ES_tradnl" dirty="0" smtClean="0"/>
              <a:t>Cómo se lo hace</a:t>
            </a:r>
          </a:p>
          <a:p>
            <a:pPr marL="914400" lvl="1" indent="-514350">
              <a:buFont typeface="+mj-lt"/>
              <a:buAutoNum type="arabicPeriod"/>
            </a:pPr>
            <a:r>
              <a:rPr lang="es-ES_tradnl" dirty="0" smtClean="0"/>
              <a:t>La P.U.V. (propuesta única de venta)</a:t>
            </a:r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Lcdo. David Estrella I., MBA</a:t>
            </a:r>
            <a:endParaRPr lang="es-MX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b="1" dirty="0" smtClean="0"/>
              <a:t>La propuesta de valor</a:t>
            </a:r>
            <a:endParaRPr lang="es-MX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ES_tradnl" dirty="0" smtClean="0"/>
              <a:t>Para crear la propuesta de valor debemos tener en cuenta:</a:t>
            </a:r>
          </a:p>
          <a:p>
            <a:pPr lvl="1"/>
            <a:r>
              <a:rPr lang="es-ES_tradnl" dirty="0" smtClean="0"/>
              <a:t>Quién es nuestra audiencia</a:t>
            </a:r>
          </a:p>
          <a:p>
            <a:pPr lvl="1"/>
            <a:r>
              <a:rPr lang="es-ES_tradnl" dirty="0" smtClean="0"/>
              <a:t>Qué haremos por ellos</a:t>
            </a:r>
          </a:p>
          <a:p>
            <a:pPr lvl="1"/>
            <a:r>
              <a:rPr lang="es-ES_tradnl" dirty="0" smtClean="0"/>
              <a:t>Por qué lo que haremos es diferente de las ofertas del resto de competidores</a:t>
            </a:r>
          </a:p>
          <a:p>
            <a:pPr lvl="1"/>
            <a:r>
              <a:rPr lang="es-ES_tradnl" dirty="0" smtClean="0"/>
              <a:t>Por qué la solución que ofrecemos le importa al mercado objetivo</a:t>
            </a:r>
          </a:p>
          <a:p>
            <a:pPr>
              <a:buNone/>
            </a:pPr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Lcdo. David Estrella I., MBA</a:t>
            </a:r>
            <a:endParaRPr lang="es-MX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b="1" dirty="0" smtClean="0"/>
              <a:t>La propuesta de valor</a:t>
            </a:r>
            <a:endParaRPr lang="es-MX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s-ES_tradnl" dirty="0" smtClean="0"/>
              <a:t>Debemos seguir los siguientes pasos:</a:t>
            </a:r>
          </a:p>
          <a:p>
            <a:pPr>
              <a:buNone/>
            </a:pPr>
            <a:endParaRPr lang="es-ES_tradnl" dirty="0" smtClean="0"/>
          </a:p>
          <a:p>
            <a:pPr marL="914400" lvl="1" indent="-514350">
              <a:buFont typeface="+mj-lt"/>
              <a:buAutoNum type="arabicPeriod"/>
            </a:pPr>
            <a:r>
              <a:rPr lang="es-ES_tradnl" dirty="0" smtClean="0"/>
              <a:t>Evalúe</a:t>
            </a:r>
          </a:p>
          <a:p>
            <a:pPr marL="914400" lvl="1" indent="-514350">
              <a:buFont typeface="+mj-lt"/>
              <a:buAutoNum type="arabicPeriod"/>
            </a:pPr>
            <a:r>
              <a:rPr lang="es-ES_tradnl" dirty="0" smtClean="0"/>
              <a:t>Defina y clarifique</a:t>
            </a:r>
          </a:p>
          <a:p>
            <a:pPr marL="914400" lvl="1" indent="-514350">
              <a:buFont typeface="+mj-lt"/>
              <a:buAutoNum type="arabicPeriod"/>
            </a:pPr>
            <a:r>
              <a:rPr lang="es-ES_tradnl" dirty="0" smtClean="0"/>
              <a:t>Pruebe lo que dice</a:t>
            </a:r>
          </a:p>
          <a:p>
            <a:pPr marL="914400" lvl="1" indent="-514350">
              <a:buFont typeface="+mj-lt"/>
              <a:buAutoNum type="arabicPeriod"/>
            </a:pPr>
            <a:r>
              <a:rPr lang="es-ES_tradnl" dirty="0" smtClean="0"/>
              <a:t>Haga un pruebe con su </a:t>
            </a:r>
            <a:r>
              <a:rPr lang="es-ES_tradnl" dirty="0" err="1" smtClean="0"/>
              <a:t>PUV</a:t>
            </a:r>
            <a:endParaRPr lang="es-ES_tradnl" dirty="0" smtClean="0"/>
          </a:p>
          <a:p>
            <a:pPr marL="914400" lvl="1" indent="-514350">
              <a:buNone/>
            </a:pPr>
            <a:endParaRPr lang="es-ES_tradnl" dirty="0" smtClean="0"/>
          </a:p>
          <a:p>
            <a:pPr marL="914400" lvl="1" indent="-514350">
              <a:buFont typeface="+mj-lt"/>
              <a:buAutoNum type="arabicPeriod"/>
            </a:pPr>
            <a:endParaRPr lang="es-ES_tradnl" dirty="0" smtClean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Lcdo. David Estrella I., MBA</a:t>
            </a:r>
            <a:endParaRPr lang="es-MX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b="1" dirty="0" smtClean="0"/>
              <a:t>La propuesta de valor</a:t>
            </a:r>
            <a:endParaRPr lang="es-MX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s-ES_tradnl" dirty="0" smtClean="0"/>
              <a:t>Evalúe:</a:t>
            </a:r>
          </a:p>
          <a:p>
            <a:pPr marL="914400" lvl="1" indent="-514350"/>
            <a:endParaRPr lang="es-ES_tradnl" dirty="0" smtClean="0"/>
          </a:p>
          <a:p>
            <a:pPr marL="914400" lvl="1" indent="-514350"/>
            <a:r>
              <a:rPr lang="es-ES_tradnl" dirty="0" smtClean="0"/>
              <a:t>Las fortalezas del negocio.</a:t>
            </a:r>
          </a:p>
          <a:p>
            <a:pPr marL="914400" lvl="1" indent="-514350"/>
            <a:r>
              <a:rPr lang="es-ES_tradnl" dirty="0" smtClean="0"/>
              <a:t>Cómo mejora su negocio las vidas de sus clientes</a:t>
            </a:r>
          </a:p>
          <a:p>
            <a:pPr marL="914400" lvl="1" indent="-514350"/>
            <a:r>
              <a:rPr lang="es-ES_tradnl" dirty="0" smtClean="0"/>
              <a:t>Qué lo enorgullece de su negocio</a:t>
            </a:r>
          </a:p>
          <a:p>
            <a:pPr marL="914400" lvl="1" indent="-514350"/>
            <a:r>
              <a:rPr lang="es-ES_tradnl" dirty="0" smtClean="0"/>
              <a:t>Qué dicen sus mejores clientes sobre usted</a:t>
            </a:r>
          </a:p>
          <a:p>
            <a:pPr marL="914400" lvl="1" indent="-514350"/>
            <a:r>
              <a:rPr lang="es-ES_tradnl" dirty="0" smtClean="0"/>
              <a:t>En donde radica su pericia</a:t>
            </a:r>
          </a:p>
          <a:p>
            <a:pPr marL="914400" lvl="1" indent="-514350">
              <a:buNone/>
            </a:pPr>
            <a:endParaRPr lang="es-ES_tradnl" dirty="0" smtClean="0"/>
          </a:p>
          <a:p>
            <a:pPr marL="914400" lvl="1" indent="-514350">
              <a:buNone/>
            </a:pPr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Lcdo. David Estrella I., MBA</a:t>
            </a:r>
            <a:endParaRPr lang="es-MX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b="1" dirty="0" smtClean="0"/>
              <a:t>La propuesta </a:t>
            </a:r>
            <a:r>
              <a:rPr lang="es-ES_tradnl" b="1" smtClean="0"/>
              <a:t>de valor</a:t>
            </a:r>
            <a:endParaRPr lang="es-MX" b="1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s-ES_tradnl" dirty="0" smtClean="0"/>
              <a:t>Evalúe </a:t>
            </a:r>
          </a:p>
          <a:p>
            <a:pPr marL="514350" indent="-514350">
              <a:buFont typeface="+mj-lt"/>
              <a:buAutoNum type="arabicPeriod"/>
            </a:pPr>
            <a:endParaRPr lang="es-ES_tradnl" dirty="0" smtClean="0"/>
          </a:p>
          <a:p>
            <a:pPr marL="914400" lvl="1" indent="-514350"/>
            <a:r>
              <a:rPr lang="es-ES_tradnl" dirty="0" smtClean="0"/>
              <a:t>Complete la siguiente declaración:</a:t>
            </a:r>
          </a:p>
          <a:p>
            <a:pPr marL="914400" lvl="1" indent="-514350">
              <a:buNone/>
            </a:pPr>
            <a:r>
              <a:rPr lang="es-ES_tradnl" dirty="0" smtClean="0"/>
              <a:t>	“Yo ayudo a (su mercado meta), los que tienen problemas con (los problemas de su mercado meta), por medio de (su solución). Por ejemplo (redacte una historia de éxito)</a:t>
            </a:r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Lcdo. David Estrella I., MBA</a:t>
            </a:r>
            <a:endParaRPr lang="es-MX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b="1" dirty="0" smtClean="0"/>
              <a:t>La propuesta de valor</a:t>
            </a:r>
            <a:endParaRPr lang="es-MX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2"/>
            </a:pPr>
            <a:r>
              <a:rPr lang="es-ES_tradnl" dirty="0" smtClean="0"/>
              <a:t>Defina y clarifique</a:t>
            </a:r>
          </a:p>
          <a:p>
            <a:pPr marL="914400" lvl="1" indent="-514350"/>
            <a:r>
              <a:rPr lang="es-ES_tradnl" dirty="0" smtClean="0"/>
              <a:t>Una propuesta de valor efectiva debe poder ser explicada en una o dos oraciones</a:t>
            </a:r>
          </a:p>
          <a:p>
            <a:pPr marL="914400" lvl="1" indent="-514350"/>
            <a:r>
              <a:rPr lang="es-ES_tradnl" dirty="0" smtClean="0"/>
              <a:t>No lo haga solo, reúnase con varios colegas y defina los beneficios más apreciados de su producto</a:t>
            </a:r>
          </a:p>
          <a:p>
            <a:pPr marL="914400" lvl="1" indent="-514350"/>
            <a:r>
              <a:rPr lang="es-ES_tradnl" dirty="0" smtClean="0"/>
              <a:t>Si es necesario pregunte a sus clientes </a:t>
            </a:r>
          </a:p>
          <a:p>
            <a:pPr marL="914400" lvl="1" indent="-514350"/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Lcdo. David Estrella I., MBA</a:t>
            </a:r>
            <a:endParaRPr lang="es-MX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b="1" dirty="0" smtClean="0"/>
              <a:t>La propuesta de valor</a:t>
            </a:r>
            <a:endParaRPr lang="es-MX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 startAt="3"/>
            </a:pPr>
            <a:r>
              <a:rPr lang="es-ES_tradnl" dirty="0" smtClean="0"/>
              <a:t>Esté preparado para probar lo que dice</a:t>
            </a:r>
          </a:p>
          <a:p>
            <a:pPr marL="914400" lvl="1" indent="-514350"/>
            <a:r>
              <a:rPr lang="es-ES_tradnl" dirty="0" smtClean="0"/>
              <a:t>Utilice testimonios de sus clientes indicando:</a:t>
            </a:r>
          </a:p>
          <a:p>
            <a:pPr marL="1314450" lvl="2" indent="-514350">
              <a:buFont typeface="+mj-lt"/>
              <a:buAutoNum type="alphaLcPeriod"/>
            </a:pPr>
            <a:r>
              <a:rPr lang="es-ES_tradnl" sz="2800" dirty="0" smtClean="0"/>
              <a:t>Qué buen trabajo hizo usted</a:t>
            </a:r>
          </a:p>
          <a:p>
            <a:pPr marL="1314450" lvl="2" indent="-514350">
              <a:buFont typeface="+mj-lt"/>
              <a:buAutoNum type="alphaLcPeriod"/>
            </a:pPr>
            <a:r>
              <a:rPr lang="es-ES_tradnl" sz="2800" dirty="0" smtClean="0"/>
              <a:t>Lo rápido que resolvió sus problemas</a:t>
            </a:r>
          </a:p>
          <a:p>
            <a:pPr marL="1314450" lvl="2" indent="-514350">
              <a:buFont typeface="+mj-lt"/>
              <a:buAutoNum type="alphaLcPeriod"/>
            </a:pPr>
            <a:r>
              <a:rPr lang="es-ES_tradnl" sz="2800" dirty="0" smtClean="0"/>
              <a:t>Cuán frecuente usted estuvo en contacto</a:t>
            </a:r>
          </a:p>
          <a:p>
            <a:pPr marL="1314450" lvl="2" indent="-514350">
              <a:buFont typeface="+mj-lt"/>
              <a:buAutoNum type="alphaLcPeriod"/>
            </a:pPr>
            <a:r>
              <a:rPr lang="es-ES_tradnl" sz="2800" dirty="0" smtClean="0"/>
              <a:t>Cuánto tiempo y dinero ahorró trabajando con usted</a:t>
            </a:r>
          </a:p>
          <a:p>
            <a:pPr marL="914400" lvl="1" indent="-514350"/>
            <a:r>
              <a:rPr lang="es-ES_tradnl" sz="3200" dirty="0" smtClean="0"/>
              <a:t>La gente le creerá más a los otros que a usted mismo</a:t>
            </a:r>
          </a:p>
          <a:p>
            <a:pPr marL="914400" lvl="1" indent="-514350"/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Lcdo. David Estrella I., MBA</a:t>
            </a:r>
            <a:endParaRPr lang="es-MX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b="1" dirty="0" smtClean="0"/>
              <a:t>La propuesta de valor</a:t>
            </a:r>
            <a:endParaRPr lang="es-MX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4"/>
            </a:pPr>
            <a:r>
              <a:rPr lang="es-ES_tradnl" dirty="0" smtClean="0"/>
              <a:t>Haga una prueba con su </a:t>
            </a:r>
            <a:r>
              <a:rPr lang="es-ES_tradnl" dirty="0" err="1" smtClean="0"/>
              <a:t>USP</a:t>
            </a:r>
            <a:endParaRPr lang="es-ES_tradnl" dirty="0" smtClean="0"/>
          </a:p>
          <a:p>
            <a:pPr marL="914400" lvl="1" indent="-514350"/>
            <a:r>
              <a:rPr lang="es-ES_tradnl" dirty="0" smtClean="0"/>
              <a:t>No la pruebe con sus amigos, no son su mercado</a:t>
            </a:r>
          </a:p>
          <a:p>
            <a:pPr marL="914400" lvl="1" indent="-514350"/>
            <a:r>
              <a:rPr lang="es-ES_tradnl" dirty="0" smtClean="0"/>
              <a:t>Póngala en su sitio web o en un blog o</a:t>
            </a:r>
          </a:p>
          <a:p>
            <a:pPr marL="914400" lvl="1" indent="-514350"/>
            <a:r>
              <a:rPr lang="es-ES_tradnl" dirty="0" smtClean="0"/>
              <a:t>Realice una nueva investigación de mercados</a:t>
            </a:r>
          </a:p>
          <a:p>
            <a:pPr marL="914400" lvl="1" indent="-514350"/>
            <a:r>
              <a:rPr lang="es-ES_tradnl" dirty="0" smtClean="0"/>
              <a:t>Muy corta solamente analice la validez de su </a:t>
            </a:r>
            <a:r>
              <a:rPr lang="es-ES_tradnl" dirty="0" err="1" smtClean="0"/>
              <a:t>USP</a:t>
            </a:r>
            <a:endParaRPr lang="es-ES_tradnl" dirty="0" smtClean="0"/>
          </a:p>
          <a:p>
            <a:pPr marL="914400" lvl="1" indent="-514350"/>
            <a:r>
              <a:rPr lang="es-ES_tradnl" dirty="0" smtClean="0"/>
              <a:t>Analice los resultados y tome los correctivos de ser necesario</a:t>
            </a:r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Lcdo. David Estrella I., MBA</a:t>
            </a:r>
            <a:endParaRPr lang="es-MX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b="1" dirty="0" smtClean="0"/>
              <a:t>Declaración de posicionamiento</a:t>
            </a:r>
            <a:endParaRPr lang="es-MX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54013" indent="-354013"/>
            <a:r>
              <a:rPr lang="es-ES_tradnl" dirty="0" smtClean="0"/>
              <a:t>Con toda la información en mente podemos escribir la declaración de posicionamiento.</a:t>
            </a:r>
          </a:p>
          <a:p>
            <a:pPr marL="354013" indent="-354013"/>
            <a:r>
              <a:rPr lang="es-ES_tradnl" dirty="0" smtClean="0"/>
              <a:t>Podemos utilizar plantillas:</a:t>
            </a:r>
          </a:p>
          <a:p>
            <a:pPr marL="754063" lvl="1" indent="-354013"/>
            <a:r>
              <a:rPr lang="es-ES_tradnl" dirty="0" smtClean="0"/>
              <a:t>PARA (su mercado meta)(el nombre de su producto) ES UN/A (categoría del producto) QUE BRINDA (beneficios principales) A DIFERENCIA DE (nombre del competidor principal) QUE BRINDA (beneficio principal del competidor)</a:t>
            </a:r>
          </a:p>
          <a:p>
            <a:pPr marL="754063" lvl="1" indent="-354013"/>
            <a:r>
              <a:rPr lang="es-ES_tradnl" dirty="0" smtClean="0"/>
              <a:t>Como esta de </a:t>
            </a:r>
            <a:r>
              <a:rPr lang="es-ES_tradnl" dirty="0" err="1" smtClean="0"/>
              <a:t>Procter&amp;Gamble</a:t>
            </a:r>
            <a:r>
              <a:rPr lang="es-ES_tradnl" dirty="0" smtClean="0"/>
              <a:t> o</a:t>
            </a:r>
          </a:p>
          <a:p>
            <a:pPr marL="754063" lvl="1" indent="-354013">
              <a:buNone/>
            </a:pPr>
            <a:endParaRPr lang="es-ES_tradnl" dirty="0" smtClean="0"/>
          </a:p>
          <a:p>
            <a:pPr marL="0" indent="0">
              <a:buNone/>
            </a:pPr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Lcdo. David Estrella I., MBA</a:t>
            </a:r>
            <a:endParaRPr lang="es-MX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b="1" dirty="0" smtClean="0"/>
              <a:t>Declaración de posicionamiento</a:t>
            </a:r>
            <a:endParaRPr lang="es-MX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 smtClean="0"/>
              <a:t>Para ser más sucinto:</a:t>
            </a:r>
          </a:p>
          <a:p>
            <a:pPr lvl="1"/>
            <a:r>
              <a:rPr lang="es-ES_tradnl" dirty="0" smtClean="0"/>
              <a:t>NUESTRO/A (defina la oferta del producto) ES EL/LA ÚNICO/A (categoría del producto) QUE (definir el beneficio principal)</a:t>
            </a:r>
            <a:endParaRPr lang="es-MX" dirty="0" smtClean="0"/>
          </a:p>
          <a:p>
            <a:r>
              <a:rPr lang="es-ES_tradnl" dirty="0" smtClean="0"/>
              <a:t>Una vez que se haya decidido por su declaración pruébela con sus clientes y de ser necesario </a:t>
            </a:r>
            <a:r>
              <a:rPr lang="es-ES_tradnl" smtClean="0"/>
              <a:t>realice cambios</a:t>
            </a:r>
          </a:p>
          <a:p>
            <a:pPr>
              <a:buNone/>
            </a:pPr>
            <a:endParaRPr lang="es-ES_tradnl" dirty="0" smtClean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Lcdo. David Estrella I., MBA</a:t>
            </a:r>
            <a:endParaRPr lang="es-MX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b="1" dirty="0" smtClean="0"/>
              <a:t>Errores de posicionamiento</a:t>
            </a:r>
            <a:endParaRPr lang="es-MX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s-ES_tradnl" dirty="0" smtClean="0"/>
              <a:t>Existen 6 errores al posicionar que debemos evitar:</a:t>
            </a:r>
          </a:p>
          <a:p>
            <a:pPr marL="514350" indent="-514350">
              <a:buFont typeface="+mj-lt"/>
              <a:buAutoNum type="arabicPeriod"/>
            </a:pPr>
            <a:r>
              <a:rPr lang="es-ES_tradnl" dirty="0" smtClean="0"/>
              <a:t>Muchos conceptos de posicionamiento son muy obvios</a:t>
            </a:r>
          </a:p>
          <a:p>
            <a:pPr marL="514350" indent="-514350">
              <a:buFont typeface="+mj-lt"/>
              <a:buAutoNum type="arabicPeriod"/>
            </a:pPr>
            <a:r>
              <a:rPr lang="es-ES_tradnl" dirty="0" smtClean="0"/>
              <a:t>Muchas ideas no son sostenibles en el futuro</a:t>
            </a:r>
          </a:p>
          <a:p>
            <a:pPr marL="514350" indent="-514350">
              <a:buFont typeface="+mj-lt"/>
              <a:buAutoNum type="arabicPeriod"/>
            </a:pPr>
            <a:r>
              <a:rPr lang="es-ES_tradnl" dirty="0" smtClean="0"/>
              <a:t>No adorne las ideas, dígalo como es</a:t>
            </a:r>
          </a:p>
          <a:p>
            <a:pPr marL="514350" indent="-514350">
              <a:buFont typeface="+mj-lt"/>
              <a:buAutoNum type="arabicPeriod"/>
            </a:pPr>
            <a:r>
              <a:rPr lang="es-ES_tradnl" dirty="0" smtClean="0"/>
              <a:t>No se puede abarcar a todos</a:t>
            </a:r>
          </a:p>
          <a:p>
            <a:pPr marL="514350" indent="-514350">
              <a:buFont typeface="+mj-lt"/>
              <a:buAutoNum type="arabicPeriod"/>
            </a:pPr>
            <a:r>
              <a:rPr lang="es-ES_tradnl" dirty="0" smtClean="0"/>
              <a:t>No trate de ser lo que no es</a:t>
            </a:r>
          </a:p>
          <a:p>
            <a:pPr marL="514350" indent="-514350">
              <a:buFont typeface="+mj-lt"/>
              <a:buAutoNum type="arabicPeriod"/>
            </a:pPr>
            <a:r>
              <a:rPr lang="es-ES_tradnl" dirty="0" smtClean="0"/>
              <a:t>No imite a la competencia</a:t>
            </a:r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Lcdo. David Estrella I., MBA</a:t>
            </a:r>
            <a:endParaRPr lang="es-MX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b="1" dirty="0" smtClean="0"/>
              <a:t>Mapas perceptuales</a:t>
            </a:r>
            <a:endParaRPr lang="es-MX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514350" indent="-514350">
              <a:buFont typeface="+mj-lt"/>
              <a:buAutoNum type="arabicPeriod"/>
            </a:pPr>
            <a:r>
              <a:rPr lang="es-ES_tradnl" dirty="0" smtClean="0"/>
              <a:t>Se toman 2 atributos del producto, los mismos que sean apreciados por los consumidores.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s-ES_tradnl" dirty="0" smtClean="0"/>
              <a:t>En un plano cartesiano  se ubican los extremos de cada atributo uno en el eje de las x y otro en el eje de las y.</a:t>
            </a:r>
          </a:p>
          <a:p>
            <a:pPr marL="514350" indent="-514350">
              <a:buFont typeface="+mj-lt"/>
              <a:buAutoNum type="arabicPeriod"/>
            </a:pPr>
            <a:r>
              <a:rPr lang="es-ES_tradnl" dirty="0" smtClean="0"/>
              <a:t>Lleve a cabo una pequeña y rápida investigación a los consumidores preguntando su percepción sobre como cada competidor se desempeña en ambos atributos.</a:t>
            </a:r>
          </a:p>
          <a:p>
            <a:pPr marL="514350" indent="-514350">
              <a:buNone/>
            </a:pPr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Lcdo. David Estrella I., MBA</a:t>
            </a:r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b="1" dirty="0" smtClean="0"/>
              <a:t>Mapas perceptuales</a:t>
            </a:r>
            <a:endParaRPr lang="es-MX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 startAt="4"/>
            </a:pPr>
            <a:r>
              <a:rPr lang="es-ES_tradnl" dirty="0" smtClean="0"/>
              <a:t>Es buena idea darle al consumidor una escala de 1 a 4 (1 menor desempeño – 4 mayor desempeño.</a:t>
            </a:r>
          </a:p>
          <a:p>
            <a:pPr marL="514350" indent="-514350">
              <a:buFont typeface="+mj-lt"/>
              <a:buAutoNum type="arabicPeriod" startAt="4"/>
            </a:pPr>
            <a:r>
              <a:rPr lang="es-ES_tradnl" dirty="0" smtClean="0"/>
              <a:t>Evite utilizar factores como calidad y precio.</a:t>
            </a:r>
          </a:p>
          <a:p>
            <a:pPr marL="514350" indent="-514350">
              <a:buFont typeface="+mj-lt"/>
              <a:buAutoNum type="arabicPeriod" startAt="4"/>
            </a:pPr>
            <a:r>
              <a:rPr lang="es-ES_tradnl" dirty="0" smtClean="0"/>
              <a:t>Se puede utilizar un </a:t>
            </a:r>
            <a:r>
              <a:rPr lang="es-ES_tradnl" dirty="0" err="1" smtClean="0"/>
              <a:t>mix</a:t>
            </a:r>
            <a:r>
              <a:rPr lang="es-ES_tradnl" dirty="0" smtClean="0"/>
              <a:t> de varios factores, analizando combinaciones de dos factores por cada mapa.</a:t>
            </a:r>
          </a:p>
          <a:p>
            <a:pPr marL="514350" indent="-514350">
              <a:buFont typeface="+mj-lt"/>
              <a:buAutoNum type="arabicPeriod" startAt="4"/>
            </a:pPr>
            <a:r>
              <a:rPr lang="es-ES_tradnl" dirty="0" smtClean="0"/>
              <a:t>Grafique las posiciones en el plano utilizando las escalas ofrecidas y las calificaciones de los consumidores.</a:t>
            </a:r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Lcdo. David Estrella I., MBA</a:t>
            </a:r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b="1" dirty="0" smtClean="0"/>
              <a:t>Mapas perceptuales</a:t>
            </a:r>
            <a:endParaRPr lang="es-MX" b="1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Lcdo. David Estrella I., MBA</a:t>
            </a:r>
            <a:endParaRPr lang="es-MX"/>
          </a:p>
        </p:txBody>
      </p:sp>
      <p:cxnSp>
        <p:nvCxnSpPr>
          <p:cNvPr id="6" name="5 Conector recto"/>
          <p:cNvCxnSpPr/>
          <p:nvPr/>
        </p:nvCxnSpPr>
        <p:spPr>
          <a:xfrm rot="5400000">
            <a:off x="2285984" y="3929066"/>
            <a:ext cx="4572032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6 Conector recto"/>
          <p:cNvCxnSpPr/>
          <p:nvPr/>
        </p:nvCxnSpPr>
        <p:spPr>
          <a:xfrm rot="10800000">
            <a:off x="2357422" y="3857628"/>
            <a:ext cx="4500594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CuadroTexto"/>
          <p:cNvSpPr txBox="1"/>
          <p:nvPr/>
        </p:nvSpPr>
        <p:spPr>
          <a:xfrm>
            <a:off x="857224" y="1214422"/>
            <a:ext cx="25717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smtClean="0"/>
              <a:t>Mapa perceptual para pastillas para dolor de cabeza</a:t>
            </a:r>
            <a:endParaRPr lang="es-MX" dirty="0"/>
          </a:p>
        </p:txBody>
      </p:sp>
      <p:sp>
        <p:nvSpPr>
          <p:cNvPr id="12" name="11 CuadroTexto"/>
          <p:cNvSpPr txBox="1"/>
          <p:nvPr/>
        </p:nvSpPr>
        <p:spPr>
          <a:xfrm>
            <a:off x="4071934" y="1285860"/>
            <a:ext cx="20717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smtClean="0"/>
              <a:t>suavidad</a:t>
            </a:r>
            <a:endParaRPr lang="es-MX" dirty="0"/>
          </a:p>
        </p:txBody>
      </p:sp>
      <p:sp>
        <p:nvSpPr>
          <p:cNvPr id="13" name="12 CuadroTexto"/>
          <p:cNvSpPr txBox="1"/>
          <p:nvPr/>
        </p:nvSpPr>
        <p:spPr>
          <a:xfrm>
            <a:off x="7000892" y="3643314"/>
            <a:ext cx="1500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smtClean="0"/>
              <a:t>efectividad</a:t>
            </a:r>
            <a:endParaRPr lang="es-MX" dirty="0"/>
          </a:p>
        </p:txBody>
      </p:sp>
      <p:sp>
        <p:nvSpPr>
          <p:cNvPr id="14" name="13 Elipse"/>
          <p:cNvSpPr/>
          <p:nvPr/>
        </p:nvSpPr>
        <p:spPr>
          <a:xfrm>
            <a:off x="4857752" y="2500306"/>
            <a:ext cx="428628" cy="4286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5" name="14 Elipse"/>
          <p:cNvSpPr/>
          <p:nvPr/>
        </p:nvSpPr>
        <p:spPr>
          <a:xfrm>
            <a:off x="5786446" y="3214686"/>
            <a:ext cx="419104" cy="419104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15 Elipse"/>
          <p:cNvSpPr/>
          <p:nvPr/>
        </p:nvSpPr>
        <p:spPr>
          <a:xfrm>
            <a:off x="6429388" y="2428868"/>
            <a:ext cx="428628" cy="428628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16 Elipse"/>
          <p:cNvSpPr/>
          <p:nvPr/>
        </p:nvSpPr>
        <p:spPr>
          <a:xfrm>
            <a:off x="5500694" y="2000240"/>
            <a:ext cx="428628" cy="428628"/>
          </a:xfrm>
          <a:prstGeom prst="ellipse">
            <a:avLst/>
          </a:prstGeom>
          <a:solidFill>
            <a:srgbClr val="FFFF00">
              <a:alpha val="5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17 Elipse"/>
          <p:cNvSpPr/>
          <p:nvPr/>
        </p:nvSpPr>
        <p:spPr>
          <a:xfrm>
            <a:off x="4857752" y="3857628"/>
            <a:ext cx="438152" cy="419104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9" name="18 CuadroTexto"/>
          <p:cNvSpPr txBox="1"/>
          <p:nvPr/>
        </p:nvSpPr>
        <p:spPr>
          <a:xfrm>
            <a:off x="5786446" y="1714488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smtClean="0"/>
              <a:t>A</a:t>
            </a:r>
            <a:endParaRPr lang="es-MX" dirty="0"/>
          </a:p>
        </p:txBody>
      </p:sp>
      <p:sp>
        <p:nvSpPr>
          <p:cNvPr id="20" name="19 CuadroTexto"/>
          <p:cNvSpPr txBox="1"/>
          <p:nvPr/>
        </p:nvSpPr>
        <p:spPr>
          <a:xfrm>
            <a:off x="6643702" y="200024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smtClean="0"/>
              <a:t>B</a:t>
            </a:r>
            <a:endParaRPr lang="es-MX" dirty="0"/>
          </a:p>
        </p:txBody>
      </p:sp>
      <p:sp>
        <p:nvSpPr>
          <p:cNvPr id="21" name="20 CuadroTexto"/>
          <p:cNvSpPr txBox="1"/>
          <p:nvPr/>
        </p:nvSpPr>
        <p:spPr>
          <a:xfrm>
            <a:off x="4929190" y="2143116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smtClean="0"/>
              <a:t>C</a:t>
            </a:r>
            <a:endParaRPr lang="es-MX" dirty="0"/>
          </a:p>
        </p:txBody>
      </p:sp>
      <p:sp>
        <p:nvSpPr>
          <p:cNvPr id="22" name="21 CuadroTexto"/>
          <p:cNvSpPr txBox="1"/>
          <p:nvPr/>
        </p:nvSpPr>
        <p:spPr>
          <a:xfrm>
            <a:off x="5929322" y="2786058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smtClean="0"/>
              <a:t>D</a:t>
            </a:r>
            <a:endParaRPr lang="es-MX" dirty="0"/>
          </a:p>
        </p:txBody>
      </p:sp>
      <p:sp>
        <p:nvSpPr>
          <p:cNvPr id="23" name="22 CuadroTexto"/>
          <p:cNvSpPr txBox="1"/>
          <p:nvPr/>
        </p:nvSpPr>
        <p:spPr>
          <a:xfrm>
            <a:off x="5357818" y="3857628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smtClean="0"/>
              <a:t>E</a:t>
            </a:r>
            <a:endParaRPr lang="es-MX" dirty="0"/>
          </a:p>
        </p:txBody>
      </p:sp>
      <p:sp>
        <p:nvSpPr>
          <p:cNvPr id="24" name="23 Flecha a la derecha con bandas">
            <a:hlinkClick r:id="rId2" action="ppaction://hlinksldjump"/>
          </p:cNvPr>
          <p:cNvSpPr/>
          <p:nvPr/>
        </p:nvSpPr>
        <p:spPr>
          <a:xfrm flipH="1">
            <a:off x="928662" y="5643578"/>
            <a:ext cx="428628" cy="571504"/>
          </a:xfrm>
          <a:prstGeom prst="stripedRightArrow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b="1" dirty="0" smtClean="0"/>
              <a:t>Bibliografía</a:t>
            </a:r>
            <a:endParaRPr lang="es-MX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MX" dirty="0" err="1" smtClean="0"/>
              <a:t>SENGUPTA</a:t>
            </a:r>
            <a:r>
              <a:rPr lang="es-MX" dirty="0" smtClean="0"/>
              <a:t> </a:t>
            </a:r>
            <a:r>
              <a:rPr lang="es-MX" dirty="0" err="1" smtClean="0"/>
              <a:t>Subroto</a:t>
            </a:r>
            <a:r>
              <a:rPr lang="es-MX" dirty="0" smtClean="0"/>
              <a:t>;</a:t>
            </a:r>
            <a:r>
              <a:rPr lang="es-MX" b="1" dirty="0" smtClean="0"/>
              <a:t> </a:t>
            </a:r>
            <a:r>
              <a:rPr lang="es-MX" b="1" i="1" dirty="0" err="1" smtClean="0"/>
              <a:t>Brand</a:t>
            </a:r>
            <a:r>
              <a:rPr lang="es-MX" b="1" i="1" dirty="0" smtClean="0"/>
              <a:t> </a:t>
            </a:r>
            <a:r>
              <a:rPr lang="es-MX" b="1" i="1" dirty="0" err="1" smtClean="0"/>
              <a:t>positioning</a:t>
            </a:r>
            <a:r>
              <a:rPr lang="es-MX" b="1" i="1" dirty="0" smtClean="0"/>
              <a:t>: </a:t>
            </a:r>
            <a:r>
              <a:rPr lang="es-MX" b="1" i="1" dirty="0" err="1" smtClean="0"/>
              <a:t>strategies</a:t>
            </a:r>
            <a:r>
              <a:rPr lang="es-MX" b="1" i="1" dirty="0" smtClean="0"/>
              <a:t> </a:t>
            </a:r>
            <a:r>
              <a:rPr lang="es-MX" b="1" i="1" dirty="0" err="1" smtClean="0"/>
              <a:t>for</a:t>
            </a:r>
            <a:r>
              <a:rPr lang="es-MX" b="1" i="1" dirty="0" smtClean="0"/>
              <a:t> </a:t>
            </a:r>
            <a:r>
              <a:rPr lang="es-MX" b="1" i="1" dirty="0" err="1" smtClean="0"/>
              <a:t>competitive</a:t>
            </a:r>
            <a:r>
              <a:rPr lang="es-MX" b="1" i="1" dirty="0" smtClean="0"/>
              <a:t> </a:t>
            </a:r>
            <a:r>
              <a:rPr lang="es-MX" b="1" i="1" dirty="0" err="1" smtClean="0"/>
              <a:t>advantage</a:t>
            </a:r>
            <a:r>
              <a:rPr lang="es-MX" dirty="0" smtClean="0"/>
              <a:t>; 2da edición; Mc </a:t>
            </a:r>
            <a:r>
              <a:rPr lang="es-MX" dirty="0" err="1" smtClean="0"/>
              <a:t>Graw</a:t>
            </a:r>
            <a:r>
              <a:rPr lang="es-MX" dirty="0" smtClean="0"/>
              <a:t>-Hill; 2005</a:t>
            </a:r>
          </a:p>
          <a:p>
            <a:r>
              <a:rPr lang="en-US" dirty="0" err="1" smtClean="0"/>
              <a:t>RIES</a:t>
            </a:r>
            <a:r>
              <a:rPr lang="en-US" dirty="0" smtClean="0"/>
              <a:t> A., TROUT J.; </a:t>
            </a:r>
            <a:r>
              <a:rPr lang="en-US" b="1" i="1" dirty="0" smtClean="0"/>
              <a:t>Positioning: the battle for your mind</a:t>
            </a:r>
            <a:r>
              <a:rPr lang="en-US" dirty="0" smtClean="0"/>
              <a:t>; 20</a:t>
            </a:r>
            <a:r>
              <a:rPr lang="en-US" baseline="30000" dirty="0" smtClean="0"/>
              <a:t>th</a:t>
            </a:r>
            <a:r>
              <a:rPr lang="en-US" dirty="0" smtClean="0"/>
              <a:t> anniversary edition; 2001; Mc </a:t>
            </a:r>
            <a:r>
              <a:rPr lang="en-US" dirty="0" err="1" smtClean="0"/>
              <a:t>Graw</a:t>
            </a:r>
            <a:r>
              <a:rPr lang="en-US" dirty="0" smtClean="0"/>
              <a:t>-Hill</a:t>
            </a:r>
          </a:p>
          <a:p>
            <a:r>
              <a:rPr lang="en-US" dirty="0" smtClean="0"/>
              <a:t>TROUT J., </a:t>
            </a:r>
            <a:r>
              <a:rPr lang="en-US" dirty="0" err="1" smtClean="0"/>
              <a:t>RIVKIN</a:t>
            </a:r>
            <a:r>
              <a:rPr lang="en-US" dirty="0" smtClean="0"/>
              <a:t> S.; </a:t>
            </a:r>
            <a:r>
              <a:rPr lang="en-US" b="1" i="1" dirty="0" smtClean="0"/>
              <a:t>The new positioning: the latest on the world's #1 business strategy</a:t>
            </a:r>
            <a:r>
              <a:rPr lang="en-US" dirty="0" smtClean="0"/>
              <a:t>; 1ra </a:t>
            </a:r>
            <a:r>
              <a:rPr lang="en-US" dirty="0" err="1" smtClean="0"/>
              <a:t>edición</a:t>
            </a:r>
            <a:r>
              <a:rPr lang="en-US" dirty="0" smtClean="0"/>
              <a:t>; 1996; Mc </a:t>
            </a:r>
            <a:r>
              <a:rPr lang="en-US" dirty="0" err="1" smtClean="0"/>
              <a:t>Graw</a:t>
            </a:r>
            <a:r>
              <a:rPr lang="en-US" dirty="0" smtClean="0"/>
              <a:t>-Hill</a:t>
            </a:r>
            <a:endParaRPr lang="en-US" b="1" i="1" dirty="0" smtClean="0"/>
          </a:p>
          <a:p>
            <a:pPr>
              <a:buNone/>
            </a:pPr>
            <a:endParaRPr lang="en-US" dirty="0" smtClean="0"/>
          </a:p>
          <a:p>
            <a:endParaRPr lang="en-US" b="1" i="1" dirty="0" smtClean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Lcdo. David Estrella I., MBA</a:t>
            </a:r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2482</TotalTime>
  <Words>1392</Words>
  <Application>Microsoft Office PowerPoint</Application>
  <PresentationFormat>Presentación en pantalla (4:3)</PresentationFormat>
  <Paragraphs>186</Paragraphs>
  <Slides>28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28</vt:i4>
      </vt:variant>
    </vt:vector>
  </HeadingPairs>
  <TitlesOfParts>
    <vt:vector size="29" baseType="lpstr">
      <vt:lpstr>Tema de Office</vt:lpstr>
      <vt:lpstr>Posicionamiento</vt:lpstr>
      <vt:lpstr>Posicionamiento</vt:lpstr>
      <vt:lpstr>Proceso de posicionamiento</vt:lpstr>
      <vt:lpstr>Proceso de posicionamiento</vt:lpstr>
      <vt:lpstr>Proceso de posicionamiento</vt:lpstr>
      <vt:lpstr>Proceso de posicionamiento</vt:lpstr>
      <vt:lpstr>Proceso de posicionamiento</vt:lpstr>
      <vt:lpstr>Proceso de posicionamiento</vt:lpstr>
      <vt:lpstr>Estrategias de posicionamiento</vt:lpstr>
      <vt:lpstr>Estrategias de posicionamiento</vt:lpstr>
      <vt:lpstr>Estrategias de posicionamiento</vt:lpstr>
      <vt:lpstr>Estrategias de posicionamiento</vt:lpstr>
      <vt:lpstr>Estrategias de posicionamiento</vt:lpstr>
      <vt:lpstr>Declaración de posicionamiento</vt:lpstr>
      <vt:lpstr>La propuesta de valor</vt:lpstr>
      <vt:lpstr>La propuesta de valor</vt:lpstr>
      <vt:lpstr>La propuesta de valor</vt:lpstr>
      <vt:lpstr>La propuesta de valor</vt:lpstr>
      <vt:lpstr>La propuesta de valor</vt:lpstr>
      <vt:lpstr>La propuesta de valor</vt:lpstr>
      <vt:lpstr>La propuesta de valor</vt:lpstr>
      <vt:lpstr>Declaración de posicionamiento</vt:lpstr>
      <vt:lpstr>Declaración de posicionamiento</vt:lpstr>
      <vt:lpstr>Errores de posicionamiento</vt:lpstr>
      <vt:lpstr>Mapas perceptuales</vt:lpstr>
      <vt:lpstr>Mapas perceptuales</vt:lpstr>
      <vt:lpstr>Mapas perceptuales</vt:lpstr>
      <vt:lpstr>Bibliografía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Posicionamiento</dc:title>
  <dc:creator>David Estrella</dc:creator>
  <cp:lastModifiedBy>rcajina</cp:lastModifiedBy>
  <cp:revision>101</cp:revision>
  <dcterms:created xsi:type="dcterms:W3CDTF">2009-08-31T16:38:11Z</dcterms:created>
  <dcterms:modified xsi:type="dcterms:W3CDTF">2014-03-27T03:24:07Z</dcterms:modified>
</cp:coreProperties>
</file>