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6" r:id="rId19"/>
    <p:sldId id="277" r:id="rId20"/>
    <p:sldId id="280" r:id="rId21"/>
    <p:sldId id="273" r:id="rId22"/>
    <p:sldId id="274" r:id="rId23"/>
    <p:sldId id="275" r:id="rId24"/>
    <p:sldId id="278" r:id="rId25"/>
    <p:sldId id="279" r:id="rId26"/>
    <p:sldId id="281" r:id="rId27"/>
    <p:sldId id="282" r:id="rId28"/>
  </p:sldIdLst>
  <p:sldSz cx="9144000" cy="6858000" type="screen4x3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54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6003E3-99C5-4D9D-99DE-200561DE0FF4}" type="datetimeFigureOut">
              <a:rPr lang="es-ES" smtClean="0"/>
              <a:pPr/>
              <a:t>07/11/2017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DD3500-05DF-40B8-B767-0FF5D6201ABD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6003E3-99C5-4D9D-99DE-200561DE0FF4}" type="datetimeFigureOut">
              <a:rPr lang="es-ES" smtClean="0"/>
              <a:pPr/>
              <a:t>07/11/2017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DD3500-05DF-40B8-B767-0FF5D6201ABD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6003E3-99C5-4D9D-99DE-200561DE0FF4}" type="datetimeFigureOut">
              <a:rPr lang="es-ES" smtClean="0"/>
              <a:pPr/>
              <a:t>07/11/2017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DD3500-05DF-40B8-B767-0FF5D6201ABD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6003E3-99C5-4D9D-99DE-200561DE0FF4}" type="datetimeFigureOut">
              <a:rPr lang="es-ES" smtClean="0"/>
              <a:pPr/>
              <a:t>07/11/2017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DD3500-05DF-40B8-B767-0FF5D6201ABD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6003E3-99C5-4D9D-99DE-200561DE0FF4}" type="datetimeFigureOut">
              <a:rPr lang="es-ES" smtClean="0"/>
              <a:pPr/>
              <a:t>07/11/2017</a:t>
            </a:fld>
            <a:endParaRPr lang="es-ES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DD3500-05DF-40B8-B767-0FF5D6201ABD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6003E3-99C5-4D9D-99DE-200561DE0FF4}" type="datetimeFigureOut">
              <a:rPr lang="es-ES" smtClean="0"/>
              <a:pPr/>
              <a:t>07/11/2017</a:t>
            </a:fld>
            <a:endParaRPr lang="es-ES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DD3500-05DF-40B8-B767-0FF5D6201ABD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6003E3-99C5-4D9D-99DE-200561DE0FF4}" type="datetimeFigureOut">
              <a:rPr lang="es-ES" smtClean="0"/>
              <a:pPr/>
              <a:t>07/11/2017</a:t>
            </a:fld>
            <a:endParaRPr lang="es-ES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DD3500-05DF-40B8-B767-0FF5D6201ABD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6003E3-99C5-4D9D-99DE-200561DE0FF4}" type="datetimeFigureOut">
              <a:rPr lang="es-ES" smtClean="0"/>
              <a:pPr/>
              <a:t>07/11/2017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DD3500-05DF-40B8-B767-0FF5D6201ABD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6003E3-99C5-4D9D-99DE-200561DE0FF4}" type="datetimeFigureOut">
              <a:rPr lang="es-ES" smtClean="0"/>
              <a:pPr/>
              <a:t>07/11/2017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DD3500-05DF-40B8-B767-0FF5D6201ABD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6003E3-99C5-4D9D-99DE-200561DE0FF4}" type="datetimeFigureOut">
              <a:rPr lang="es-ES" smtClean="0"/>
              <a:pPr/>
              <a:t>07/11/2017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DD3500-05DF-40B8-B767-0FF5D6201ABD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6003E3-99C5-4D9D-99DE-200561DE0FF4}" type="datetimeFigureOut">
              <a:rPr lang="es-ES" smtClean="0"/>
              <a:pPr/>
              <a:t>07/11/2017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DD3500-05DF-40B8-B767-0FF5D6201ABD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C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E6003E3-99C5-4D9D-99DE-200561DE0FF4}" type="datetimeFigureOut">
              <a:rPr lang="es-ES" smtClean="0"/>
              <a:pPr/>
              <a:t>07/11/2017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ADD3500-05DF-40B8-B767-0FF5D6201ABD}" type="slidenum">
              <a:rPr lang="es-ES" smtClean="0"/>
              <a:pPr/>
              <a:t>‹Nº›</a:t>
            </a:fld>
            <a:endParaRPr lang="es-E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3.jpe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6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16.jpeg"/><Relationship Id="rId4" Type="http://schemas.openxmlformats.org/officeDocument/2006/relationships/image" Target="../media/image15.jpeg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s-ES" dirty="0" err="1" smtClean="0"/>
              <a:t>Advertising</a:t>
            </a:r>
            <a:r>
              <a:rPr lang="es-ES" dirty="0" smtClean="0"/>
              <a:t> </a:t>
            </a:r>
            <a:r>
              <a:rPr lang="es-ES" dirty="0" err="1" smtClean="0"/>
              <a:t>Principles</a:t>
            </a:r>
            <a:endParaRPr lang="es-ES" dirty="0"/>
          </a:p>
        </p:txBody>
      </p:sp>
      <p:pic>
        <p:nvPicPr>
          <p:cNvPr id="4" name="3 Imagen" descr="400dpiLogoCropped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857620" y="5572140"/>
            <a:ext cx="1357322" cy="760398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err="1" smtClean="0"/>
              <a:t>Learning</a:t>
            </a:r>
            <a:r>
              <a:rPr lang="es-ES" dirty="0" smtClean="0"/>
              <a:t> </a:t>
            </a:r>
            <a:r>
              <a:rPr lang="es-ES" dirty="0" err="1" smtClean="0"/>
              <a:t>Outcomes</a:t>
            </a:r>
            <a:endParaRPr lang="es-ES" dirty="0"/>
          </a:p>
        </p:txBody>
      </p:sp>
      <p:sp>
        <p:nvSpPr>
          <p:cNvPr id="3" name="Rectangle 10"/>
          <p:cNvSpPr txBox="1">
            <a:spLocks noChangeArrowheads="1"/>
          </p:cNvSpPr>
          <p:nvPr/>
        </p:nvSpPr>
        <p:spPr>
          <a:xfrm>
            <a:off x="357158" y="1500174"/>
            <a:ext cx="8301066" cy="4500594"/>
          </a:xfrm>
          <a:prstGeom prst="rect">
            <a:avLst/>
          </a:prstGeom>
        </p:spPr>
        <p:txBody>
          <a:bodyPr/>
          <a:lstStyle/>
          <a:p>
            <a:pPr marL="342900" marR="0" lvl="0" indent="-342900" algn="l" defTabSz="914400" rtl="0" eaLnBrk="1" fontAlgn="auto" latinLnBrk="0" hangingPunct="1">
              <a:lnSpc>
                <a:spcPct val="9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en-US" altLang="zh-TW" sz="2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新細明體" pitchFamily="18" charset="-120"/>
                <a:cs typeface="+mn-cs"/>
              </a:rPr>
              <a:t>Provide an introduction to advertising—its role, key components, and key players.</a:t>
            </a:r>
          </a:p>
          <a:p>
            <a:pPr marL="342900" marR="0" lvl="0" indent="-342900" algn="l" defTabSz="914400" rtl="0" eaLnBrk="1" fontAlgn="auto" latinLnBrk="0" hangingPunct="1">
              <a:lnSpc>
                <a:spcPct val="9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en-US" altLang="zh-TW" sz="2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新細明體" pitchFamily="18" charset="-120"/>
                <a:cs typeface="+mn-cs"/>
              </a:rPr>
              <a:t>Define advertising’s role in marketing including key players and new developments</a:t>
            </a:r>
          </a:p>
          <a:p>
            <a:pPr marL="342900" marR="0" lvl="0" indent="-342900" algn="l" defTabSz="914400" rtl="0" eaLnBrk="1" fontAlgn="auto" latinLnBrk="0" hangingPunct="1">
              <a:lnSpc>
                <a:spcPct val="9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en-US" altLang="zh-TW" sz="2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新細明體" pitchFamily="18" charset="-120"/>
                <a:cs typeface="+mn-cs"/>
              </a:rPr>
              <a:t>Explain</a:t>
            </a:r>
            <a:r>
              <a:rPr kumimoji="0" lang="en-US" altLang="zh-TW" sz="2800" b="0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新細明體" pitchFamily="18" charset="-120"/>
                <a:cs typeface="+mn-cs"/>
              </a:rPr>
              <a:t> </a:t>
            </a:r>
            <a:r>
              <a:rPr kumimoji="0" lang="en-US" altLang="zh-TW" sz="2800" b="0" i="0" u="none" strike="noStrike" kern="1200" cap="none" spc="0" normalizeH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新細明體" pitchFamily="18" charset="-120"/>
                <a:cs typeface="+mn-cs"/>
              </a:rPr>
              <a:t>whar</a:t>
            </a:r>
            <a:r>
              <a:rPr kumimoji="0" lang="en-US" altLang="zh-TW" sz="2800" b="0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新細明體" pitchFamily="18" charset="-120"/>
                <a:cs typeface="+mn-cs"/>
              </a:rPr>
              <a:t> are the most important types of advertising</a:t>
            </a:r>
          </a:p>
          <a:p>
            <a:pPr marL="342900" marR="0" lvl="0" indent="-342900" algn="l" defTabSz="914400" rtl="0" eaLnBrk="1" fontAlgn="auto" latinLnBrk="0" hangingPunct="1">
              <a:lnSpc>
                <a:spcPct val="9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lang="en-US" altLang="zh-TW" sz="2800" baseline="0" dirty="0" smtClean="0">
                <a:ea typeface="新細明體" pitchFamily="18" charset="-120"/>
              </a:rPr>
              <a:t>Examine how advertising has evolved, and how these developments affected current advertising practice.</a:t>
            </a:r>
            <a:endParaRPr kumimoji="0" lang="en-US" altLang="zh-TW" sz="28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新細明體" pitchFamily="18" charset="-120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9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en-US" altLang="zh-TW" sz="2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新細明體" pitchFamily="18" charset="-120"/>
                <a:cs typeface="+mn-cs"/>
              </a:rPr>
              <a:t>Examine advertising’s relationship to society including regulations and ethics in advertising.</a:t>
            </a:r>
          </a:p>
          <a:p>
            <a:pPr marL="342900" marR="0" lvl="0" indent="-342900" algn="l" defTabSz="914400" rtl="0" eaLnBrk="1" fontAlgn="auto" latinLnBrk="0" hangingPunct="1">
              <a:lnSpc>
                <a:spcPct val="9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en-US" altLang="zh-TW" sz="28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新細明體" pitchFamily="18" charset="-120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err="1" smtClean="0"/>
              <a:t>What</a:t>
            </a:r>
            <a:r>
              <a:rPr lang="es-ES" dirty="0" smtClean="0"/>
              <a:t> </a:t>
            </a:r>
            <a:r>
              <a:rPr lang="es-ES" dirty="0" err="1" smtClean="0"/>
              <a:t>is</a:t>
            </a:r>
            <a:r>
              <a:rPr lang="es-ES" dirty="0" smtClean="0"/>
              <a:t> </a:t>
            </a:r>
            <a:r>
              <a:rPr lang="es-ES" dirty="0" err="1" smtClean="0"/>
              <a:t>Advertising</a:t>
            </a:r>
            <a:r>
              <a:rPr lang="es-ES" dirty="0" smtClean="0"/>
              <a:t> ?</a:t>
            </a:r>
            <a:endParaRPr lang="es-ES" dirty="0"/>
          </a:p>
        </p:txBody>
      </p:sp>
      <p:sp>
        <p:nvSpPr>
          <p:cNvPr id="3" name="2 Rectángulo"/>
          <p:cNvSpPr/>
          <p:nvPr/>
        </p:nvSpPr>
        <p:spPr>
          <a:xfrm>
            <a:off x="571472" y="1657167"/>
            <a:ext cx="7715304" cy="1200329"/>
          </a:xfrm>
          <a:prstGeom prst="rect">
            <a:avLst/>
          </a:prstGeom>
          <a:solidFill>
            <a:srgbClr val="002060"/>
          </a:solidFill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/>
            <a:r>
              <a:rPr lang="en-US" b="1" dirty="0" smtClean="0">
                <a:solidFill>
                  <a:srgbClr val="FFFF00"/>
                </a:solidFill>
                <a:latin typeface="Times" charset="0"/>
              </a:rPr>
              <a:t>Advertising</a:t>
            </a:r>
            <a:r>
              <a:rPr lang="en-US" b="1" dirty="0" smtClean="0">
                <a:latin typeface="Times" charset="0"/>
              </a:rPr>
              <a:t> Paid, non- personal communication through various media about a business firm, not-for-profit organization, product, or idea by a sponsor identified in a message that is intended to inform or persuade members of a particular audience.</a:t>
            </a:r>
            <a:endParaRPr lang="es-ES" b="1" dirty="0"/>
          </a:p>
        </p:txBody>
      </p:sp>
      <p:sp>
        <p:nvSpPr>
          <p:cNvPr id="4" name="3 Rectángulo"/>
          <p:cNvSpPr/>
          <p:nvPr/>
        </p:nvSpPr>
        <p:spPr>
          <a:xfrm>
            <a:off x="571472" y="3211297"/>
            <a:ext cx="7715304" cy="646331"/>
          </a:xfrm>
          <a:prstGeom prst="rect">
            <a:avLst/>
          </a:prstGeom>
          <a:solidFill>
            <a:srgbClr val="002060"/>
          </a:solidFill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/>
            <a:r>
              <a:rPr lang="en-US" altLang="zh-TW" b="1" dirty="0" smtClean="0">
                <a:latin typeface="Times"/>
                <a:ea typeface="新細明體" pitchFamily="18" charset="-120"/>
              </a:rPr>
              <a:t>A complex form of communication using objectives and strategies to impact consumer thoughts, feelings, and actions</a:t>
            </a:r>
            <a:endParaRPr lang="es-ES" b="1" dirty="0">
              <a:latin typeface="Times"/>
            </a:endParaRPr>
          </a:p>
        </p:txBody>
      </p:sp>
      <p:sp>
        <p:nvSpPr>
          <p:cNvPr id="5" name="4 Rectángulo"/>
          <p:cNvSpPr/>
          <p:nvPr/>
        </p:nvSpPr>
        <p:spPr>
          <a:xfrm>
            <a:off x="571472" y="4282867"/>
            <a:ext cx="7715304" cy="646331"/>
          </a:xfrm>
          <a:prstGeom prst="rect">
            <a:avLst/>
          </a:prstGeom>
          <a:solidFill>
            <a:srgbClr val="002060"/>
          </a:solidFill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/>
            <a:r>
              <a:rPr lang="en-US" altLang="zh-TW" b="1" dirty="0" smtClean="0">
                <a:latin typeface="Times"/>
                <a:ea typeface="新細明體" pitchFamily="18" charset="-120"/>
              </a:rPr>
              <a:t>A form of </a:t>
            </a:r>
            <a:r>
              <a:rPr lang="en-US" altLang="zh-TW" b="1" i="1" dirty="0" smtClean="0">
                <a:solidFill>
                  <a:srgbClr val="FFFF00"/>
                </a:solidFill>
                <a:latin typeface="Times"/>
                <a:ea typeface="新細明體" pitchFamily="18" charset="-120"/>
              </a:rPr>
              <a:t>marketing communication</a:t>
            </a:r>
            <a:r>
              <a:rPr lang="en-US" altLang="zh-TW" b="1" dirty="0" smtClean="0">
                <a:solidFill>
                  <a:srgbClr val="FFFF00"/>
                </a:solidFill>
                <a:latin typeface="Times"/>
                <a:ea typeface="新細明體" pitchFamily="18" charset="-120"/>
              </a:rPr>
              <a:t> </a:t>
            </a:r>
            <a:r>
              <a:rPr lang="en-US" altLang="zh-TW" b="1" dirty="0" smtClean="0">
                <a:latin typeface="Times"/>
                <a:ea typeface="新細明體" pitchFamily="18" charset="-120"/>
              </a:rPr>
              <a:t>(all the techniques marketers use to reach their customers and deliver their messages)</a:t>
            </a:r>
            <a:endParaRPr lang="es-ES" b="1" dirty="0">
              <a:latin typeface="Times"/>
            </a:endParaRPr>
          </a:p>
        </p:txBody>
      </p:sp>
      <p:pic>
        <p:nvPicPr>
          <p:cNvPr id="6" name="5 Imagen" descr="400dpiLogoCropped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857620" y="5572140"/>
            <a:ext cx="1357322" cy="76039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err="1" smtClean="0"/>
              <a:t>Factors</a:t>
            </a:r>
            <a:r>
              <a:rPr lang="es-ES" dirty="0" smtClean="0"/>
              <a:t> </a:t>
            </a:r>
            <a:r>
              <a:rPr lang="es-ES" dirty="0" err="1" smtClean="0"/>
              <a:t>that</a:t>
            </a:r>
            <a:r>
              <a:rPr lang="es-ES" dirty="0" smtClean="0"/>
              <a:t> define </a:t>
            </a:r>
            <a:r>
              <a:rPr lang="es-ES" dirty="0" err="1" smtClean="0"/>
              <a:t>Advertising</a:t>
            </a:r>
            <a:endParaRPr lang="es-ES" dirty="0"/>
          </a:p>
        </p:txBody>
      </p:sp>
      <p:sp>
        <p:nvSpPr>
          <p:cNvPr id="3" name="Rectangle 1033"/>
          <p:cNvSpPr>
            <a:spLocks noChangeArrowheads="1"/>
          </p:cNvSpPr>
          <p:nvPr/>
        </p:nvSpPr>
        <p:spPr bwMode="auto">
          <a:xfrm>
            <a:off x="571472" y="1571612"/>
            <a:ext cx="8001056" cy="2603790"/>
          </a:xfrm>
          <a:prstGeom prst="rect">
            <a:avLst/>
          </a:prstGeom>
          <a:ln>
            <a:headEnd/>
            <a:tailEnd/>
          </a:ln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marL="342900" indent="-342900">
              <a:spcBef>
                <a:spcPct val="20000"/>
              </a:spcBef>
              <a:buClr>
                <a:srgbClr val="336699"/>
              </a:buClr>
              <a:buFont typeface="Times" charset="0"/>
              <a:buAutoNum type="arabicPeriod"/>
            </a:pPr>
            <a:r>
              <a:rPr lang="en-US" sz="2400" dirty="0" smtClean="0">
                <a:solidFill>
                  <a:srgbClr val="000000"/>
                </a:solidFill>
                <a:latin typeface="Times"/>
              </a:rPr>
              <a:t>Paid </a:t>
            </a:r>
            <a:r>
              <a:rPr lang="en-US" sz="2400" dirty="0">
                <a:solidFill>
                  <a:srgbClr val="000000"/>
                </a:solidFill>
                <a:latin typeface="Times"/>
              </a:rPr>
              <a:t>communication</a:t>
            </a:r>
          </a:p>
          <a:p>
            <a:pPr marL="342900" indent="-342900">
              <a:spcBef>
                <a:spcPct val="20000"/>
              </a:spcBef>
              <a:buClr>
                <a:srgbClr val="336699"/>
              </a:buClr>
              <a:buFont typeface="Times" charset="0"/>
              <a:buAutoNum type="arabicPeriod"/>
            </a:pPr>
            <a:r>
              <a:rPr lang="en-US" sz="2400" dirty="0">
                <a:solidFill>
                  <a:srgbClr val="000000"/>
                </a:solidFill>
                <a:latin typeface="Times"/>
              </a:rPr>
              <a:t>Sponsor is identified</a:t>
            </a:r>
          </a:p>
          <a:p>
            <a:pPr marL="342900" indent="-342900">
              <a:spcBef>
                <a:spcPct val="20000"/>
              </a:spcBef>
              <a:buClr>
                <a:srgbClr val="336699"/>
              </a:buClr>
              <a:buFont typeface="Times" charset="0"/>
              <a:buAutoNum type="arabicPeriod"/>
            </a:pPr>
            <a:r>
              <a:rPr lang="en-US" sz="2400" dirty="0">
                <a:solidFill>
                  <a:srgbClr val="000000"/>
                </a:solidFill>
                <a:latin typeface="Times"/>
              </a:rPr>
              <a:t>Tries to inform or persuade</a:t>
            </a:r>
          </a:p>
          <a:p>
            <a:pPr marL="342900" indent="-342900">
              <a:spcBef>
                <a:spcPct val="20000"/>
              </a:spcBef>
              <a:buClr>
                <a:srgbClr val="336699"/>
              </a:buClr>
              <a:buFont typeface="Times" charset="0"/>
              <a:buAutoNum type="arabicPeriod"/>
            </a:pPr>
            <a:r>
              <a:rPr lang="en-US" sz="2400" dirty="0">
                <a:solidFill>
                  <a:srgbClr val="000000"/>
                </a:solidFill>
                <a:latin typeface="Times"/>
              </a:rPr>
              <a:t>Reaches a large audience</a:t>
            </a:r>
          </a:p>
          <a:p>
            <a:pPr marL="342900" indent="-342900">
              <a:spcBef>
                <a:spcPct val="20000"/>
              </a:spcBef>
              <a:buClr>
                <a:srgbClr val="336699"/>
              </a:buClr>
              <a:buFont typeface="Times" charset="0"/>
              <a:buAutoNum type="arabicPeriod"/>
            </a:pPr>
            <a:r>
              <a:rPr lang="en-US" sz="2400" dirty="0">
                <a:solidFill>
                  <a:srgbClr val="000000"/>
                </a:solidFill>
                <a:latin typeface="Times"/>
              </a:rPr>
              <a:t>Message conveyed through many different kinds of largely </a:t>
            </a:r>
            <a:r>
              <a:rPr lang="en-US" sz="2400" dirty="0" err="1">
                <a:solidFill>
                  <a:srgbClr val="000000"/>
                </a:solidFill>
                <a:latin typeface="Times"/>
              </a:rPr>
              <a:t>nonpersonal</a:t>
            </a:r>
            <a:r>
              <a:rPr lang="en-US" sz="2400" dirty="0">
                <a:solidFill>
                  <a:srgbClr val="000000"/>
                </a:solidFill>
                <a:latin typeface="Times"/>
              </a:rPr>
              <a:t> mass media</a:t>
            </a:r>
            <a:endParaRPr lang="en-US" sz="3200" dirty="0">
              <a:solidFill>
                <a:srgbClr val="000000"/>
              </a:solidFill>
              <a:latin typeface="Times"/>
            </a:endParaRPr>
          </a:p>
        </p:txBody>
      </p:sp>
      <p:sp>
        <p:nvSpPr>
          <p:cNvPr id="4" name="Rectangle 1031"/>
          <p:cNvSpPr>
            <a:spLocks noChangeArrowheads="1"/>
          </p:cNvSpPr>
          <p:nvPr/>
        </p:nvSpPr>
        <p:spPr bwMode="auto">
          <a:xfrm>
            <a:off x="785786" y="4429132"/>
            <a:ext cx="7500990" cy="1447800"/>
          </a:xfrm>
          <a:prstGeom prst="rect">
            <a:avLst/>
          </a:prstGeom>
          <a:solidFill>
            <a:srgbClr val="FF0000">
              <a:alpha val="25098"/>
            </a:srgbClr>
          </a:solidFill>
          <a:ln w="28575">
            <a:solidFill>
              <a:srgbClr val="336699"/>
            </a:solidFill>
            <a:miter lim="800000"/>
            <a:headEnd/>
            <a:tailEnd/>
          </a:ln>
          <a:effectLst/>
        </p:spPr>
        <p:txBody>
          <a:bodyPr/>
          <a:lstStyle/>
          <a:p>
            <a:pPr marL="342900" indent="-342900">
              <a:spcBef>
                <a:spcPct val="20000"/>
              </a:spcBef>
              <a:buClr>
                <a:srgbClr val="669966"/>
              </a:buClr>
              <a:buFont typeface="Times" charset="0"/>
              <a:buNone/>
            </a:pPr>
            <a:endParaRPr lang="es-PA" sz="3200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5" name="Rectangle 1032"/>
          <p:cNvSpPr>
            <a:spLocks noChangeArrowheads="1"/>
          </p:cNvSpPr>
          <p:nvPr/>
        </p:nvSpPr>
        <p:spPr bwMode="auto">
          <a:xfrm>
            <a:off x="928662" y="4572008"/>
            <a:ext cx="7215238" cy="1200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/>
            <a:r>
              <a:rPr lang="en-US" sz="2400" b="1" dirty="0" smtClean="0">
                <a:solidFill>
                  <a:srgbClr val="000000"/>
                </a:solidFill>
                <a:latin typeface="Times"/>
                <a:cs typeface="Arial" charset="0"/>
              </a:rPr>
              <a:t>Main Principle</a:t>
            </a:r>
            <a:endParaRPr lang="en-US" sz="2400" dirty="0">
              <a:solidFill>
                <a:srgbClr val="000000"/>
              </a:solidFill>
              <a:latin typeface="Times"/>
              <a:cs typeface="Arial" charset="0"/>
            </a:endParaRPr>
          </a:p>
          <a:p>
            <a:pPr algn="ctr"/>
            <a:r>
              <a:rPr lang="en-US" sz="2400" dirty="0">
                <a:solidFill>
                  <a:srgbClr val="000000"/>
                </a:solidFill>
                <a:latin typeface="Times"/>
                <a:cs typeface="Arial" charset="0"/>
              </a:rPr>
              <a:t>An effective advertisement is one that can be proven to meet its objectives.</a:t>
            </a:r>
            <a:endParaRPr lang="en-US" dirty="0">
              <a:solidFill>
                <a:srgbClr val="000000"/>
              </a:solidFill>
              <a:latin typeface="Times"/>
              <a:cs typeface="Arial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 autoUpdateAnimBg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s-ES" sz="3700" dirty="0" err="1" smtClean="0"/>
              <a:t>Four</a:t>
            </a:r>
            <a:r>
              <a:rPr lang="es-ES" sz="3700" dirty="0" smtClean="0"/>
              <a:t> </a:t>
            </a:r>
            <a:r>
              <a:rPr lang="es-ES" sz="3700" dirty="0" err="1" smtClean="0"/>
              <a:t>components</a:t>
            </a:r>
            <a:r>
              <a:rPr lang="es-ES" sz="3700" dirty="0" smtClean="0"/>
              <a:t> of </a:t>
            </a:r>
            <a:r>
              <a:rPr lang="es-ES" sz="3700" dirty="0" err="1" smtClean="0"/>
              <a:t>Effective</a:t>
            </a:r>
            <a:r>
              <a:rPr lang="es-ES" sz="3700" dirty="0" smtClean="0"/>
              <a:t> </a:t>
            </a:r>
            <a:r>
              <a:rPr lang="es-ES" sz="3700" dirty="0" err="1"/>
              <a:t>A</a:t>
            </a:r>
            <a:r>
              <a:rPr lang="es-ES" sz="3700" dirty="0" err="1" smtClean="0"/>
              <a:t>dvertising</a:t>
            </a:r>
            <a:endParaRPr lang="es-ES" sz="3700" dirty="0"/>
          </a:p>
        </p:txBody>
      </p:sp>
      <p:pic>
        <p:nvPicPr>
          <p:cNvPr id="3" name="Picture 4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1643042" y="1428736"/>
            <a:ext cx="5357850" cy="4000378"/>
          </a:xfrm>
          <a:prstGeom prst="rect">
            <a:avLst/>
          </a:prstGeom>
        </p:spPr>
      </p:pic>
      <p:pic>
        <p:nvPicPr>
          <p:cNvPr id="4" name="3 Imagen" descr="400dpiLogoCropped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857620" y="5572140"/>
            <a:ext cx="1357322" cy="76039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/>
              <a:t>1. </a:t>
            </a:r>
            <a:r>
              <a:rPr lang="es-ES" dirty="0" err="1" smtClean="0"/>
              <a:t>Advertising</a:t>
            </a:r>
            <a:r>
              <a:rPr lang="es-ES" dirty="0" smtClean="0"/>
              <a:t> </a:t>
            </a:r>
            <a:r>
              <a:rPr lang="es-ES" dirty="0" err="1" smtClean="0"/>
              <a:t>Strategy</a:t>
            </a:r>
            <a:endParaRPr lang="es-ES" dirty="0"/>
          </a:p>
        </p:txBody>
      </p:sp>
      <p:sp>
        <p:nvSpPr>
          <p:cNvPr id="3" name="Rectangle 3"/>
          <p:cNvSpPr txBox="1">
            <a:spLocks noChangeArrowheads="1"/>
          </p:cNvSpPr>
          <p:nvPr/>
        </p:nvSpPr>
        <p:spPr>
          <a:xfrm>
            <a:off x="500034" y="1576406"/>
            <a:ext cx="3633788" cy="4138610"/>
          </a:xfrm>
          <a:prstGeom prst="rect">
            <a:avLst/>
          </a:prstGeom>
        </p:spPr>
        <p:txBody>
          <a:bodyPr/>
          <a:lstStyle/>
          <a:p>
            <a:pPr marL="342900" marR="0" lvl="0" indent="-342900" algn="just" defTabSz="914400" rtl="0" eaLnBrk="1" fontAlgn="auto" latinLnBrk="0" hangingPunct="1">
              <a:lnSpc>
                <a:spcPct val="9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en-US" altLang="zh-TW" sz="2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"/>
                <a:ea typeface="新細明體" pitchFamily="18" charset="-120"/>
              </a:rPr>
              <a:t>The </a:t>
            </a:r>
            <a:r>
              <a:rPr kumimoji="0" lang="en-US" altLang="zh-TW" sz="2200" b="1" i="1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"/>
                <a:ea typeface="新細明體" pitchFamily="18" charset="-120"/>
              </a:rPr>
              <a:t>strategy</a:t>
            </a:r>
            <a:r>
              <a:rPr kumimoji="0" lang="en-US" altLang="zh-TW" sz="2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"/>
                <a:ea typeface="新細明體" pitchFamily="18" charset="-120"/>
              </a:rPr>
              <a:t> is the logic and planning behind the ad that gives it direction.</a:t>
            </a:r>
          </a:p>
          <a:p>
            <a:pPr marL="342900" marR="0" lvl="0" indent="-342900" algn="just" defTabSz="914400" rtl="0" eaLnBrk="1" fontAlgn="auto" latinLnBrk="0" hangingPunct="1">
              <a:lnSpc>
                <a:spcPct val="9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en-US" altLang="zh-TW" sz="2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"/>
                <a:ea typeface="新細明體" pitchFamily="18" charset="-120"/>
              </a:rPr>
              <a:t>Advertisers develop ads to meet objectives.</a:t>
            </a:r>
          </a:p>
          <a:p>
            <a:pPr marL="342900" marR="0" lvl="0" indent="-342900" algn="just" defTabSz="914400" rtl="0" eaLnBrk="1" fontAlgn="auto" latinLnBrk="0" hangingPunct="1">
              <a:lnSpc>
                <a:spcPct val="9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en-US" altLang="zh-TW" sz="2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"/>
                <a:ea typeface="新細明體" pitchFamily="18" charset="-120"/>
              </a:rPr>
              <a:t>Advertisers direct ads to identified audiences.</a:t>
            </a:r>
          </a:p>
          <a:p>
            <a:pPr marL="342900" marR="0" lvl="0" indent="-342900" algn="just" defTabSz="914400" rtl="0" eaLnBrk="1" fontAlgn="auto" latinLnBrk="0" hangingPunct="1">
              <a:lnSpc>
                <a:spcPct val="9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en-US" altLang="zh-TW" sz="2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"/>
                <a:ea typeface="新細明體" pitchFamily="18" charset="-120"/>
              </a:rPr>
              <a:t>Advertisers create a message that speaks to the audience’s concerns.</a:t>
            </a:r>
          </a:p>
          <a:p>
            <a:pPr marL="342900" marR="0" lvl="0" indent="-342900" algn="just" defTabSz="914400" rtl="0" eaLnBrk="1" fontAlgn="auto" latinLnBrk="0" hangingPunct="1">
              <a:lnSpc>
                <a:spcPct val="9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en-US" altLang="zh-TW" sz="2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"/>
                <a:ea typeface="新細明體" pitchFamily="18" charset="-120"/>
              </a:rPr>
              <a:t>Advertisers run ads in the most effective media.</a:t>
            </a:r>
          </a:p>
        </p:txBody>
      </p:sp>
      <p:pic>
        <p:nvPicPr>
          <p:cNvPr id="19458" name="Picture 2" descr="Resultado de imagen para advertising examples for students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929190" y="1428736"/>
            <a:ext cx="3143272" cy="460935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/>
              <a:t>2. </a:t>
            </a:r>
            <a:r>
              <a:rPr lang="es-ES" dirty="0" err="1" smtClean="0"/>
              <a:t>The</a:t>
            </a:r>
            <a:r>
              <a:rPr lang="es-ES" dirty="0" smtClean="0"/>
              <a:t> </a:t>
            </a:r>
            <a:r>
              <a:rPr lang="es-ES" dirty="0" err="1" smtClean="0"/>
              <a:t>creative</a:t>
            </a:r>
            <a:r>
              <a:rPr lang="es-ES" dirty="0" smtClean="0"/>
              <a:t> concept</a:t>
            </a:r>
            <a:endParaRPr lang="es-ES" dirty="0"/>
          </a:p>
        </p:txBody>
      </p:sp>
      <p:sp>
        <p:nvSpPr>
          <p:cNvPr id="3" name="Rectangle 4"/>
          <p:cNvSpPr txBox="1">
            <a:spLocks noChangeArrowheads="1"/>
          </p:cNvSpPr>
          <p:nvPr/>
        </p:nvSpPr>
        <p:spPr>
          <a:xfrm>
            <a:off x="461962" y="1600200"/>
            <a:ext cx="4181476" cy="4876800"/>
          </a:xfrm>
          <a:prstGeom prst="rect">
            <a:avLst/>
          </a:prstGeom>
          <a:noFill/>
        </p:spPr>
        <p:txBody>
          <a:bodyPr/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en-US" altLang="zh-TW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"/>
                <a:ea typeface="新細明體" pitchFamily="18" charset="-120"/>
              </a:rPr>
              <a:t>The </a:t>
            </a:r>
            <a:r>
              <a:rPr kumimoji="0" lang="en-US" altLang="zh-TW" sz="2400" b="1" i="1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"/>
                <a:ea typeface="新細明體" pitchFamily="18" charset="-120"/>
              </a:rPr>
              <a:t>creative concept</a:t>
            </a:r>
            <a:r>
              <a:rPr kumimoji="0" lang="en-US" altLang="zh-TW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"/>
                <a:ea typeface="新細明體" pitchFamily="18" charset="-120"/>
              </a:rPr>
              <a:t> is the central idea that</a:t>
            </a:r>
            <a:r>
              <a:rPr kumimoji="0" lang="en-US" altLang="zh-TW" sz="2400" b="0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"/>
                <a:ea typeface="新細明體" pitchFamily="18" charset="-120"/>
              </a:rPr>
              <a:t> </a:t>
            </a:r>
            <a:r>
              <a:rPr kumimoji="0" lang="en-US" altLang="zh-TW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"/>
                <a:ea typeface="新細明體" pitchFamily="18" charset="-120"/>
              </a:rPr>
              <a:t>grabs the consumer’s attention and sticks in the memory.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en-US" altLang="zh-TW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"/>
                <a:ea typeface="新細明體" pitchFamily="18" charset="-120"/>
              </a:rPr>
              <a:t>Planning strategy requires creative problem solving.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en-US" altLang="zh-TW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"/>
                <a:ea typeface="新細明體" pitchFamily="18" charset="-120"/>
              </a:rPr>
              <a:t>Research involves creativity.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en-US" altLang="zh-TW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"/>
                <a:ea typeface="新細明體" pitchFamily="18" charset="-120"/>
              </a:rPr>
              <a:t>Buying and placing ads requires creative thinking.</a:t>
            </a:r>
          </a:p>
        </p:txBody>
      </p:sp>
      <p:pic>
        <p:nvPicPr>
          <p:cNvPr id="18434" name="Picture 2" descr="Resultado de imagen para advertising examples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572000" y="1857364"/>
            <a:ext cx="3876675" cy="374332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/>
              <a:t>3. </a:t>
            </a:r>
            <a:r>
              <a:rPr lang="es-ES" dirty="0" err="1" smtClean="0"/>
              <a:t>The</a:t>
            </a:r>
            <a:r>
              <a:rPr lang="es-ES" dirty="0" smtClean="0"/>
              <a:t> </a:t>
            </a:r>
            <a:r>
              <a:rPr lang="es-ES" dirty="0" err="1" smtClean="0"/>
              <a:t>creative</a:t>
            </a:r>
            <a:r>
              <a:rPr lang="es-ES" dirty="0" smtClean="0"/>
              <a:t> </a:t>
            </a:r>
            <a:r>
              <a:rPr lang="es-ES" dirty="0" err="1" smtClean="0"/>
              <a:t>execution</a:t>
            </a:r>
            <a:endParaRPr lang="es-ES" dirty="0"/>
          </a:p>
        </p:txBody>
      </p:sp>
      <p:sp>
        <p:nvSpPr>
          <p:cNvPr id="3" name="Rectangle 3"/>
          <p:cNvSpPr txBox="1">
            <a:spLocks noChangeArrowheads="1"/>
          </p:cNvSpPr>
          <p:nvPr/>
        </p:nvSpPr>
        <p:spPr>
          <a:xfrm>
            <a:off x="471486" y="1676400"/>
            <a:ext cx="3886200" cy="2824170"/>
          </a:xfrm>
          <a:prstGeom prst="rect">
            <a:avLst/>
          </a:prstGeom>
          <a:noFill/>
        </p:spPr>
        <p:txBody>
          <a:bodyPr/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en-US" altLang="zh-TW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"/>
                <a:ea typeface="新細明體" pitchFamily="18" charset="-120"/>
              </a:rPr>
              <a:t>Effective ads are well executed reflecting the highest production values in the industry.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en-US" altLang="zh-TW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"/>
                <a:ea typeface="新細明體" pitchFamily="18" charset="-120"/>
              </a:rPr>
              <a:t>Clients demand the best production the budget allows.</a:t>
            </a:r>
          </a:p>
        </p:txBody>
      </p:sp>
      <p:pic>
        <p:nvPicPr>
          <p:cNvPr id="17410" name="Picture 2" descr="Resultado de imagen para advertising examples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286248" y="1571612"/>
            <a:ext cx="4552950" cy="3219451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/>
              <a:t>4. </a:t>
            </a:r>
            <a:r>
              <a:rPr lang="es-ES" dirty="0" err="1" smtClean="0"/>
              <a:t>The</a:t>
            </a:r>
            <a:r>
              <a:rPr lang="es-ES" dirty="0" smtClean="0"/>
              <a:t> media </a:t>
            </a:r>
            <a:r>
              <a:rPr lang="es-ES" dirty="0" err="1" smtClean="0"/>
              <a:t>planning</a:t>
            </a:r>
            <a:endParaRPr lang="es-ES" dirty="0"/>
          </a:p>
        </p:txBody>
      </p:sp>
      <p:sp>
        <p:nvSpPr>
          <p:cNvPr id="3" name="Rectangle 3"/>
          <p:cNvSpPr txBox="1">
            <a:spLocks noChangeArrowheads="1"/>
          </p:cNvSpPr>
          <p:nvPr/>
        </p:nvSpPr>
        <p:spPr>
          <a:xfrm>
            <a:off x="471486" y="1676400"/>
            <a:ext cx="3886200" cy="3252798"/>
          </a:xfrm>
          <a:prstGeom prst="rect">
            <a:avLst/>
          </a:prstGeom>
          <a:noFill/>
        </p:spPr>
        <p:txBody>
          <a:bodyPr/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en-US" altLang="zh-TW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"/>
                <a:ea typeface="新細明體" pitchFamily="18" charset="-120"/>
              </a:rPr>
              <a:t>Television, Internet, magazines, newspapers and other media are used to reach a broad audience.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en-US" altLang="zh-TW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"/>
                <a:ea typeface="新細明體" pitchFamily="18" charset="-120"/>
              </a:rPr>
              <a:t>Deciding how to deliver the message requires creativity.</a:t>
            </a:r>
          </a:p>
        </p:txBody>
      </p:sp>
      <p:sp>
        <p:nvSpPr>
          <p:cNvPr id="4" name="Rectangle 11"/>
          <p:cNvSpPr>
            <a:spLocks noChangeArrowheads="1"/>
          </p:cNvSpPr>
          <p:nvPr/>
        </p:nvSpPr>
        <p:spPr bwMode="auto">
          <a:xfrm>
            <a:off x="1214414" y="4981596"/>
            <a:ext cx="6705600" cy="1447800"/>
          </a:xfrm>
          <a:prstGeom prst="rect">
            <a:avLst/>
          </a:prstGeom>
          <a:solidFill>
            <a:srgbClr val="336699">
              <a:alpha val="25098"/>
            </a:srgbClr>
          </a:solidFill>
          <a:ln w="28575">
            <a:solidFill>
              <a:srgbClr val="336699"/>
            </a:solidFill>
            <a:miter lim="800000"/>
            <a:headEnd/>
            <a:tailEnd/>
          </a:ln>
          <a:effectLst/>
        </p:spPr>
        <p:txBody>
          <a:bodyPr/>
          <a:lstStyle/>
          <a:p>
            <a:pPr marL="342900" indent="-342900">
              <a:spcBef>
                <a:spcPct val="20000"/>
              </a:spcBef>
              <a:buClr>
                <a:srgbClr val="669966"/>
              </a:buClr>
              <a:buFont typeface="Times" charset="0"/>
              <a:buNone/>
            </a:pPr>
            <a:endParaRPr lang="es-PA" sz="3200">
              <a:latin typeface="Times New Roman" pitchFamily="18" charset="0"/>
            </a:endParaRPr>
          </a:p>
        </p:txBody>
      </p:sp>
      <p:sp>
        <p:nvSpPr>
          <p:cNvPr id="5" name="Rectangle 12"/>
          <p:cNvSpPr>
            <a:spLocks noChangeArrowheads="1"/>
          </p:cNvSpPr>
          <p:nvPr/>
        </p:nvSpPr>
        <p:spPr bwMode="auto">
          <a:xfrm>
            <a:off x="1214414" y="4948259"/>
            <a:ext cx="6715172" cy="14773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/>
            <a:r>
              <a:rPr lang="en-US" sz="2400" b="1" dirty="0" smtClean="0">
                <a:solidFill>
                  <a:srgbClr val="000000"/>
                </a:solidFill>
                <a:latin typeface="Times"/>
                <a:cs typeface="Arial" charset="0"/>
              </a:rPr>
              <a:t>Main Principle</a:t>
            </a:r>
            <a:r>
              <a:rPr lang="en-US" sz="2400" dirty="0" smtClean="0">
                <a:solidFill>
                  <a:srgbClr val="000000"/>
                </a:solidFill>
                <a:latin typeface="Times"/>
                <a:cs typeface="Arial" charset="0"/>
              </a:rPr>
              <a:t> </a:t>
            </a:r>
            <a:endParaRPr lang="en-US" sz="2400" dirty="0">
              <a:solidFill>
                <a:srgbClr val="000000"/>
              </a:solidFill>
              <a:latin typeface="Times"/>
              <a:cs typeface="Arial" charset="0"/>
            </a:endParaRPr>
          </a:p>
          <a:p>
            <a:pPr algn="ctr"/>
            <a:r>
              <a:rPr lang="en-US" sz="2200" b="1" dirty="0">
                <a:solidFill>
                  <a:srgbClr val="000000"/>
                </a:solidFill>
                <a:latin typeface="Times"/>
                <a:cs typeface="Arial" charset="0"/>
              </a:rPr>
              <a:t>In advertising </a:t>
            </a:r>
            <a:r>
              <a:rPr lang="en-US" sz="2200" b="1" dirty="0" smtClean="0">
                <a:latin typeface="Times"/>
                <a:cs typeface="Arial" charset="0"/>
              </a:rPr>
              <a:t>“</a:t>
            </a:r>
            <a:r>
              <a:rPr lang="en-US" sz="2200" b="1" dirty="0">
                <a:solidFill>
                  <a:srgbClr val="002060"/>
                </a:solidFill>
                <a:latin typeface="Times"/>
                <a:cs typeface="Arial" charset="0"/>
              </a:rPr>
              <a:t>how</a:t>
            </a:r>
            <a:r>
              <a:rPr lang="en-US" sz="2200" b="1" dirty="0" smtClean="0">
                <a:latin typeface="Times"/>
                <a:cs typeface="Arial" charset="0"/>
              </a:rPr>
              <a:t>” </a:t>
            </a:r>
            <a:r>
              <a:rPr lang="en-US" sz="2200" b="1" dirty="0">
                <a:solidFill>
                  <a:srgbClr val="000000"/>
                </a:solidFill>
                <a:latin typeface="Times"/>
                <a:cs typeface="Arial" charset="0"/>
              </a:rPr>
              <a:t>you say something and </a:t>
            </a:r>
            <a:r>
              <a:rPr lang="en-US" sz="2200" b="1" dirty="0" smtClean="0">
                <a:solidFill>
                  <a:srgbClr val="000000"/>
                </a:solidFill>
                <a:latin typeface="Times"/>
                <a:cs typeface="Arial" charset="0"/>
              </a:rPr>
              <a:t>“</a:t>
            </a:r>
            <a:r>
              <a:rPr lang="en-US" sz="2200" b="1" dirty="0">
                <a:solidFill>
                  <a:srgbClr val="002060"/>
                </a:solidFill>
                <a:latin typeface="Times"/>
                <a:cs typeface="Arial" charset="0"/>
              </a:rPr>
              <a:t>where</a:t>
            </a:r>
            <a:r>
              <a:rPr lang="en-US" sz="2200" b="1" dirty="0" smtClean="0">
                <a:solidFill>
                  <a:srgbClr val="000000"/>
                </a:solidFill>
                <a:latin typeface="Times"/>
                <a:cs typeface="Arial" charset="0"/>
              </a:rPr>
              <a:t>” </a:t>
            </a:r>
            <a:r>
              <a:rPr lang="en-US" sz="2200" b="1" dirty="0">
                <a:solidFill>
                  <a:srgbClr val="000000"/>
                </a:solidFill>
                <a:latin typeface="Times"/>
                <a:cs typeface="Arial" charset="0"/>
              </a:rPr>
              <a:t>you say it is just as important as </a:t>
            </a:r>
            <a:r>
              <a:rPr lang="en-US" sz="2200" b="1" dirty="0" smtClean="0">
                <a:solidFill>
                  <a:srgbClr val="000000"/>
                </a:solidFill>
                <a:latin typeface="Times"/>
                <a:cs typeface="Arial" charset="0"/>
              </a:rPr>
              <a:t>“</a:t>
            </a:r>
            <a:r>
              <a:rPr lang="en-US" sz="2200" b="1" dirty="0">
                <a:solidFill>
                  <a:srgbClr val="002060"/>
                </a:solidFill>
                <a:latin typeface="Times"/>
                <a:cs typeface="Arial" charset="0"/>
              </a:rPr>
              <a:t>what</a:t>
            </a:r>
            <a:r>
              <a:rPr lang="en-US" sz="2200" b="1" dirty="0" smtClean="0">
                <a:solidFill>
                  <a:srgbClr val="000000"/>
                </a:solidFill>
                <a:latin typeface="Times"/>
                <a:cs typeface="Arial" charset="0"/>
              </a:rPr>
              <a:t>” </a:t>
            </a:r>
            <a:r>
              <a:rPr lang="en-US" sz="2200" b="1" dirty="0">
                <a:solidFill>
                  <a:srgbClr val="000000"/>
                </a:solidFill>
                <a:latin typeface="Times"/>
                <a:cs typeface="Arial" charset="0"/>
              </a:rPr>
              <a:t>you say.</a:t>
            </a:r>
          </a:p>
        </p:txBody>
      </p:sp>
      <p:pic>
        <p:nvPicPr>
          <p:cNvPr id="16386" name="Picture 2" descr="Imagen relacionada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857752" y="1428736"/>
            <a:ext cx="3286148" cy="3299293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 autoUpdateAnimBg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s-ES" dirty="0" err="1" smtClean="0"/>
              <a:t>The</a:t>
            </a:r>
            <a:r>
              <a:rPr lang="es-ES" dirty="0" smtClean="0"/>
              <a:t> roles of </a:t>
            </a:r>
            <a:r>
              <a:rPr lang="es-ES" dirty="0" err="1" smtClean="0"/>
              <a:t>Advertising</a:t>
            </a:r>
            <a:endParaRPr lang="es-ES" dirty="0"/>
          </a:p>
        </p:txBody>
      </p:sp>
      <p:pic>
        <p:nvPicPr>
          <p:cNvPr id="4" name="3 Imagen" descr="400dpiLogoCropped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857620" y="5572140"/>
            <a:ext cx="1357322" cy="760398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/>
              <a:t>Roles of </a:t>
            </a:r>
            <a:r>
              <a:rPr lang="es-ES" dirty="0" err="1" smtClean="0"/>
              <a:t>Advertising</a:t>
            </a:r>
            <a:endParaRPr lang="es-ES" dirty="0"/>
          </a:p>
        </p:txBody>
      </p:sp>
      <p:sp>
        <p:nvSpPr>
          <p:cNvPr id="3" name="Rectangle 99"/>
          <p:cNvSpPr>
            <a:spLocks noChangeArrowheads="1"/>
          </p:cNvSpPr>
          <p:nvPr/>
        </p:nvSpPr>
        <p:spPr bwMode="auto">
          <a:xfrm>
            <a:off x="500034" y="1928802"/>
            <a:ext cx="3214710" cy="1214446"/>
          </a:xfrm>
          <a:prstGeom prst="rect">
            <a:avLst/>
          </a:prstGeom>
          <a:solidFill>
            <a:srgbClr val="002060"/>
          </a:solidFill>
          <a:ln>
            <a:headEnd/>
            <a:tailEnd/>
          </a:ln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anchor="ctr" anchorCtr="0"/>
          <a:lstStyle/>
          <a:p>
            <a:pPr marL="342900" indent="-342900" algn="ctr">
              <a:spcBef>
                <a:spcPct val="20000"/>
              </a:spcBef>
              <a:buClr>
                <a:srgbClr val="669966"/>
              </a:buClr>
              <a:buFont typeface="Times" charset="0"/>
              <a:buNone/>
            </a:pPr>
            <a:r>
              <a:rPr lang="en-US" sz="3200" dirty="0" smtClean="0">
                <a:solidFill>
                  <a:schemeClr val="bg1"/>
                </a:solidFill>
                <a:latin typeface="Times"/>
              </a:rPr>
              <a:t>Marketing </a:t>
            </a:r>
            <a:endParaRPr lang="es-PA" sz="3200" dirty="0">
              <a:solidFill>
                <a:schemeClr val="bg1"/>
              </a:solidFill>
              <a:latin typeface="Times"/>
            </a:endParaRPr>
          </a:p>
        </p:txBody>
      </p:sp>
      <p:sp>
        <p:nvSpPr>
          <p:cNvPr id="4" name="Rectangle 99"/>
          <p:cNvSpPr>
            <a:spLocks noChangeArrowheads="1"/>
          </p:cNvSpPr>
          <p:nvPr/>
        </p:nvSpPr>
        <p:spPr bwMode="auto">
          <a:xfrm>
            <a:off x="5286380" y="1928802"/>
            <a:ext cx="3214710" cy="1214446"/>
          </a:xfrm>
          <a:prstGeom prst="rect">
            <a:avLst/>
          </a:prstGeom>
          <a:solidFill>
            <a:srgbClr val="002060"/>
          </a:solidFill>
          <a:ln>
            <a:headEnd/>
            <a:tailEnd/>
          </a:ln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anchor="ctr" anchorCtr="0"/>
          <a:lstStyle/>
          <a:p>
            <a:pPr marL="342900" indent="-342900" algn="ctr">
              <a:spcBef>
                <a:spcPct val="20000"/>
              </a:spcBef>
              <a:buClr>
                <a:srgbClr val="669966"/>
              </a:buClr>
              <a:buFont typeface="Times" charset="0"/>
              <a:buNone/>
            </a:pPr>
            <a:r>
              <a:rPr lang="en-US" sz="3200" dirty="0" smtClean="0">
                <a:solidFill>
                  <a:schemeClr val="bg1"/>
                </a:solidFill>
                <a:latin typeface="Times"/>
              </a:rPr>
              <a:t>Communication</a:t>
            </a:r>
            <a:endParaRPr lang="es-PA" sz="3200" dirty="0">
              <a:latin typeface="Times New Roman" pitchFamily="18" charset="0"/>
            </a:endParaRPr>
          </a:p>
        </p:txBody>
      </p:sp>
      <p:sp>
        <p:nvSpPr>
          <p:cNvPr id="5" name="Rectangle 99"/>
          <p:cNvSpPr>
            <a:spLocks noChangeArrowheads="1"/>
          </p:cNvSpPr>
          <p:nvPr/>
        </p:nvSpPr>
        <p:spPr bwMode="auto">
          <a:xfrm>
            <a:off x="500034" y="4000504"/>
            <a:ext cx="3214710" cy="1214446"/>
          </a:xfrm>
          <a:prstGeom prst="rect">
            <a:avLst/>
          </a:prstGeom>
          <a:solidFill>
            <a:srgbClr val="002060"/>
          </a:solidFill>
          <a:ln>
            <a:headEnd/>
            <a:tailEnd/>
          </a:ln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anchor="ctr" anchorCtr="0"/>
          <a:lstStyle/>
          <a:p>
            <a:pPr marL="342900" indent="-342900" algn="ctr">
              <a:spcBef>
                <a:spcPct val="20000"/>
              </a:spcBef>
              <a:buClr>
                <a:srgbClr val="669966"/>
              </a:buClr>
              <a:buFont typeface="Times" charset="0"/>
              <a:buNone/>
            </a:pPr>
            <a:r>
              <a:rPr lang="en-US" sz="3200" dirty="0" smtClean="0">
                <a:solidFill>
                  <a:schemeClr val="bg1"/>
                </a:solidFill>
                <a:latin typeface="Times"/>
              </a:rPr>
              <a:t>Economic</a:t>
            </a:r>
            <a:endParaRPr lang="es-PA" sz="3200" dirty="0">
              <a:latin typeface="Times New Roman" pitchFamily="18" charset="0"/>
            </a:endParaRPr>
          </a:p>
        </p:txBody>
      </p:sp>
      <p:sp>
        <p:nvSpPr>
          <p:cNvPr id="6" name="Rectangle 99"/>
          <p:cNvSpPr>
            <a:spLocks noChangeArrowheads="1"/>
          </p:cNvSpPr>
          <p:nvPr/>
        </p:nvSpPr>
        <p:spPr bwMode="auto">
          <a:xfrm>
            <a:off x="5286380" y="4000504"/>
            <a:ext cx="3214710" cy="1214446"/>
          </a:xfrm>
          <a:prstGeom prst="rect">
            <a:avLst/>
          </a:prstGeom>
          <a:solidFill>
            <a:srgbClr val="002060"/>
          </a:solidFill>
          <a:ln>
            <a:headEnd/>
            <a:tailEnd/>
          </a:ln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anchor="ctr" anchorCtr="0"/>
          <a:lstStyle/>
          <a:p>
            <a:pPr marL="342900" indent="-342900" algn="ctr">
              <a:spcBef>
                <a:spcPct val="20000"/>
              </a:spcBef>
              <a:buClr>
                <a:srgbClr val="669966"/>
              </a:buClr>
              <a:buFont typeface="Times" charset="0"/>
              <a:buNone/>
            </a:pPr>
            <a:r>
              <a:rPr lang="en-US" sz="3200" dirty="0" smtClean="0">
                <a:solidFill>
                  <a:schemeClr val="bg1"/>
                </a:solidFill>
                <a:latin typeface="Times"/>
              </a:rPr>
              <a:t>Societal</a:t>
            </a:r>
            <a:endParaRPr lang="es-PA" sz="3200" dirty="0">
              <a:latin typeface="Times New Roman" pitchFamily="18" charset="0"/>
            </a:endParaRPr>
          </a:p>
        </p:txBody>
      </p:sp>
      <p:sp>
        <p:nvSpPr>
          <p:cNvPr id="7" name="6 Conector"/>
          <p:cNvSpPr/>
          <p:nvPr/>
        </p:nvSpPr>
        <p:spPr>
          <a:xfrm>
            <a:off x="4071934" y="3143248"/>
            <a:ext cx="785818" cy="785818"/>
          </a:xfrm>
          <a:prstGeom prst="flowChartConnector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pic>
        <p:nvPicPr>
          <p:cNvPr id="9" name="8 Imagen" descr="400dpiLogoCropped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857620" y="5572140"/>
            <a:ext cx="1357322" cy="76039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autoUpdateAnimBg="0"/>
      <p:bldP spid="4" grpId="0" build="p" autoUpdateAnimBg="0"/>
      <p:bldP spid="5" grpId="0" build="p" autoUpdateAnimBg="0"/>
      <p:bldP spid="6" grpId="0" build="p" autoUpdateAnimBg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/>
              <a:t>Roles of </a:t>
            </a:r>
            <a:r>
              <a:rPr lang="es-ES" dirty="0" err="1" smtClean="0"/>
              <a:t>Advertising</a:t>
            </a:r>
            <a:endParaRPr lang="es-ES" dirty="0"/>
          </a:p>
        </p:txBody>
      </p:sp>
      <p:sp>
        <p:nvSpPr>
          <p:cNvPr id="3" name="Rectangle 99"/>
          <p:cNvSpPr>
            <a:spLocks noChangeArrowheads="1"/>
          </p:cNvSpPr>
          <p:nvPr/>
        </p:nvSpPr>
        <p:spPr bwMode="auto">
          <a:xfrm>
            <a:off x="500034" y="1928802"/>
            <a:ext cx="3214710" cy="1214446"/>
          </a:xfrm>
          <a:prstGeom prst="rect">
            <a:avLst/>
          </a:prstGeom>
          <a:solidFill>
            <a:srgbClr val="002060"/>
          </a:solidFill>
          <a:ln>
            <a:headEnd/>
            <a:tailEnd/>
          </a:ln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anchor="ctr" anchorCtr="0"/>
          <a:lstStyle/>
          <a:p>
            <a:pPr marL="342900" indent="-342900" algn="ctr">
              <a:spcBef>
                <a:spcPct val="20000"/>
              </a:spcBef>
              <a:buClr>
                <a:srgbClr val="669966"/>
              </a:buClr>
              <a:buFont typeface="Times" charset="0"/>
              <a:buNone/>
            </a:pPr>
            <a:r>
              <a:rPr lang="en-US" sz="3200" dirty="0" smtClean="0">
                <a:solidFill>
                  <a:schemeClr val="bg1"/>
                </a:solidFill>
                <a:latin typeface="Times"/>
              </a:rPr>
              <a:t>Marketing </a:t>
            </a:r>
            <a:endParaRPr lang="es-PA" sz="3200" dirty="0">
              <a:solidFill>
                <a:schemeClr val="bg1"/>
              </a:solidFill>
              <a:latin typeface="Times"/>
            </a:endParaRPr>
          </a:p>
        </p:txBody>
      </p:sp>
      <p:sp>
        <p:nvSpPr>
          <p:cNvPr id="8" name="Rectangle 98"/>
          <p:cNvSpPr>
            <a:spLocks noChangeArrowheads="1"/>
          </p:cNvSpPr>
          <p:nvPr/>
        </p:nvSpPr>
        <p:spPr bwMode="auto">
          <a:xfrm>
            <a:off x="500034" y="3286124"/>
            <a:ext cx="8062922" cy="221457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342900" indent="-342900">
              <a:lnSpc>
                <a:spcPct val="90000"/>
              </a:lnSpc>
              <a:spcBef>
                <a:spcPct val="20000"/>
              </a:spcBef>
              <a:buClr>
                <a:srgbClr val="669966"/>
              </a:buClr>
              <a:buFont typeface="Times" charset="0"/>
              <a:buNone/>
            </a:pPr>
            <a:r>
              <a:rPr lang="en-US" sz="2400" b="1" dirty="0">
                <a:solidFill>
                  <a:srgbClr val="000000"/>
                </a:solidFill>
              </a:rPr>
              <a:t>1. 	The Marketing Role</a:t>
            </a:r>
          </a:p>
          <a:p>
            <a:pPr marL="342900" indent="-342900">
              <a:lnSpc>
                <a:spcPct val="90000"/>
              </a:lnSpc>
              <a:spcBef>
                <a:spcPct val="20000"/>
              </a:spcBef>
              <a:buClr>
                <a:srgbClr val="669966"/>
              </a:buClr>
              <a:buFont typeface="Times" charset="0"/>
              <a:buChar char="•"/>
            </a:pPr>
            <a:r>
              <a:rPr lang="en-US" sz="2400" dirty="0">
                <a:solidFill>
                  <a:srgbClr val="000000"/>
                </a:solidFill>
              </a:rPr>
              <a:t>Marketing </a:t>
            </a:r>
            <a:r>
              <a:rPr lang="en-US" sz="2400" b="1" dirty="0">
                <a:solidFill>
                  <a:srgbClr val="000000"/>
                </a:solidFill>
              </a:rPr>
              <a:t>is</a:t>
            </a:r>
            <a:r>
              <a:rPr lang="en-US" sz="2400" dirty="0">
                <a:solidFill>
                  <a:srgbClr val="000000"/>
                </a:solidFill>
              </a:rPr>
              <a:t> satisfying customer wants and needs by providing products (goods, services, and ideas).</a:t>
            </a:r>
          </a:p>
          <a:p>
            <a:pPr marL="342900" indent="-342900">
              <a:lnSpc>
                <a:spcPct val="90000"/>
              </a:lnSpc>
              <a:spcBef>
                <a:spcPct val="20000"/>
              </a:spcBef>
              <a:buClr>
                <a:srgbClr val="669966"/>
              </a:buClr>
              <a:buFont typeface="Times" charset="0"/>
              <a:buChar char="•"/>
            </a:pPr>
            <a:r>
              <a:rPr lang="en-US" sz="2400" dirty="0">
                <a:solidFill>
                  <a:srgbClr val="000000"/>
                </a:solidFill>
              </a:rPr>
              <a:t>The marketing department is responsible for </a:t>
            </a:r>
            <a:r>
              <a:rPr lang="en-US" sz="2400" b="1" dirty="0">
                <a:solidFill>
                  <a:srgbClr val="000000"/>
                </a:solidFill>
              </a:rPr>
              <a:t>selling</a:t>
            </a:r>
            <a:r>
              <a:rPr lang="en-US" sz="2400" dirty="0">
                <a:solidFill>
                  <a:srgbClr val="000000"/>
                </a:solidFill>
              </a:rPr>
              <a:t> the product using the 4 Ps (product, price, place/distribution, and promotion) and </a:t>
            </a:r>
            <a:r>
              <a:rPr lang="en-US" sz="2400" b="1" dirty="0">
                <a:solidFill>
                  <a:srgbClr val="000000"/>
                </a:solidFill>
              </a:rPr>
              <a:t>brand development</a:t>
            </a:r>
            <a:r>
              <a:rPr lang="en-US" sz="2400" dirty="0">
                <a:solidFill>
                  <a:srgbClr val="000000"/>
                </a:solidFill>
              </a:rPr>
              <a:t>.</a:t>
            </a:r>
          </a:p>
        </p:txBody>
      </p:sp>
      <p:pic>
        <p:nvPicPr>
          <p:cNvPr id="9" name="8 Imagen" descr="400dpiLogoCropped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857620" y="5572140"/>
            <a:ext cx="1357322" cy="760398"/>
          </a:xfrm>
          <a:prstGeom prst="rect">
            <a:avLst/>
          </a:prstGeom>
        </p:spPr>
      </p:pic>
      <p:pic>
        <p:nvPicPr>
          <p:cNvPr id="13320" name="Picture 8" descr="Resultado de imagen para advertising examples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143372" y="1857364"/>
            <a:ext cx="4552950" cy="126682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autoUpdateAnimBg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/>
              <a:t>Roles of </a:t>
            </a:r>
            <a:r>
              <a:rPr lang="es-ES" dirty="0" err="1" smtClean="0"/>
              <a:t>Advertising</a:t>
            </a:r>
            <a:endParaRPr lang="es-ES" dirty="0"/>
          </a:p>
        </p:txBody>
      </p:sp>
      <p:sp>
        <p:nvSpPr>
          <p:cNvPr id="4" name="Rectangle 99"/>
          <p:cNvSpPr>
            <a:spLocks noChangeArrowheads="1"/>
          </p:cNvSpPr>
          <p:nvPr/>
        </p:nvSpPr>
        <p:spPr bwMode="auto">
          <a:xfrm>
            <a:off x="500034" y="1928802"/>
            <a:ext cx="3214710" cy="1214446"/>
          </a:xfrm>
          <a:prstGeom prst="rect">
            <a:avLst/>
          </a:prstGeom>
          <a:solidFill>
            <a:srgbClr val="002060"/>
          </a:solidFill>
          <a:ln>
            <a:headEnd/>
            <a:tailEnd/>
          </a:ln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anchor="ctr" anchorCtr="0"/>
          <a:lstStyle/>
          <a:p>
            <a:pPr marL="342900" indent="-342900" algn="ctr">
              <a:spcBef>
                <a:spcPct val="20000"/>
              </a:spcBef>
              <a:buClr>
                <a:srgbClr val="669966"/>
              </a:buClr>
              <a:buFont typeface="Times" charset="0"/>
              <a:buNone/>
            </a:pPr>
            <a:r>
              <a:rPr lang="en-US" sz="3200" dirty="0" smtClean="0">
                <a:solidFill>
                  <a:schemeClr val="bg1"/>
                </a:solidFill>
                <a:latin typeface="Times"/>
              </a:rPr>
              <a:t>Communication</a:t>
            </a:r>
            <a:endParaRPr lang="es-PA" sz="3200" dirty="0">
              <a:latin typeface="Times New Roman" pitchFamily="18" charset="0"/>
            </a:endParaRPr>
          </a:p>
        </p:txBody>
      </p:sp>
      <p:pic>
        <p:nvPicPr>
          <p:cNvPr id="9" name="8 Imagen" descr="400dpiLogoCropped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857620" y="5572140"/>
            <a:ext cx="1357322" cy="760398"/>
          </a:xfrm>
          <a:prstGeom prst="rect">
            <a:avLst/>
          </a:prstGeom>
        </p:spPr>
      </p:pic>
      <p:sp>
        <p:nvSpPr>
          <p:cNvPr id="10" name="Rectangle 80"/>
          <p:cNvSpPr>
            <a:spLocks noChangeArrowheads="1"/>
          </p:cNvSpPr>
          <p:nvPr/>
        </p:nvSpPr>
        <p:spPr bwMode="auto">
          <a:xfrm>
            <a:off x="428596" y="3257568"/>
            <a:ext cx="8286808" cy="224313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342900" indent="-342900">
              <a:lnSpc>
                <a:spcPct val="90000"/>
              </a:lnSpc>
              <a:spcBef>
                <a:spcPct val="20000"/>
              </a:spcBef>
              <a:buClr>
                <a:srgbClr val="669966"/>
              </a:buClr>
              <a:buFont typeface="Times" charset="0"/>
              <a:buNone/>
            </a:pPr>
            <a:r>
              <a:rPr lang="en-US" sz="2400" b="1" dirty="0">
                <a:solidFill>
                  <a:srgbClr val="000000"/>
                </a:solidFill>
              </a:rPr>
              <a:t>2. 	The Communication Role</a:t>
            </a:r>
          </a:p>
          <a:p>
            <a:pPr marL="342900" indent="-342900">
              <a:lnSpc>
                <a:spcPct val="90000"/>
              </a:lnSpc>
              <a:spcBef>
                <a:spcPct val="20000"/>
              </a:spcBef>
              <a:buClr>
                <a:srgbClr val="669966"/>
              </a:buClr>
              <a:buFont typeface="Times" charset="0"/>
              <a:buChar char="•"/>
            </a:pPr>
            <a:r>
              <a:rPr lang="en-US" sz="2400" dirty="0">
                <a:solidFill>
                  <a:srgbClr val="000000"/>
                </a:solidFill>
              </a:rPr>
              <a:t>Advertising is a message to a consumer about a product, designed to create a response. </a:t>
            </a:r>
            <a:r>
              <a:rPr lang="en-US" sz="2400" dirty="0" smtClean="0">
                <a:solidFill>
                  <a:srgbClr val="000000"/>
                </a:solidFill>
              </a:rPr>
              <a:t>It </a:t>
            </a:r>
            <a:r>
              <a:rPr lang="en-US" sz="2400" dirty="0">
                <a:solidFill>
                  <a:srgbClr val="000000"/>
                </a:solidFill>
              </a:rPr>
              <a:t>is also a form of marketing communication.</a:t>
            </a:r>
          </a:p>
          <a:p>
            <a:pPr marL="342900" indent="-342900">
              <a:lnSpc>
                <a:spcPct val="90000"/>
              </a:lnSpc>
              <a:spcBef>
                <a:spcPct val="20000"/>
              </a:spcBef>
              <a:buClr>
                <a:srgbClr val="669966"/>
              </a:buClr>
              <a:buFont typeface="Times" charset="0"/>
              <a:buChar char="•"/>
            </a:pPr>
            <a:r>
              <a:rPr lang="en-US" sz="2400" dirty="0">
                <a:solidFill>
                  <a:srgbClr val="000000"/>
                </a:solidFill>
              </a:rPr>
              <a:t>Advertising uses mass communication to transmit product information to connect buyers and sellers in </a:t>
            </a:r>
            <a:r>
              <a:rPr lang="en-US" sz="2400" dirty="0" smtClean="0">
                <a:solidFill>
                  <a:srgbClr val="000000"/>
                </a:solidFill>
              </a:rPr>
              <a:t>the marketplace</a:t>
            </a:r>
            <a:r>
              <a:rPr lang="en-US" sz="2400" dirty="0">
                <a:solidFill>
                  <a:srgbClr val="000000"/>
                </a:solidFill>
              </a:rPr>
              <a:t>.</a:t>
            </a:r>
          </a:p>
        </p:txBody>
      </p:sp>
      <p:pic>
        <p:nvPicPr>
          <p:cNvPr id="12290" name="Picture 2" descr="Resultado de imagen para communication advertisi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214810" y="1571612"/>
            <a:ext cx="4552950" cy="193357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 autoUpdateAnimBg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/>
              <a:t>Roles of </a:t>
            </a:r>
            <a:r>
              <a:rPr lang="es-ES" dirty="0" err="1" smtClean="0"/>
              <a:t>Advertising</a:t>
            </a:r>
            <a:endParaRPr lang="es-ES" dirty="0"/>
          </a:p>
        </p:txBody>
      </p:sp>
      <p:sp>
        <p:nvSpPr>
          <p:cNvPr id="4" name="Rectangle 99"/>
          <p:cNvSpPr>
            <a:spLocks noChangeArrowheads="1"/>
          </p:cNvSpPr>
          <p:nvPr/>
        </p:nvSpPr>
        <p:spPr bwMode="auto">
          <a:xfrm>
            <a:off x="500034" y="1928802"/>
            <a:ext cx="3214710" cy="1214446"/>
          </a:xfrm>
          <a:prstGeom prst="rect">
            <a:avLst/>
          </a:prstGeom>
          <a:solidFill>
            <a:srgbClr val="002060"/>
          </a:solidFill>
          <a:ln>
            <a:headEnd/>
            <a:tailEnd/>
          </a:ln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anchor="ctr" anchorCtr="0"/>
          <a:lstStyle/>
          <a:p>
            <a:pPr marL="342900" indent="-342900" algn="ctr">
              <a:spcBef>
                <a:spcPct val="20000"/>
              </a:spcBef>
              <a:buClr>
                <a:srgbClr val="669966"/>
              </a:buClr>
              <a:buFont typeface="Times" charset="0"/>
              <a:buNone/>
            </a:pPr>
            <a:r>
              <a:rPr lang="en-US" sz="3200" dirty="0" smtClean="0">
                <a:solidFill>
                  <a:schemeClr val="bg1"/>
                </a:solidFill>
                <a:latin typeface="Times"/>
              </a:rPr>
              <a:t>Economic</a:t>
            </a:r>
            <a:endParaRPr lang="es-PA" sz="3200" dirty="0">
              <a:latin typeface="Times New Roman" pitchFamily="18" charset="0"/>
            </a:endParaRPr>
          </a:p>
        </p:txBody>
      </p:sp>
      <p:pic>
        <p:nvPicPr>
          <p:cNvPr id="9" name="8 Imagen" descr="400dpiLogoCropped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857620" y="5572140"/>
            <a:ext cx="1357322" cy="760398"/>
          </a:xfrm>
          <a:prstGeom prst="rect">
            <a:avLst/>
          </a:prstGeom>
        </p:spPr>
      </p:pic>
      <p:sp>
        <p:nvSpPr>
          <p:cNvPr id="6" name="Rectangle 80"/>
          <p:cNvSpPr>
            <a:spLocks noChangeArrowheads="1"/>
          </p:cNvSpPr>
          <p:nvPr/>
        </p:nvSpPr>
        <p:spPr bwMode="auto">
          <a:xfrm>
            <a:off x="500034" y="3252806"/>
            <a:ext cx="8001056" cy="22478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342900" indent="-342900">
              <a:lnSpc>
                <a:spcPct val="90000"/>
              </a:lnSpc>
              <a:spcBef>
                <a:spcPct val="20000"/>
              </a:spcBef>
              <a:buClr>
                <a:srgbClr val="669966"/>
              </a:buClr>
              <a:buFont typeface="Times" charset="0"/>
              <a:buNone/>
            </a:pPr>
            <a:r>
              <a:rPr lang="en-US" sz="2400" b="1" dirty="0">
                <a:solidFill>
                  <a:srgbClr val="000000"/>
                </a:solidFill>
              </a:rPr>
              <a:t>3. 	The Economic Role</a:t>
            </a:r>
          </a:p>
          <a:p>
            <a:pPr marL="342900" indent="-342900">
              <a:lnSpc>
                <a:spcPct val="90000"/>
              </a:lnSpc>
              <a:spcBef>
                <a:spcPct val="20000"/>
              </a:spcBef>
              <a:buClr>
                <a:srgbClr val="669966"/>
              </a:buClr>
              <a:buFont typeface="Times" charset="0"/>
              <a:buChar char="•"/>
            </a:pPr>
            <a:r>
              <a:rPr lang="en-US" sz="2400" dirty="0" smtClean="0">
                <a:solidFill>
                  <a:srgbClr val="000000"/>
                </a:solidFill>
              </a:rPr>
              <a:t>Since it </a:t>
            </a:r>
            <a:r>
              <a:rPr lang="en-US" sz="2400" dirty="0">
                <a:solidFill>
                  <a:srgbClr val="000000"/>
                </a:solidFill>
              </a:rPr>
              <a:t>reaches large groups of people, advertising makes marketing more </a:t>
            </a:r>
            <a:r>
              <a:rPr lang="en-US" sz="2400" dirty="0" smtClean="0">
                <a:solidFill>
                  <a:srgbClr val="000000"/>
                </a:solidFill>
              </a:rPr>
              <a:t>cost-efficient if well executed.</a:t>
            </a:r>
            <a:endParaRPr lang="en-US" sz="2400" dirty="0">
              <a:solidFill>
                <a:srgbClr val="000000"/>
              </a:solidFill>
            </a:endParaRPr>
          </a:p>
          <a:p>
            <a:pPr marL="342900" indent="-342900">
              <a:lnSpc>
                <a:spcPct val="90000"/>
              </a:lnSpc>
              <a:spcBef>
                <a:spcPct val="20000"/>
              </a:spcBef>
              <a:buClr>
                <a:srgbClr val="669966"/>
              </a:buClr>
              <a:buFont typeface="Times" charset="0"/>
              <a:buChar char="•"/>
            </a:pPr>
            <a:r>
              <a:rPr lang="en-US" sz="2400" dirty="0">
                <a:solidFill>
                  <a:srgbClr val="000000"/>
                </a:solidFill>
              </a:rPr>
              <a:t>Advertising creates a demand for a brand using hard sell (persuading) and soft sell (image building) techniques.</a:t>
            </a:r>
          </a:p>
        </p:txBody>
      </p:sp>
      <p:pic>
        <p:nvPicPr>
          <p:cNvPr id="11266" name="Picture 2" descr="Resultado de imagen para advertising examples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786314" y="1500174"/>
            <a:ext cx="3029648" cy="170497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 autoUpdateAnimBg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/>
              <a:t>Roles of </a:t>
            </a:r>
            <a:r>
              <a:rPr lang="es-ES" dirty="0" err="1" smtClean="0"/>
              <a:t>Advertising</a:t>
            </a:r>
            <a:endParaRPr lang="es-ES" dirty="0"/>
          </a:p>
        </p:txBody>
      </p:sp>
      <p:sp>
        <p:nvSpPr>
          <p:cNvPr id="4" name="Rectangle 99"/>
          <p:cNvSpPr>
            <a:spLocks noChangeArrowheads="1"/>
          </p:cNvSpPr>
          <p:nvPr/>
        </p:nvSpPr>
        <p:spPr bwMode="auto">
          <a:xfrm>
            <a:off x="500034" y="1928802"/>
            <a:ext cx="3214710" cy="1214446"/>
          </a:xfrm>
          <a:prstGeom prst="rect">
            <a:avLst/>
          </a:prstGeom>
          <a:solidFill>
            <a:srgbClr val="002060"/>
          </a:solidFill>
          <a:ln>
            <a:headEnd/>
            <a:tailEnd/>
          </a:ln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anchor="ctr" anchorCtr="0"/>
          <a:lstStyle/>
          <a:p>
            <a:pPr marL="342900" indent="-342900" algn="ctr">
              <a:spcBef>
                <a:spcPct val="20000"/>
              </a:spcBef>
              <a:buClr>
                <a:srgbClr val="669966"/>
              </a:buClr>
              <a:buFont typeface="Times" charset="0"/>
              <a:buNone/>
            </a:pPr>
            <a:r>
              <a:rPr lang="en-US" sz="3200" dirty="0" smtClean="0">
                <a:solidFill>
                  <a:schemeClr val="bg1"/>
                </a:solidFill>
                <a:latin typeface="Times"/>
              </a:rPr>
              <a:t>Societal</a:t>
            </a:r>
            <a:endParaRPr lang="es-PA" sz="3200" dirty="0">
              <a:latin typeface="Times New Roman" pitchFamily="18" charset="0"/>
            </a:endParaRPr>
          </a:p>
        </p:txBody>
      </p:sp>
      <p:pic>
        <p:nvPicPr>
          <p:cNvPr id="9" name="8 Imagen" descr="400dpiLogoCropped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857620" y="5572140"/>
            <a:ext cx="1357322" cy="760398"/>
          </a:xfrm>
          <a:prstGeom prst="rect">
            <a:avLst/>
          </a:prstGeom>
        </p:spPr>
      </p:pic>
      <p:sp>
        <p:nvSpPr>
          <p:cNvPr id="7" name="Rectangle 3"/>
          <p:cNvSpPr>
            <a:spLocks noChangeArrowheads="1"/>
          </p:cNvSpPr>
          <p:nvPr/>
        </p:nvSpPr>
        <p:spPr bwMode="auto">
          <a:xfrm>
            <a:off x="428596" y="3214686"/>
            <a:ext cx="8286808" cy="24288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342900" indent="-342900">
              <a:lnSpc>
                <a:spcPct val="90000"/>
              </a:lnSpc>
              <a:spcBef>
                <a:spcPct val="20000"/>
              </a:spcBef>
              <a:buClr>
                <a:srgbClr val="669966"/>
              </a:buClr>
              <a:buFont typeface="Times" charset="0"/>
              <a:buNone/>
            </a:pPr>
            <a:r>
              <a:rPr lang="en-US" sz="2400" b="1" dirty="0">
                <a:solidFill>
                  <a:srgbClr val="000000"/>
                </a:solidFill>
              </a:rPr>
              <a:t>4. 	The Societal Role</a:t>
            </a:r>
          </a:p>
          <a:p>
            <a:pPr marL="342900" indent="-342900">
              <a:lnSpc>
                <a:spcPct val="90000"/>
              </a:lnSpc>
              <a:spcBef>
                <a:spcPct val="20000"/>
              </a:spcBef>
              <a:buClr>
                <a:srgbClr val="669966"/>
              </a:buClr>
              <a:buFont typeface="Times" charset="0"/>
              <a:buChar char="•"/>
            </a:pPr>
            <a:r>
              <a:rPr lang="en-US" sz="2400" dirty="0">
                <a:solidFill>
                  <a:srgbClr val="000000"/>
                </a:solidFill>
              </a:rPr>
              <a:t>Informs consumers about innovations and </a:t>
            </a:r>
            <a:r>
              <a:rPr lang="en-US" sz="2400" dirty="0" smtClean="0">
                <a:solidFill>
                  <a:srgbClr val="000000"/>
                </a:solidFill>
              </a:rPr>
              <a:t>how to use them.</a:t>
            </a:r>
            <a:endParaRPr lang="en-US" sz="2400" dirty="0">
              <a:solidFill>
                <a:srgbClr val="000000"/>
              </a:solidFill>
            </a:endParaRPr>
          </a:p>
          <a:p>
            <a:pPr marL="342900" indent="-342900">
              <a:lnSpc>
                <a:spcPct val="90000"/>
              </a:lnSpc>
              <a:spcBef>
                <a:spcPct val="20000"/>
              </a:spcBef>
              <a:buClr>
                <a:srgbClr val="669966"/>
              </a:buClr>
              <a:buFont typeface="Times" charset="0"/>
              <a:buChar char="•"/>
            </a:pPr>
            <a:r>
              <a:rPr lang="en-US" sz="2400" dirty="0">
                <a:solidFill>
                  <a:srgbClr val="000000"/>
                </a:solidFill>
              </a:rPr>
              <a:t>Helps us compare products and features</a:t>
            </a:r>
          </a:p>
          <a:p>
            <a:pPr marL="342900" indent="-342900">
              <a:lnSpc>
                <a:spcPct val="90000"/>
              </a:lnSpc>
              <a:spcBef>
                <a:spcPct val="20000"/>
              </a:spcBef>
              <a:buClr>
                <a:srgbClr val="669966"/>
              </a:buClr>
              <a:buFont typeface="Times" charset="0"/>
              <a:buChar char="•"/>
            </a:pPr>
            <a:r>
              <a:rPr lang="en-US" sz="2400" dirty="0">
                <a:solidFill>
                  <a:srgbClr val="000000"/>
                </a:solidFill>
              </a:rPr>
              <a:t>Mirrors fashion and design </a:t>
            </a:r>
            <a:r>
              <a:rPr lang="en-US" sz="2400" dirty="0" smtClean="0">
                <a:solidFill>
                  <a:srgbClr val="000000"/>
                </a:solidFill>
              </a:rPr>
              <a:t>trends and helps </a:t>
            </a:r>
            <a:r>
              <a:rPr lang="en-US" sz="2400" dirty="0">
                <a:solidFill>
                  <a:srgbClr val="000000"/>
                </a:solidFill>
              </a:rPr>
              <a:t>shape consumer self-image</a:t>
            </a:r>
          </a:p>
          <a:p>
            <a:pPr marL="342900" indent="-342900">
              <a:lnSpc>
                <a:spcPct val="90000"/>
              </a:lnSpc>
              <a:spcBef>
                <a:spcPct val="20000"/>
              </a:spcBef>
              <a:buClr>
                <a:srgbClr val="669966"/>
              </a:buClr>
              <a:buFont typeface="Times" charset="0"/>
              <a:buChar char="•"/>
            </a:pPr>
            <a:r>
              <a:rPr lang="en-US" sz="2400" dirty="0" smtClean="0">
                <a:solidFill>
                  <a:srgbClr val="000000"/>
                </a:solidFill>
              </a:rPr>
              <a:t>Presents </a:t>
            </a:r>
            <a:r>
              <a:rPr lang="en-US" sz="2400" dirty="0">
                <a:solidFill>
                  <a:srgbClr val="000000"/>
                </a:solidFill>
              </a:rPr>
              <a:t>images about diversity in our world</a:t>
            </a:r>
          </a:p>
          <a:p>
            <a:pPr marL="342900" indent="-342900">
              <a:lnSpc>
                <a:spcPct val="90000"/>
              </a:lnSpc>
              <a:spcBef>
                <a:spcPct val="20000"/>
              </a:spcBef>
              <a:buClr>
                <a:srgbClr val="669966"/>
              </a:buClr>
              <a:buFont typeface="Times" charset="0"/>
              <a:buChar char="•"/>
            </a:pPr>
            <a:endParaRPr lang="en-US" sz="2400" dirty="0">
              <a:solidFill>
                <a:srgbClr val="000000"/>
              </a:solidFill>
            </a:endParaRPr>
          </a:p>
        </p:txBody>
      </p:sp>
      <p:pic>
        <p:nvPicPr>
          <p:cNvPr id="10242" name="Picture 2" descr="Resultado de imagen para social advertisi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857752" y="1357298"/>
            <a:ext cx="1714512" cy="218767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 autoUpdateAnimBg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s-ES" dirty="0" err="1" smtClean="0"/>
              <a:t>The</a:t>
            </a:r>
            <a:r>
              <a:rPr lang="es-ES" dirty="0" smtClean="0"/>
              <a:t> </a:t>
            </a:r>
            <a:r>
              <a:rPr lang="es-ES" dirty="0" err="1" smtClean="0"/>
              <a:t>types</a:t>
            </a:r>
            <a:r>
              <a:rPr lang="es-ES" dirty="0" smtClean="0"/>
              <a:t> of </a:t>
            </a:r>
            <a:r>
              <a:rPr lang="es-ES" dirty="0" err="1" smtClean="0"/>
              <a:t>Advertising</a:t>
            </a:r>
            <a:endParaRPr lang="es-ES" dirty="0"/>
          </a:p>
        </p:txBody>
      </p:sp>
      <p:pic>
        <p:nvPicPr>
          <p:cNvPr id="4" name="3 Imagen" descr="400dpiLogoCropped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857620" y="5572140"/>
            <a:ext cx="1357322" cy="760398"/>
          </a:xfrm>
          <a:prstGeom prst="rect">
            <a:avLst/>
          </a:prstGeo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err="1" smtClean="0"/>
              <a:t>Types</a:t>
            </a:r>
            <a:r>
              <a:rPr lang="es-ES" dirty="0" smtClean="0"/>
              <a:t> of </a:t>
            </a:r>
            <a:r>
              <a:rPr lang="es-ES" dirty="0" err="1" smtClean="0"/>
              <a:t>Advertising</a:t>
            </a:r>
            <a:endParaRPr lang="es-ES" dirty="0"/>
          </a:p>
        </p:txBody>
      </p:sp>
      <p:sp>
        <p:nvSpPr>
          <p:cNvPr id="3" name="Rectangle 99"/>
          <p:cNvSpPr>
            <a:spLocks noChangeArrowheads="1"/>
          </p:cNvSpPr>
          <p:nvPr/>
        </p:nvSpPr>
        <p:spPr bwMode="auto">
          <a:xfrm>
            <a:off x="500034" y="1928802"/>
            <a:ext cx="3214710" cy="1214446"/>
          </a:xfrm>
          <a:prstGeom prst="rect">
            <a:avLst/>
          </a:prstGeom>
          <a:solidFill>
            <a:srgbClr val="002060"/>
          </a:solidFill>
          <a:ln>
            <a:headEnd/>
            <a:tailEnd/>
          </a:ln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anchor="ctr" anchorCtr="0"/>
          <a:lstStyle/>
          <a:p>
            <a:pPr marL="342900" indent="-342900" algn="ctr">
              <a:spcBef>
                <a:spcPct val="20000"/>
              </a:spcBef>
              <a:buClr>
                <a:srgbClr val="669966"/>
              </a:buClr>
              <a:buFont typeface="Times" charset="0"/>
              <a:buNone/>
            </a:pPr>
            <a:r>
              <a:rPr lang="en-US" sz="3200" dirty="0" smtClean="0">
                <a:solidFill>
                  <a:schemeClr val="bg1"/>
                </a:solidFill>
                <a:latin typeface="Times"/>
              </a:rPr>
              <a:t>Brand Advertising</a:t>
            </a:r>
            <a:endParaRPr lang="es-PA" sz="3200" dirty="0">
              <a:solidFill>
                <a:schemeClr val="bg1"/>
              </a:solidFill>
              <a:latin typeface="Times"/>
            </a:endParaRPr>
          </a:p>
        </p:txBody>
      </p:sp>
      <p:sp>
        <p:nvSpPr>
          <p:cNvPr id="4" name="Rectangle 99"/>
          <p:cNvSpPr>
            <a:spLocks noChangeArrowheads="1"/>
          </p:cNvSpPr>
          <p:nvPr/>
        </p:nvSpPr>
        <p:spPr bwMode="auto">
          <a:xfrm>
            <a:off x="5286380" y="1928802"/>
            <a:ext cx="3214710" cy="1214446"/>
          </a:xfrm>
          <a:prstGeom prst="rect">
            <a:avLst/>
          </a:prstGeom>
          <a:solidFill>
            <a:srgbClr val="002060"/>
          </a:solidFill>
          <a:ln>
            <a:headEnd/>
            <a:tailEnd/>
          </a:ln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anchor="ctr" anchorCtr="0"/>
          <a:lstStyle/>
          <a:p>
            <a:pPr marL="342900" indent="-342900" algn="ctr">
              <a:spcBef>
                <a:spcPct val="20000"/>
              </a:spcBef>
              <a:buClr>
                <a:srgbClr val="669966"/>
              </a:buClr>
              <a:buFont typeface="Times" charset="0"/>
              <a:buNone/>
            </a:pPr>
            <a:r>
              <a:rPr lang="en-US" sz="3200" dirty="0" smtClean="0">
                <a:solidFill>
                  <a:schemeClr val="bg1"/>
                </a:solidFill>
                <a:latin typeface="Times"/>
              </a:rPr>
              <a:t>Institutional Advertising</a:t>
            </a:r>
            <a:endParaRPr lang="es-PA" sz="3200" dirty="0">
              <a:latin typeface="Times New Roman" pitchFamily="18" charset="0"/>
            </a:endParaRPr>
          </a:p>
        </p:txBody>
      </p:sp>
      <p:sp>
        <p:nvSpPr>
          <p:cNvPr id="5" name="Rectangle 99"/>
          <p:cNvSpPr>
            <a:spLocks noChangeArrowheads="1"/>
          </p:cNvSpPr>
          <p:nvPr/>
        </p:nvSpPr>
        <p:spPr bwMode="auto">
          <a:xfrm>
            <a:off x="500034" y="3286124"/>
            <a:ext cx="3214710" cy="1214446"/>
          </a:xfrm>
          <a:prstGeom prst="rect">
            <a:avLst/>
          </a:prstGeom>
          <a:solidFill>
            <a:srgbClr val="002060"/>
          </a:solidFill>
          <a:ln>
            <a:headEnd/>
            <a:tailEnd/>
          </a:ln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anchor="ctr" anchorCtr="0"/>
          <a:lstStyle/>
          <a:p>
            <a:pPr marL="342900" indent="-342900" algn="ctr">
              <a:spcBef>
                <a:spcPct val="20000"/>
              </a:spcBef>
              <a:buClr>
                <a:srgbClr val="669966"/>
              </a:buClr>
              <a:buFont typeface="Times" charset="0"/>
              <a:buNone/>
            </a:pPr>
            <a:r>
              <a:rPr lang="en-US" sz="3200" dirty="0" smtClean="0">
                <a:solidFill>
                  <a:schemeClr val="bg1"/>
                </a:solidFill>
                <a:latin typeface="Times"/>
              </a:rPr>
              <a:t>Direct Response</a:t>
            </a:r>
            <a:endParaRPr lang="es-PA" sz="3200" dirty="0">
              <a:latin typeface="Times New Roman" pitchFamily="18" charset="0"/>
            </a:endParaRPr>
          </a:p>
        </p:txBody>
      </p:sp>
      <p:sp>
        <p:nvSpPr>
          <p:cNvPr id="7" name="6 Conector"/>
          <p:cNvSpPr/>
          <p:nvPr/>
        </p:nvSpPr>
        <p:spPr>
          <a:xfrm>
            <a:off x="4000496" y="3429000"/>
            <a:ext cx="785818" cy="785818"/>
          </a:xfrm>
          <a:prstGeom prst="flowChartConnector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pic>
        <p:nvPicPr>
          <p:cNvPr id="9" name="8 Imagen" descr="400dpiLogoCropped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857620" y="5572140"/>
            <a:ext cx="1357322" cy="760398"/>
          </a:xfrm>
          <a:prstGeom prst="rect">
            <a:avLst/>
          </a:prstGeom>
        </p:spPr>
      </p:pic>
      <p:sp>
        <p:nvSpPr>
          <p:cNvPr id="11" name="Rectangle 99"/>
          <p:cNvSpPr>
            <a:spLocks noChangeArrowheads="1"/>
          </p:cNvSpPr>
          <p:nvPr/>
        </p:nvSpPr>
        <p:spPr bwMode="auto">
          <a:xfrm>
            <a:off x="5286380" y="3214686"/>
            <a:ext cx="3214710" cy="1214446"/>
          </a:xfrm>
          <a:prstGeom prst="rect">
            <a:avLst/>
          </a:prstGeom>
          <a:solidFill>
            <a:srgbClr val="002060"/>
          </a:solidFill>
          <a:ln>
            <a:headEnd/>
            <a:tailEnd/>
          </a:ln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anchor="ctr" anchorCtr="0"/>
          <a:lstStyle/>
          <a:p>
            <a:pPr marL="342900" indent="-342900" algn="ctr">
              <a:spcBef>
                <a:spcPct val="20000"/>
              </a:spcBef>
              <a:buClr>
                <a:srgbClr val="669966"/>
              </a:buClr>
              <a:buFont typeface="Times" charset="0"/>
              <a:buNone/>
            </a:pPr>
            <a:r>
              <a:rPr lang="en-US" sz="3200" dirty="0" smtClean="0">
                <a:solidFill>
                  <a:schemeClr val="bg1"/>
                </a:solidFill>
                <a:latin typeface="Times"/>
              </a:rPr>
              <a:t>Non-Profit Advertising</a:t>
            </a:r>
            <a:endParaRPr lang="es-PA" sz="3200" dirty="0">
              <a:latin typeface="Times New Roman" pitchFamily="18" charset="0"/>
            </a:endParaRPr>
          </a:p>
        </p:txBody>
      </p:sp>
      <p:sp>
        <p:nvSpPr>
          <p:cNvPr id="12" name="Rectangle 99"/>
          <p:cNvSpPr>
            <a:spLocks noChangeArrowheads="1"/>
          </p:cNvSpPr>
          <p:nvPr/>
        </p:nvSpPr>
        <p:spPr bwMode="auto">
          <a:xfrm>
            <a:off x="5286380" y="4500570"/>
            <a:ext cx="3214710" cy="1214446"/>
          </a:xfrm>
          <a:prstGeom prst="rect">
            <a:avLst/>
          </a:prstGeom>
          <a:solidFill>
            <a:srgbClr val="002060"/>
          </a:solidFill>
          <a:ln>
            <a:headEnd/>
            <a:tailEnd/>
          </a:ln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anchor="ctr" anchorCtr="0"/>
          <a:lstStyle/>
          <a:p>
            <a:pPr marL="342900" indent="-342900" algn="ctr">
              <a:spcBef>
                <a:spcPct val="20000"/>
              </a:spcBef>
              <a:buClr>
                <a:srgbClr val="669966"/>
              </a:buClr>
              <a:buFont typeface="Times" charset="0"/>
              <a:buNone/>
            </a:pPr>
            <a:r>
              <a:rPr lang="en-US" sz="3200" dirty="0" smtClean="0">
                <a:solidFill>
                  <a:schemeClr val="bg1"/>
                </a:solidFill>
                <a:latin typeface="Times"/>
              </a:rPr>
              <a:t>Public Service Advertising</a:t>
            </a:r>
            <a:endParaRPr lang="es-PA" sz="3200" dirty="0">
              <a:latin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autoUpdateAnimBg="0"/>
      <p:bldP spid="4" grpId="0" build="p" autoUpdateAnimBg="0"/>
      <p:bldP spid="5" grpId="0" build="p" autoUpdateAnimBg="0"/>
      <p:bldP spid="11" grpId="0" build="p" autoUpdateAnimBg="0"/>
      <p:bldP spid="12" grpId="0" build="p" autoUpdateAnimBg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s-ES" dirty="0" err="1" smtClean="0"/>
              <a:t>The</a:t>
            </a:r>
            <a:r>
              <a:rPr lang="es-ES" dirty="0" smtClean="0"/>
              <a:t> </a:t>
            </a:r>
            <a:r>
              <a:rPr lang="es-ES" dirty="0" err="1" smtClean="0"/>
              <a:t>Objectives</a:t>
            </a:r>
            <a:r>
              <a:rPr lang="es-ES" dirty="0" smtClean="0"/>
              <a:t> </a:t>
            </a:r>
            <a:r>
              <a:rPr lang="es-ES" dirty="0" smtClean="0"/>
              <a:t>of </a:t>
            </a:r>
            <a:r>
              <a:rPr lang="es-ES" dirty="0" err="1" smtClean="0"/>
              <a:t>Advertising</a:t>
            </a:r>
            <a:endParaRPr lang="es-ES" dirty="0"/>
          </a:p>
        </p:txBody>
      </p:sp>
      <p:pic>
        <p:nvPicPr>
          <p:cNvPr id="4" name="3 Imagen" descr="400dpiLogoCropped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857620" y="5572140"/>
            <a:ext cx="1357322" cy="760398"/>
          </a:xfrm>
          <a:prstGeom prst="rect">
            <a:avLst/>
          </a:prstGeom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err="1" smtClean="0"/>
              <a:t>Objectives</a:t>
            </a:r>
            <a:r>
              <a:rPr lang="es-ES" dirty="0" smtClean="0"/>
              <a:t> of </a:t>
            </a:r>
            <a:r>
              <a:rPr lang="es-ES" dirty="0" err="1" smtClean="0"/>
              <a:t>Advertising</a:t>
            </a:r>
            <a:endParaRPr lang="es-ES" dirty="0"/>
          </a:p>
        </p:txBody>
      </p:sp>
      <p:pic>
        <p:nvPicPr>
          <p:cNvPr id="9" name="8 Imagen" descr="400dpiLogoCropped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857620" y="5572140"/>
            <a:ext cx="1357322" cy="760398"/>
          </a:xfrm>
          <a:prstGeom prst="rect">
            <a:avLst/>
          </a:prstGeom>
        </p:spPr>
      </p:pic>
      <p:sp>
        <p:nvSpPr>
          <p:cNvPr id="6" name="5 Combinar"/>
          <p:cNvSpPr/>
          <p:nvPr/>
        </p:nvSpPr>
        <p:spPr>
          <a:xfrm>
            <a:off x="1714480" y="2000240"/>
            <a:ext cx="685800" cy="685800"/>
          </a:xfrm>
          <a:prstGeom prst="flowChartMerge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8" name="7 Combinar"/>
          <p:cNvSpPr/>
          <p:nvPr/>
        </p:nvSpPr>
        <p:spPr>
          <a:xfrm>
            <a:off x="6529406" y="2000240"/>
            <a:ext cx="685800" cy="685800"/>
          </a:xfrm>
          <a:prstGeom prst="flowChartMerge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0" name="9 Combinar"/>
          <p:cNvSpPr/>
          <p:nvPr/>
        </p:nvSpPr>
        <p:spPr>
          <a:xfrm>
            <a:off x="4171952" y="2000240"/>
            <a:ext cx="685800" cy="685800"/>
          </a:xfrm>
          <a:prstGeom prst="flowChartMerge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1" name="10 Rectángulo"/>
          <p:cNvSpPr/>
          <p:nvPr/>
        </p:nvSpPr>
        <p:spPr>
          <a:xfrm>
            <a:off x="1500166" y="1405582"/>
            <a:ext cx="1191993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800" b="1" dirty="0" smtClean="0">
                <a:solidFill>
                  <a:srgbClr val="C00000"/>
                </a:solidFill>
              </a:rPr>
              <a:t>Inform</a:t>
            </a:r>
            <a:endParaRPr lang="es-ES" sz="2800" dirty="0">
              <a:solidFill>
                <a:srgbClr val="C00000"/>
              </a:solidFill>
            </a:endParaRPr>
          </a:p>
        </p:txBody>
      </p:sp>
      <p:sp>
        <p:nvSpPr>
          <p:cNvPr id="12" name="11 Rectángulo"/>
          <p:cNvSpPr/>
          <p:nvPr/>
        </p:nvSpPr>
        <p:spPr>
          <a:xfrm>
            <a:off x="3796685" y="1428736"/>
            <a:ext cx="1561133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800" b="1" dirty="0" smtClean="0">
                <a:solidFill>
                  <a:srgbClr val="C00000"/>
                </a:solidFill>
              </a:rPr>
              <a:t>Persuade</a:t>
            </a:r>
            <a:endParaRPr lang="es-ES" sz="2800" dirty="0">
              <a:solidFill>
                <a:srgbClr val="C00000"/>
              </a:solidFill>
            </a:endParaRPr>
          </a:p>
        </p:txBody>
      </p:sp>
      <p:sp>
        <p:nvSpPr>
          <p:cNvPr id="13" name="12 Rectángulo"/>
          <p:cNvSpPr/>
          <p:nvPr/>
        </p:nvSpPr>
        <p:spPr>
          <a:xfrm>
            <a:off x="6173800" y="1428736"/>
            <a:ext cx="1327158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800" b="1" dirty="0" smtClean="0">
                <a:solidFill>
                  <a:srgbClr val="C00000"/>
                </a:solidFill>
              </a:rPr>
              <a:t>Remind</a:t>
            </a:r>
            <a:endParaRPr lang="es-ES" sz="2800" dirty="0">
              <a:solidFill>
                <a:srgbClr val="C00000"/>
              </a:solidFill>
            </a:endParaRPr>
          </a:p>
        </p:txBody>
      </p:sp>
      <p:sp>
        <p:nvSpPr>
          <p:cNvPr id="14" name="13 Rectángulo"/>
          <p:cNvSpPr/>
          <p:nvPr/>
        </p:nvSpPr>
        <p:spPr>
          <a:xfrm>
            <a:off x="928662" y="2857496"/>
            <a:ext cx="2143140" cy="2585323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en-US" b="1" dirty="0" smtClean="0">
                <a:solidFill>
                  <a:srgbClr val="E54600"/>
                </a:solidFill>
                <a:latin typeface="Times" pitchFamily="1" charset="0"/>
              </a:rPr>
              <a:t>Informative </a:t>
            </a:r>
            <a:endParaRPr lang="en-US" b="1" dirty="0" smtClean="0">
              <a:solidFill>
                <a:srgbClr val="E54600"/>
              </a:solidFill>
              <a:latin typeface="Times" pitchFamily="1" charset="0"/>
            </a:endParaRPr>
          </a:p>
          <a:p>
            <a:pPr algn="ctr"/>
            <a:r>
              <a:rPr lang="en-US" b="1" dirty="0" smtClean="0">
                <a:solidFill>
                  <a:srgbClr val="E54600"/>
                </a:solidFill>
                <a:latin typeface="Times" pitchFamily="1" charset="0"/>
              </a:rPr>
              <a:t>advertising</a:t>
            </a:r>
            <a:r>
              <a:rPr lang="en-US" dirty="0" smtClean="0">
                <a:latin typeface="Times" pitchFamily="1" charset="0"/>
              </a:rPr>
              <a:t> </a:t>
            </a:r>
          </a:p>
          <a:p>
            <a:pPr algn="ctr"/>
            <a:r>
              <a:rPr lang="en-US" dirty="0" smtClean="0">
                <a:latin typeface="Times" pitchFamily="1" charset="0"/>
              </a:rPr>
              <a:t>Promotion </a:t>
            </a:r>
            <a:r>
              <a:rPr lang="en-US" dirty="0" smtClean="0">
                <a:latin typeface="Times" pitchFamily="1" charset="0"/>
              </a:rPr>
              <a:t>that seeks to develop initial demand for a good, service, organization, person, place, idea, or cause.</a:t>
            </a:r>
            <a:endParaRPr lang="es-ES" dirty="0"/>
          </a:p>
        </p:txBody>
      </p:sp>
      <p:sp>
        <p:nvSpPr>
          <p:cNvPr id="15" name="14 Rectángulo"/>
          <p:cNvSpPr/>
          <p:nvPr/>
        </p:nvSpPr>
        <p:spPr>
          <a:xfrm>
            <a:off x="3357554" y="2871613"/>
            <a:ext cx="2214578" cy="2862322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en-US" b="1" dirty="0" smtClean="0">
                <a:solidFill>
                  <a:srgbClr val="E54600"/>
                </a:solidFill>
                <a:latin typeface="Times" pitchFamily="1" charset="0"/>
              </a:rPr>
              <a:t>Persuasive </a:t>
            </a:r>
            <a:endParaRPr lang="en-US" b="1" dirty="0" smtClean="0">
              <a:solidFill>
                <a:srgbClr val="E54600"/>
              </a:solidFill>
              <a:latin typeface="Times" pitchFamily="1" charset="0"/>
            </a:endParaRPr>
          </a:p>
          <a:p>
            <a:pPr algn="ctr"/>
            <a:r>
              <a:rPr lang="en-US" b="1" dirty="0" smtClean="0">
                <a:solidFill>
                  <a:srgbClr val="E54600"/>
                </a:solidFill>
                <a:latin typeface="Times" pitchFamily="1" charset="0"/>
              </a:rPr>
              <a:t>advertising</a:t>
            </a:r>
            <a:r>
              <a:rPr lang="en-US" dirty="0" smtClean="0">
                <a:latin typeface="Times" pitchFamily="1" charset="0"/>
              </a:rPr>
              <a:t> </a:t>
            </a:r>
          </a:p>
          <a:p>
            <a:pPr algn="ctr"/>
            <a:r>
              <a:rPr lang="en-US" dirty="0" smtClean="0">
                <a:latin typeface="Times" pitchFamily="1" charset="0"/>
              </a:rPr>
              <a:t>Promotion </a:t>
            </a:r>
            <a:r>
              <a:rPr lang="en-US" dirty="0" smtClean="0">
                <a:latin typeface="Times" pitchFamily="1" charset="0"/>
              </a:rPr>
              <a:t>that attempts to increase demand for an existing good, service, organization, person, place, idea, or cause</a:t>
            </a:r>
            <a:endParaRPr lang="es-ES" dirty="0"/>
          </a:p>
        </p:txBody>
      </p:sp>
      <p:sp>
        <p:nvSpPr>
          <p:cNvPr id="16" name="15 Rectángulo"/>
          <p:cNvSpPr/>
          <p:nvPr/>
        </p:nvSpPr>
        <p:spPr>
          <a:xfrm>
            <a:off x="5786446" y="2857496"/>
            <a:ext cx="2214578" cy="3416320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en-US" b="1" dirty="0" smtClean="0">
                <a:solidFill>
                  <a:srgbClr val="E54600"/>
                </a:solidFill>
                <a:latin typeface="Times" pitchFamily="1" charset="0"/>
              </a:rPr>
              <a:t>Reminder </a:t>
            </a:r>
            <a:endParaRPr lang="en-US" b="1" dirty="0" smtClean="0">
              <a:solidFill>
                <a:srgbClr val="E54600"/>
              </a:solidFill>
              <a:latin typeface="Times" pitchFamily="1" charset="0"/>
            </a:endParaRPr>
          </a:p>
          <a:p>
            <a:pPr algn="ctr"/>
            <a:r>
              <a:rPr lang="en-US" b="1" dirty="0" smtClean="0">
                <a:solidFill>
                  <a:srgbClr val="E54600"/>
                </a:solidFill>
                <a:latin typeface="Times" pitchFamily="1" charset="0"/>
              </a:rPr>
              <a:t>advertising</a:t>
            </a:r>
            <a:r>
              <a:rPr lang="en-US" dirty="0" smtClean="0">
                <a:latin typeface="Times" pitchFamily="1" charset="0"/>
              </a:rPr>
              <a:t> </a:t>
            </a:r>
          </a:p>
          <a:p>
            <a:r>
              <a:rPr lang="en-US" dirty="0" smtClean="0">
                <a:latin typeface="Times" pitchFamily="1" charset="0"/>
              </a:rPr>
              <a:t>Advertising </a:t>
            </a:r>
            <a:r>
              <a:rPr lang="en-US" dirty="0" smtClean="0">
                <a:latin typeface="Times" pitchFamily="1" charset="0"/>
              </a:rPr>
              <a:t>that reinforces previous promotional activity by keeping the name of a good, service, organization, person, place, idea, or cause before the public</a:t>
            </a:r>
            <a:endParaRPr lang="es-E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890" name="Picture 2" descr="Imagen relacionada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57159" y="2143116"/>
            <a:ext cx="2631044" cy="3529011"/>
          </a:xfrm>
          <a:prstGeom prst="rect">
            <a:avLst/>
          </a:prstGeom>
          <a:noFill/>
        </p:spPr>
      </p:pic>
      <p:pic>
        <p:nvPicPr>
          <p:cNvPr id="37894" name="Picture 6" descr="Imagen relacionada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071802" y="2143116"/>
            <a:ext cx="2586145" cy="3529011"/>
          </a:xfrm>
          <a:prstGeom prst="rect">
            <a:avLst/>
          </a:prstGeom>
          <a:noFill/>
        </p:spPr>
      </p:pic>
      <p:pic>
        <p:nvPicPr>
          <p:cNvPr id="37896" name="Picture 8" descr="Imagen relacionada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786446" y="2214554"/>
            <a:ext cx="3086460" cy="3243259"/>
          </a:xfrm>
          <a:prstGeom prst="rect">
            <a:avLst/>
          </a:prstGeom>
          <a:noFill/>
        </p:spPr>
      </p:pic>
      <p:sp>
        <p:nvSpPr>
          <p:cNvPr id="6" name="5 Combinar"/>
          <p:cNvSpPr/>
          <p:nvPr/>
        </p:nvSpPr>
        <p:spPr>
          <a:xfrm>
            <a:off x="1714480" y="1237576"/>
            <a:ext cx="685800" cy="685800"/>
          </a:xfrm>
          <a:prstGeom prst="flowChartMerge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7" name="6 Combinar"/>
          <p:cNvSpPr/>
          <p:nvPr/>
        </p:nvSpPr>
        <p:spPr>
          <a:xfrm>
            <a:off x="6529406" y="1237576"/>
            <a:ext cx="685800" cy="685800"/>
          </a:xfrm>
          <a:prstGeom prst="flowChartMerge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8" name="7 Combinar"/>
          <p:cNvSpPr/>
          <p:nvPr/>
        </p:nvSpPr>
        <p:spPr>
          <a:xfrm>
            <a:off x="4171952" y="1237576"/>
            <a:ext cx="685800" cy="685800"/>
          </a:xfrm>
          <a:prstGeom prst="flowChartMerge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9" name="8 Rectángulo"/>
          <p:cNvSpPr/>
          <p:nvPr/>
        </p:nvSpPr>
        <p:spPr>
          <a:xfrm>
            <a:off x="1285852" y="642918"/>
            <a:ext cx="1927515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800" b="1" dirty="0" smtClean="0">
                <a:solidFill>
                  <a:srgbClr val="C00000"/>
                </a:solidFill>
              </a:rPr>
              <a:t>Informative</a:t>
            </a:r>
            <a:endParaRPr lang="es-ES" sz="2800" dirty="0">
              <a:solidFill>
                <a:srgbClr val="C00000"/>
              </a:solidFill>
            </a:endParaRPr>
          </a:p>
        </p:txBody>
      </p:sp>
      <p:sp>
        <p:nvSpPr>
          <p:cNvPr id="10" name="9 Rectángulo"/>
          <p:cNvSpPr/>
          <p:nvPr/>
        </p:nvSpPr>
        <p:spPr>
          <a:xfrm>
            <a:off x="3643306" y="666072"/>
            <a:ext cx="1766189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800" b="1" dirty="0" smtClean="0">
                <a:solidFill>
                  <a:srgbClr val="C00000"/>
                </a:solidFill>
              </a:rPr>
              <a:t>Persuasive</a:t>
            </a:r>
            <a:endParaRPr lang="es-ES" sz="2800" dirty="0">
              <a:solidFill>
                <a:srgbClr val="C00000"/>
              </a:solidFill>
            </a:endParaRPr>
          </a:p>
        </p:txBody>
      </p:sp>
      <p:sp>
        <p:nvSpPr>
          <p:cNvPr id="11" name="10 Rectángulo"/>
          <p:cNvSpPr/>
          <p:nvPr/>
        </p:nvSpPr>
        <p:spPr>
          <a:xfrm>
            <a:off x="6072198" y="666072"/>
            <a:ext cx="1636538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800" b="1" dirty="0" smtClean="0">
                <a:solidFill>
                  <a:srgbClr val="C00000"/>
                </a:solidFill>
              </a:rPr>
              <a:t>Reminder</a:t>
            </a:r>
            <a:endParaRPr lang="es-ES" sz="2800" dirty="0">
              <a:solidFill>
                <a:srgbClr val="C00000"/>
              </a:solidFill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s-ES" dirty="0" err="1" smtClean="0"/>
              <a:t>The</a:t>
            </a:r>
            <a:r>
              <a:rPr lang="es-ES" dirty="0" smtClean="0"/>
              <a:t> </a:t>
            </a:r>
            <a:r>
              <a:rPr lang="es-ES" dirty="0" smtClean="0"/>
              <a:t>Key </a:t>
            </a:r>
            <a:r>
              <a:rPr lang="es-ES" dirty="0" err="1" smtClean="0"/>
              <a:t>players</a:t>
            </a:r>
            <a:r>
              <a:rPr lang="es-ES" dirty="0" smtClean="0"/>
              <a:t> in </a:t>
            </a:r>
            <a:r>
              <a:rPr lang="es-ES" dirty="0" err="1" smtClean="0"/>
              <a:t>Advertising</a:t>
            </a:r>
            <a:endParaRPr lang="es-ES" dirty="0"/>
          </a:p>
        </p:txBody>
      </p:sp>
      <p:pic>
        <p:nvPicPr>
          <p:cNvPr id="4" name="3 Imagen" descr="400dpiLogoCropped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857620" y="5572140"/>
            <a:ext cx="1357322" cy="760398"/>
          </a:xfrm>
          <a:prstGeom prst="rect">
            <a:avLst/>
          </a:prstGeom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/>
              <a:t>Key </a:t>
            </a:r>
            <a:r>
              <a:rPr lang="es-ES" dirty="0" err="1" smtClean="0"/>
              <a:t>players</a:t>
            </a:r>
            <a:r>
              <a:rPr lang="es-ES" dirty="0" smtClean="0"/>
              <a:t> in </a:t>
            </a:r>
            <a:r>
              <a:rPr lang="es-ES" dirty="0" err="1" smtClean="0"/>
              <a:t>advertising</a:t>
            </a:r>
            <a:endParaRPr lang="es-ES" dirty="0"/>
          </a:p>
        </p:txBody>
      </p:sp>
      <p:sp>
        <p:nvSpPr>
          <p:cNvPr id="3" name="Rectangle 99"/>
          <p:cNvSpPr>
            <a:spLocks noChangeArrowheads="1"/>
          </p:cNvSpPr>
          <p:nvPr/>
        </p:nvSpPr>
        <p:spPr bwMode="auto">
          <a:xfrm>
            <a:off x="214282" y="1571612"/>
            <a:ext cx="2000264" cy="1214446"/>
          </a:xfrm>
          <a:prstGeom prst="rect">
            <a:avLst/>
          </a:prstGeom>
          <a:solidFill>
            <a:srgbClr val="002060"/>
          </a:solidFill>
          <a:ln>
            <a:headEnd/>
            <a:tailEnd/>
          </a:ln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anchor="ctr" anchorCtr="0"/>
          <a:lstStyle/>
          <a:p>
            <a:pPr marL="342900" indent="-342900" algn="ctr">
              <a:spcBef>
                <a:spcPct val="20000"/>
              </a:spcBef>
              <a:buClr>
                <a:srgbClr val="669966"/>
              </a:buClr>
              <a:buFont typeface="Times" charset="0"/>
              <a:buNone/>
            </a:pPr>
            <a:r>
              <a:rPr lang="en-US" sz="2400" dirty="0" smtClean="0">
                <a:solidFill>
                  <a:schemeClr val="bg1"/>
                </a:solidFill>
                <a:latin typeface="Times"/>
              </a:rPr>
              <a:t>The</a:t>
            </a:r>
          </a:p>
          <a:p>
            <a:pPr marL="342900" indent="-342900" algn="ctr">
              <a:spcBef>
                <a:spcPct val="20000"/>
              </a:spcBef>
              <a:buClr>
                <a:srgbClr val="669966"/>
              </a:buClr>
              <a:buFont typeface="Times" charset="0"/>
              <a:buNone/>
            </a:pPr>
            <a:r>
              <a:rPr lang="en-US" sz="2400" dirty="0" smtClean="0">
                <a:solidFill>
                  <a:schemeClr val="bg1"/>
                </a:solidFill>
                <a:latin typeface="Times"/>
              </a:rPr>
              <a:t>advertiser</a:t>
            </a:r>
            <a:endParaRPr lang="es-PA" sz="2400" dirty="0">
              <a:solidFill>
                <a:schemeClr val="bg1"/>
              </a:solidFill>
              <a:latin typeface="Times"/>
            </a:endParaRPr>
          </a:p>
        </p:txBody>
      </p:sp>
      <p:sp>
        <p:nvSpPr>
          <p:cNvPr id="4" name="Rectangle 99"/>
          <p:cNvSpPr>
            <a:spLocks noChangeArrowheads="1"/>
          </p:cNvSpPr>
          <p:nvPr/>
        </p:nvSpPr>
        <p:spPr bwMode="auto">
          <a:xfrm>
            <a:off x="2285984" y="1571612"/>
            <a:ext cx="2000264" cy="1214446"/>
          </a:xfrm>
          <a:prstGeom prst="rect">
            <a:avLst/>
          </a:prstGeom>
          <a:solidFill>
            <a:srgbClr val="002060"/>
          </a:solidFill>
          <a:ln>
            <a:headEnd/>
            <a:tailEnd/>
          </a:ln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anchor="ctr" anchorCtr="0"/>
          <a:lstStyle/>
          <a:p>
            <a:pPr marL="342900" indent="-342900" algn="ctr">
              <a:spcBef>
                <a:spcPct val="20000"/>
              </a:spcBef>
              <a:buClr>
                <a:srgbClr val="669966"/>
              </a:buClr>
              <a:buFont typeface="Times" charset="0"/>
              <a:buNone/>
            </a:pPr>
            <a:r>
              <a:rPr lang="en-US" sz="2400" dirty="0" smtClean="0">
                <a:solidFill>
                  <a:schemeClr val="bg1"/>
                </a:solidFill>
                <a:latin typeface="Times"/>
              </a:rPr>
              <a:t>The </a:t>
            </a:r>
          </a:p>
          <a:p>
            <a:pPr marL="342900" indent="-342900" algn="ctr">
              <a:spcBef>
                <a:spcPct val="20000"/>
              </a:spcBef>
              <a:buClr>
                <a:srgbClr val="669966"/>
              </a:buClr>
              <a:buFont typeface="Times" charset="0"/>
              <a:buNone/>
            </a:pPr>
            <a:r>
              <a:rPr lang="en-US" sz="2400" dirty="0" smtClean="0">
                <a:solidFill>
                  <a:schemeClr val="bg1"/>
                </a:solidFill>
                <a:latin typeface="Times"/>
              </a:rPr>
              <a:t>Agency</a:t>
            </a:r>
            <a:endParaRPr lang="es-PA" sz="2400" dirty="0">
              <a:latin typeface="Times New Roman" pitchFamily="18" charset="0"/>
            </a:endParaRPr>
          </a:p>
        </p:txBody>
      </p:sp>
      <p:sp>
        <p:nvSpPr>
          <p:cNvPr id="5" name="Rectangle 99"/>
          <p:cNvSpPr>
            <a:spLocks noChangeArrowheads="1"/>
          </p:cNvSpPr>
          <p:nvPr/>
        </p:nvSpPr>
        <p:spPr bwMode="auto">
          <a:xfrm>
            <a:off x="4357686" y="1571612"/>
            <a:ext cx="2000264" cy="1214446"/>
          </a:xfrm>
          <a:prstGeom prst="rect">
            <a:avLst/>
          </a:prstGeom>
          <a:solidFill>
            <a:srgbClr val="002060"/>
          </a:solidFill>
          <a:ln>
            <a:headEnd/>
            <a:tailEnd/>
          </a:ln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anchor="ctr" anchorCtr="0"/>
          <a:lstStyle/>
          <a:p>
            <a:pPr marL="342900" indent="-342900" algn="ctr">
              <a:spcBef>
                <a:spcPct val="20000"/>
              </a:spcBef>
              <a:buClr>
                <a:srgbClr val="669966"/>
              </a:buClr>
              <a:buFont typeface="Times" charset="0"/>
              <a:buNone/>
            </a:pPr>
            <a:r>
              <a:rPr lang="en-US" sz="2400" dirty="0" smtClean="0">
                <a:solidFill>
                  <a:schemeClr val="bg1"/>
                </a:solidFill>
                <a:latin typeface="Times"/>
              </a:rPr>
              <a:t>The </a:t>
            </a:r>
          </a:p>
          <a:p>
            <a:pPr marL="342900" indent="-342900" algn="ctr">
              <a:spcBef>
                <a:spcPct val="20000"/>
              </a:spcBef>
              <a:buClr>
                <a:srgbClr val="669966"/>
              </a:buClr>
              <a:buFont typeface="Times" charset="0"/>
              <a:buNone/>
            </a:pPr>
            <a:r>
              <a:rPr lang="en-US" sz="2400" dirty="0" smtClean="0">
                <a:solidFill>
                  <a:schemeClr val="bg1"/>
                </a:solidFill>
                <a:latin typeface="Times"/>
              </a:rPr>
              <a:t>Media</a:t>
            </a:r>
            <a:endParaRPr lang="es-PA" sz="2400" dirty="0">
              <a:latin typeface="Times New Roman" pitchFamily="18" charset="0"/>
            </a:endParaRPr>
          </a:p>
        </p:txBody>
      </p:sp>
      <p:sp>
        <p:nvSpPr>
          <p:cNvPr id="6" name="5 Rectángulo"/>
          <p:cNvSpPr/>
          <p:nvPr/>
        </p:nvSpPr>
        <p:spPr>
          <a:xfrm>
            <a:off x="214282" y="2857496"/>
            <a:ext cx="1928826" cy="3333220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algn="ctr">
              <a:lnSpc>
                <a:spcPct val="90000"/>
              </a:lnSpc>
            </a:pPr>
            <a:r>
              <a:rPr lang="en-US" altLang="zh-TW" dirty="0" smtClean="0">
                <a:ea typeface="新細明體" pitchFamily="18" charset="-120"/>
              </a:rPr>
              <a:t>Wants to send out a message about its business</a:t>
            </a:r>
          </a:p>
          <a:p>
            <a:pPr algn="ctr">
              <a:lnSpc>
                <a:spcPct val="90000"/>
              </a:lnSpc>
            </a:pPr>
            <a:r>
              <a:rPr lang="en-US" altLang="zh-TW" dirty="0" smtClean="0">
                <a:ea typeface="新細明體" pitchFamily="18" charset="-120"/>
              </a:rPr>
              <a:t>Initiates effort by identifying a problem that advertising can solve</a:t>
            </a:r>
          </a:p>
          <a:p>
            <a:pPr algn="ctr">
              <a:lnSpc>
                <a:spcPct val="90000"/>
              </a:lnSpc>
            </a:pPr>
            <a:r>
              <a:rPr lang="en-US" altLang="zh-TW" dirty="0" smtClean="0">
                <a:ea typeface="新細明體" pitchFamily="18" charset="-120"/>
              </a:rPr>
              <a:t>Selects the target audience, sets the budget, and approves the ad plan </a:t>
            </a:r>
          </a:p>
        </p:txBody>
      </p:sp>
      <p:sp>
        <p:nvSpPr>
          <p:cNvPr id="7" name="6 Rectángulo"/>
          <p:cNvSpPr/>
          <p:nvPr/>
        </p:nvSpPr>
        <p:spPr>
          <a:xfrm>
            <a:off x="2285984" y="2857496"/>
            <a:ext cx="2000264" cy="2585323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en-US" altLang="zh-TW" dirty="0" smtClean="0">
                <a:ea typeface="新細明體" pitchFamily="18" charset="-120"/>
              </a:rPr>
              <a:t>Agencies have the strategic and creative expertise, media knowledge, talent, and negotiating abilities to operate more efficiently than the advertiser</a:t>
            </a:r>
            <a:endParaRPr lang="es-ES" dirty="0"/>
          </a:p>
        </p:txBody>
      </p:sp>
      <p:sp>
        <p:nvSpPr>
          <p:cNvPr id="8" name="Rectangle 99"/>
          <p:cNvSpPr>
            <a:spLocks noChangeArrowheads="1"/>
          </p:cNvSpPr>
          <p:nvPr/>
        </p:nvSpPr>
        <p:spPr bwMode="auto">
          <a:xfrm>
            <a:off x="6429388" y="1571612"/>
            <a:ext cx="2000264" cy="1214446"/>
          </a:xfrm>
          <a:prstGeom prst="rect">
            <a:avLst/>
          </a:prstGeom>
          <a:solidFill>
            <a:srgbClr val="002060"/>
          </a:solidFill>
          <a:ln>
            <a:headEnd/>
            <a:tailEnd/>
          </a:ln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anchor="ctr" anchorCtr="0"/>
          <a:lstStyle/>
          <a:p>
            <a:pPr marL="342900" indent="-342900" algn="ctr">
              <a:spcBef>
                <a:spcPct val="20000"/>
              </a:spcBef>
              <a:buClr>
                <a:srgbClr val="669966"/>
              </a:buClr>
              <a:buFont typeface="Times" charset="0"/>
              <a:buNone/>
            </a:pPr>
            <a:r>
              <a:rPr lang="en-US" sz="2400" dirty="0" smtClean="0">
                <a:solidFill>
                  <a:schemeClr val="bg1"/>
                </a:solidFill>
                <a:latin typeface="Times"/>
              </a:rPr>
              <a:t>Suppliers</a:t>
            </a:r>
            <a:endParaRPr lang="es-PA" sz="2400" dirty="0">
              <a:latin typeface="Times New Roman" pitchFamily="18" charset="0"/>
            </a:endParaRPr>
          </a:p>
        </p:txBody>
      </p:sp>
      <p:sp>
        <p:nvSpPr>
          <p:cNvPr id="9" name="8 Rectángulo"/>
          <p:cNvSpPr/>
          <p:nvPr/>
        </p:nvSpPr>
        <p:spPr>
          <a:xfrm>
            <a:off x="4357686" y="2857496"/>
            <a:ext cx="2000264" cy="1754326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en-US" altLang="zh-TW" dirty="0" smtClean="0">
                <a:ea typeface="新細明體" pitchFamily="18" charset="-120"/>
              </a:rPr>
              <a:t>Media are channels of communication that carry the message to the </a:t>
            </a:r>
            <a:r>
              <a:rPr lang="en-US" altLang="zh-TW" dirty="0" smtClean="0">
                <a:ea typeface="新細明體" pitchFamily="18" charset="-120"/>
              </a:rPr>
              <a:t>audience.</a:t>
            </a:r>
            <a:endParaRPr lang="es-ES" dirty="0"/>
          </a:p>
        </p:txBody>
      </p:sp>
      <p:sp>
        <p:nvSpPr>
          <p:cNvPr id="10" name="9 Rectángulo"/>
          <p:cNvSpPr/>
          <p:nvPr/>
        </p:nvSpPr>
        <p:spPr>
          <a:xfrm>
            <a:off x="6429388" y="2857496"/>
            <a:ext cx="2000264" cy="3970318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en-US" altLang="zh-TW" dirty="0" smtClean="0">
                <a:ea typeface="新細明體" pitchFamily="18" charset="-120"/>
              </a:rPr>
              <a:t>Group of service organizations that assist advertisers, agencies, and </a:t>
            </a:r>
            <a:r>
              <a:rPr lang="en-US" altLang="zh-TW" dirty="0" smtClean="0">
                <a:ea typeface="新細明體" pitchFamily="18" charset="-120"/>
              </a:rPr>
              <a:t>media </a:t>
            </a:r>
            <a:r>
              <a:rPr lang="en-US" altLang="zh-TW" dirty="0" smtClean="0">
                <a:ea typeface="新細明體" pitchFamily="18" charset="-120"/>
              </a:rPr>
              <a:t>in creating and placing ads by providing specialized services</a:t>
            </a:r>
          </a:p>
          <a:p>
            <a:pPr algn="ctr"/>
            <a:r>
              <a:rPr lang="en-US" altLang="zh-TW" dirty="0" smtClean="0">
                <a:ea typeface="新細明體" pitchFamily="18" charset="-120"/>
              </a:rPr>
              <a:t>Artists, writers, photographers, directors, producers, printers, freelancers, and consultants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autoUpdateAnimBg="0"/>
      <p:bldP spid="4" grpId="0" build="p" autoUpdateAnimBg="0"/>
      <p:bldP spid="5" grpId="0" build="p" autoUpdateAnimBg="0"/>
      <p:bldP spid="8" grpId="0" build="p" autoUpdateAnimBg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/>
              <a:t>Key </a:t>
            </a:r>
            <a:r>
              <a:rPr lang="es-ES" dirty="0" err="1" smtClean="0"/>
              <a:t>players</a:t>
            </a:r>
            <a:r>
              <a:rPr lang="es-ES" dirty="0" smtClean="0"/>
              <a:t> in </a:t>
            </a:r>
            <a:r>
              <a:rPr lang="es-ES" dirty="0" err="1" smtClean="0"/>
              <a:t>advertising</a:t>
            </a:r>
            <a:endParaRPr lang="es-ES" dirty="0"/>
          </a:p>
        </p:txBody>
      </p:sp>
      <p:sp>
        <p:nvSpPr>
          <p:cNvPr id="8" name="Rectangle 99"/>
          <p:cNvSpPr>
            <a:spLocks noChangeArrowheads="1"/>
          </p:cNvSpPr>
          <p:nvPr/>
        </p:nvSpPr>
        <p:spPr bwMode="auto">
          <a:xfrm>
            <a:off x="3357554" y="1428736"/>
            <a:ext cx="2143140" cy="1214446"/>
          </a:xfrm>
          <a:prstGeom prst="rect">
            <a:avLst/>
          </a:prstGeom>
          <a:solidFill>
            <a:srgbClr val="002060"/>
          </a:solidFill>
          <a:ln>
            <a:headEnd/>
            <a:tailEnd/>
          </a:ln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anchor="ctr" anchorCtr="0"/>
          <a:lstStyle/>
          <a:p>
            <a:pPr marL="342900" indent="-342900" algn="ctr">
              <a:spcBef>
                <a:spcPct val="20000"/>
              </a:spcBef>
              <a:buClr>
                <a:srgbClr val="669966"/>
              </a:buClr>
              <a:buFont typeface="Times" charset="0"/>
              <a:buNone/>
            </a:pPr>
            <a:r>
              <a:rPr lang="en-US" sz="2400" dirty="0" smtClean="0">
                <a:solidFill>
                  <a:schemeClr val="bg1"/>
                </a:solidFill>
                <a:latin typeface="Times"/>
              </a:rPr>
              <a:t>The Audience</a:t>
            </a:r>
            <a:endParaRPr lang="es-PA" sz="2400" dirty="0">
              <a:latin typeface="Times New Roman" pitchFamily="18" charset="0"/>
            </a:endParaRPr>
          </a:p>
        </p:txBody>
      </p:sp>
      <p:sp>
        <p:nvSpPr>
          <p:cNvPr id="11" name="Rectangle 1026"/>
          <p:cNvSpPr txBox="1">
            <a:spLocks noChangeArrowheads="1"/>
          </p:cNvSpPr>
          <p:nvPr/>
        </p:nvSpPr>
        <p:spPr>
          <a:xfrm>
            <a:off x="285720" y="2786058"/>
            <a:ext cx="8501122" cy="2655893"/>
          </a:xfrm>
          <a:prstGeom prst="rect">
            <a:avLst/>
          </a:prstGeom>
        </p:spPr>
        <p:txBody>
          <a:bodyPr/>
          <a:lstStyle/>
          <a:p>
            <a:pPr marL="342900" marR="0" lvl="0" indent="-342900" algn="l" defTabSz="914400" rtl="0" eaLnBrk="1" fontAlgn="auto" latinLnBrk="0" hangingPunct="1">
              <a:lnSpc>
                <a:spcPct val="9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en-US" altLang="zh-TW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新細明體" pitchFamily="18" charset="-120"/>
                <a:cs typeface="+mn-cs"/>
              </a:rPr>
              <a:t>People to whom an ad is directed—their responses determine if advertising is effective.</a:t>
            </a:r>
          </a:p>
          <a:p>
            <a:pPr marL="342900" marR="0" lvl="0" indent="-342900" algn="l" defTabSz="914400" rtl="0" eaLnBrk="1" fontAlgn="auto" latinLnBrk="0" hangingPunct="1">
              <a:lnSpc>
                <a:spcPct val="9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en-US" altLang="zh-TW" sz="2400" b="1" i="1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新細明體" pitchFamily="18" charset="-120"/>
                <a:cs typeface="+mn-cs"/>
              </a:rPr>
              <a:t>Targeting</a:t>
            </a:r>
            <a:r>
              <a:rPr kumimoji="0" lang="en-US" altLang="zh-TW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新細明體" pitchFamily="18" charset="-120"/>
                <a:cs typeface="+mn-cs"/>
              </a:rPr>
              <a:t> is the process of identifying the people in the</a:t>
            </a:r>
            <a:r>
              <a:rPr kumimoji="0" lang="en-US" altLang="zh-TW" sz="2400" b="0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新細明體" pitchFamily="18" charset="-120"/>
                <a:cs typeface="+mn-cs"/>
              </a:rPr>
              <a:t> </a:t>
            </a:r>
            <a:r>
              <a:rPr kumimoji="0" lang="en-US" altLang="zh-TW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新細明體" pitchFamily="18" charset="-120"/>
                <a:cs typeface="+mn-cs"/>
              </a:rPr>
              <a:t>desired audience.</a:t>
            </a:r>
          </a:p>
          <a:p>
            <a:pPr marL="342900" marR="0" lvl="0" indent="-342900" algn="l" defTabSz="914400" rtl="0" eaLnBrk="1" fontAlgn="auto" latinLnBrk="0" hangingPunct="1">
              <a:lnSpc>
                <a:spcPct val="9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en-US" altLang="zh-TW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新細明體" pitchFamily="18" charset="-120"/>
                <a:cs typeface="+mn-cs"/>
              </a:rPr>
              <a:t>Interactive technology allows ads to be  customized to the target audience’s individual needs.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build="p" autoUpdateAnimBg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s-ES" dirty="0" err="1" smtClean="0"/>
              <a:t>Advertising</a:t>
            </a:r>
            <a:r>
              <a:rPr lang="es-ES" dirty="0" smtClean="0"/>
              <a:t> </a:t>
            </a:r>
            <a:r>
              <a:rPr lang="es-ES" dirty="0" err="1" smtClean="0"/>
              <a:t>Strategies</a:t>
            </a:r>
            <a:endParaRPr lang="es-ES" dirty="0"/>
          </a:p>
        </p:txBody>
      </p:sp>
      <p:pic>
        <p:nvPicPr>
          <p:cNvPr id="4" name="3 Imagen" descr="400dpiLogoCropped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857620" y="5572140"/>
            <a:ext cx="1357322" cy="760398"/>
          </a:xfrm>
          <a:prstGeom prst="rect">
            <a:avLst/>
          </a:prstGeom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err="1" smtClean="0"/>
              <a:t>Advertising</a:t>
            </a:r>
            <a:r>
              <a:rPr lang="es-ES" dirty="0" smtClean="0"/>
              <a:t> </a:t>
            </a:r>
            <a:r>
              <a:rPr lang="es-ES" dirty="0" err="1" smtClean="0"/>
              <a:t>Strategies</a:t>
            </a:r>
            <a:endParaRPr lang="es-ES" dirty="0"/>
          </a:p>
        </p:txBody>
      </p:sp>
      <p:pic>
        <p:nvPicPr>
          <p:cNvPr id="9" name="8 Imagen" descr="400dpiLogoCropped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857620" y="5572140"/>
            <a:ext cx="1357322" cy="760398"/>
          </a:xfrm>
          <a:prstGeom prst="rect">
            <a:avLst/>
          </a:prstGeom>
        </p:spPr>
      </p:pic>
      <p:sp>
        <p:nvSpPr>
          <p:cNvPr id="6" name="5 Combinar"/>
          <p:cNvSpPr/>
          <p:nvPr/>
        </p:nvSpPr>
        <p:spPr>
          <a:xfrm>
            <a:off x="1714480" y="2000240"/>
            <a:ext cx="685800" cy="685800"/>
          </a:xfrm>
          <a:prstGeom prst="flowChartMerge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8" name="7 Combinar"/>
          <p:cNvSpPr/>
          <p:nvPr/>
        </p:nvSpPr>
        <p:spPr>
          <a:xfrm>
            <a:off x="6529406" y="2000240"/>
            <a:ext cx="685800" cy="685800"/>
          </a:xfrm>
          <a:prstGeom prst="flowChartMerge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0" name="9 Combinar"/>
          <p:cNvSpPr/>
          <p:nvPr/>
        </p:nvSpPr>
        <p:spPr>
          <a:xfrm>
            <a:off x="4171952" y="2000240"/>
            <a:ext cx="685800" cy="685800"/>
          </a:xfrm>
          <a:prstGeom prst="flowChartMerge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1" name="10 Rectángulo"/>
          <p:cNvSpPr/>
          <p:nvPr/>
        </p:nvSpPr>
        <p:spPr>
          <a:xfrm>
            <a:off x="1071538" y="1405582"/>
            <a:ext cx="2085699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800" b="1" dirty="0" smtClean="0">
                <a:solidFill>
                  <a:srgbClr val="C00000"/>
                </a:solidFill>
              </a:rPr>
              <a:t>Comparative</a:t>
            </a:r>
            <a:endParaRPr lang="es-ES" sz="2800" dirty="0">
              <a:solidFill>
                <a:srgbClr val="C00000"/>
              </a:solidFill>
            </a:endParaRPr>
          </a:p>
        </p:txBody>
      </p:sp>
      <p:sp>
        <p:nvSpPr>
          <p:cNvPr id="12" name="11 Rectángulo"/>
          <p:cNvSpPr/>
          <p:nvPr/>
        </p:nvSpPr>
        <p:spPr>
          <a:xfrm>
            <a:off x="3605640" y="1428736"/>
            <a:ext cx="2037930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800" b="1" dirty="0" smtClean="0">
                <a:solidFill>
                  <a:srgbClr val="C00000"/>
                </a:solidFill>
              </a:rPr>
              <a:t>Testimonials</a:t>
            </a:r>
            <a:endParaRPr lang="es-ES" sz="2800" dirty="0">
              <a:solidFill>
                <a:srgbClr val="C00000"/>
              </a:solidFill>
            </a:endParaRPr>
          </a:p>
        </p:txBody>
      </p:sp>
      <p:sp>
        <p:nvSpPr>
          <p:cNvPr id="13" name="12 Rectángulo"/>
          <p:cNvSpPr/>
          <p:nvPr/>
        </p:nvSpPr>
        <p:spPr>
          <a:xfrm>
            <a:off x="6173800" y="1428736"/>
            <a:ext cx="1781578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800" b="1" dirty="0" smtClean="0">
                <a:solidFill>
                  <a:srgbClr val="C00000"/>
                </a:solidFill>
              </a:rPr>
              <a:t>Interactive</a:t>
            </a:r>
            <a:endParaRPr lang="es-ES" sz="2800" dirty="0">
              <a:solidFill>
                <a:srgbClr val="C00000"/>
              </a:solidFill>
            </a:endParaRPr>
          </a:p>
        </p:txBody>
      </p:sp>
      <p:sp>
        <p:nvSpPr>
          <p:cNvPr id="14" name="13 Rectángulo"/>
          <p:cNvSpPr/>
          <p:nvPr/>
        </p:nvSpPr>
        <p:spPr>
          <a:xfrm>
            <a:off x="928662" y="2857496"/>
            <a:ext cx="2143140" cy="2723823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b="1" dirty="0" smtClean="0">
                <a:solidFill>
                  <a:srgbClr val="E54600"/>
                </a:solidFill>
                <a:latin typeface="Times" pitchFamily="1" charset="0"/>
              </a:rPr>
              <a:t>Comparative advertising</a:t>
            </a:r>
            <a:r>
              <a:rPr lang="en-US" dirty="0" smtClean="0">
                <a:latin typeface="Times" pitchFamily="1" charset="0"/>
              </a:rPr>
              <a:t> </a:t>
            </a:r>
            <a:endParaRPr lang="en-US" dirty="0" smtClean="0">
              <a:latin typeface="Times" pitchFamily="1" charset="0"/>
            </a:endParaRPr>
          </a:p>
          <a:p>
            <a:pPr algn="ctr">
              <a:spcBef>
                <a:spcPct val="50000"/>
              </a:spcBef>
            </a:pPr>
            <a:r>
              <a:rPr lang="en-US" dirty="0" smtClean="0">
                <a:latin typeface="Times" pitchFamily="1" charset="0"/>
              </a:rPr>
              <a:t>E</a:t>
            </a:r>
            <a:r>
              <a:rPr lang="en-US" dirty="0" smtClean="0">
                <a:latin typeface="Times" pitchFamily="1" charset="0"/>
              </a:rPr>
              <a:t>mphasizes </a:t>
            </a:r>
            <a:r>
              <a:rPr lang="en-US" dirty="0" smtClean="0">
                <a:latin typeface="Times" pitchFamily="1" charset="0"/>
              </a:rPr>
              <a:t>messages with direct or indirect promotional comparisons between competing </a:t>
            </a:r>
            <a:r>
              <a:rPr lang="en-US" dirty="0" smtClean="0">
                <a:latin typeface="Times" pitchFamily="1" charset="0"/>
              </a:rPr>
              <a:t>brands</a:t>
            </a:r>
            <a:endParaRPr lang="en-US" dirty="0" smtClean="0">
              <a:latin typeface="Times" pitchFamily="1" charset="0"/>
            </a:endParaRPr>
          </a:p>
        </p:txBody>
      </p:sp>
      <p:sp>
        <p:nvSpPr>
          <p:cNvPr id="15" name="14 Rectángulo"/>
          <p:cNvSpPr/>
          <p:nvPr/>
        </p:nvSpPr>
        <p:spPr>
          <a:xfrm>
            <a:off x="3357554" y="2871613"/>
            <a:ext cx="2214578" cy="2723823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b="1" dirty="0" smtClean="0">
                <a:solidFill>
                  <a:srgbClr val="E54600"/>
                </a:solidFill>
                <a:latin typeface="Times" pitchFamily="1" charset="0"/>
              </a:rPr>
              <a:t>Celebrity Testimonials</a:t>
            </a:r>
            <a:endParaRPr lang="en-US" dirty="0" smtClean="0">
              <a:latin typeface="Times" pitchFamily="1" charset="0"/>
            </a:endParaRPr>
          </a:p>
          <a:p>
            <a:pPr>
              <a:spcBef>
                <a:spcPct val="50000"/>
              </a:spcBef>
            </a:pPr>
            <a:r>
              <a:rPr lang="en-US" dirty="0" smtClean="0">
                <a:latin typeface="Times" pitchFamily="1" charset="0"/>
              </a:rPr>
              <a:t>Use </a:t>
            </a:r>
            <a:r>
              <a:rPr lang="en-US" dirty="0" smtClean="0">
                <a:latin typeface="Times" pitchFamily="1" charset="0"/>
              </a:rPr>
              <a:t>of celebrity spokespeople for </a:t>
            </a:r>
            <a:r>
              <a:rPr lang="en-US" dirty="0" smtClean="0">
                <a:latin typeface="Times" pitchFamily="1" charset="0"/>
              </a:rPr>
              <a:t>products Can </a:t>
            </a:r>
            <a:r>
              <a:rPr lang="en-US" dirty="0" smtClean="0">
                <a:latin typeface="Times" pitchFamily="1" charset="0"/>
              </a:rPr>
              <a:t>build brand equity but can hurt brand if celebrity is hit by scandal</a:t>
            </a:r>
            <a:endParaRPr lang="es-ES" dirty="0"/>
          </a:p>
        </p:txBody>
      </p:sp>
      <p:sp>
        <p:nvSpPr>
          <p:cNvPr id="16" name="15 Rectángulo"/>
          <p:cNvSpPr/>
          <p:nvPr/>
        </p:nvSpPr>
        <p:spPr>
          <a:xfrm>
            <a:off x="5786446" y="2857496"/>
            <a:ext cx="2214578" cy="3693319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en-US" b="1" dirty="0" smtClean="0">
                <a:solidFill>
                  <a:srgbClr val="E54600"/>
                </a:solidFill>
                <a:latin typeface="Times" pitchFamily="1" charset="0"/>
              </a:rPr>
              <a:t>Interactive</a:t>
            </a:r>
          </a:p>
          <a:p>
            <a:pPr algn="ctr"/>
            <a:r>
              <a:rPr lang="en-US" b="1" dirty="0" smtClean="0">
                <a:solidFill>
                  <a:srgbClr val="E54600"/>
                </a:solidFill>
                <a:latin typeface="Times" pitchFamily="1" charset="0"/>
              </a:rPr>
              <a:t>advertising</a:t>
            </a:r>
            <a:r>
              <a:rPr lang="en-US" dirty="0" smtClean="0">
                <a:latin typeface="Times" pitchFamily="1" charset="0"/>
              </a:rPr>
              <a:t> </a:t>
            </a:r>
          </a:p>
          <a:p>
            <a:pPr algn="ctr"/>
            <a:r>
              <a:rPr lang="en-US" dirty="0" smtClean="0">
                <a:latin typeface="Times" pitchFamily="1" charset="0"/>
              </a:rPr>
              <a:t>Involves two-way promotional messages transmitted through communication channels that induce message recipients to participate actively in the promotional effort</a:t>
            </a:r>
            <a:endParaRPr lang="es-E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err="1" smtClean="0"/>
              <a:t>Advertising</a:t>
            </a:r>
            <a:r>
              <a:rPr lang="es-ES" dirty="0" smtClean="0"/>
              <a:t> </a:t>
            </a:r>
            <a:r>
              <a:rPr lang="es-ES" dirty="0" err="1" smtClean="0"/>
              <a:t>Strategies</a:t>
            </a:r>
            <a:endParaRPr lang="es-ES" dirty="0"/>
          </a:p>
        </p:txBody>
      </p:sp>
      <p:pic>
        <p:nvPicPr>
          <p:cNvPr id="9" name="8 Imagen" descr="400dpiLogoCropped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857620" y="5572140"/>
            <a:ext cx="1357322" cy="760398"/>
          </a:xfrm>
          <a:prstGeom prst="rect">
            <a:avLst/>
          </a:prstGeom>
        </p:spPr>
      </p:pic>
      <p:sp>
        <p:nvSpPr>
          <p:cNvPr id="6" name="5 Combinar"/>
          <p:cNvSpPr/>
          <p:nvPr/>
        </p:nvSpPr>
        <p:spPr>
          <a:xfrm>
            <a:off x="1714480" y="2000240"/>
            <a:ext cx="685800" cy="685800"/>
          </a:xfrm>
          <a:prstGeom prst="flowChartMerge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8" name="7 Combinar"/>
          <p:cNvSpPr/>
          <p:nvPr/>
        </p:nvSpPr>
        <p:spPr>
          <a:xfrm>
            <a:off x="6529406" y="2000240"/>
            <a:ext cx="685800" cy="685800"/>
          </a:xfrm>
          <a:prstGeom prst="flowChartMerge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0" name="9 Combinar"/>
          <p:cNvSpPr/>
          <p:nvPr/>
        </p:nvSpPr>
        <p:spPr>
          <a:xfrm>
            <a:off x="4171952" y="2000240"/>
            <a:ext cx="685800" cy="685800"/>
          </a:xfrm>
          <a:prstGeom prst="flowChartMerge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1" name="10 Rectángulo"/>
          <p:cNvSpPr/>
          <p:nvPr/>
        </p:nvSpPr>
        <p:spPr>
          <a:xfrm>
            <a:off x="1071538" y="1405582"/>
            <a:ext cx="2085699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800" b="1" dirty="0" smtClean="0">
                <a:solidFill>
                  <a:srgbClr val="C00000"/>
                </a:solidFill>
              </a:rPr>
              <a:t>Comparative</a:t>
            </a:r>
            <a:endParaRPr lang="es-ES" sz="2800" dirty="0">
              <a:solidFill>
                <a:srgbClr val="C00000"/>
              </a:solidFill>
            </a:endParaRPr>
          </a:p>
        </p:txBody>
      </p:sp>
      <p:sp>
        <p:nvSpPr>
          <p:cNvPr id="12" name="11 Rectángulo"/>
          <p:cNvSpPr/>
          <p:nvPr/>
        </p:nvSpPr>
        <p:spPr>
          <a:xfrm>
            <a:off x="3605640" y="1428736"/>
            <a:ext cx="2037930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800" b="1" dirty="0" smtClean="0">
                <a:solidFill>
                  <a:srgbClr val="C00000"/>
                </a:solidFill>
              </a:rPr>
              <a:t>Testimonials</a:t>
            </a:r>
            <a:endParaRPr lang="es-ES" sz="2800" dirty="0">
              <a:solidFill>
                <a:srgbClr val="C00000"/>
              </a:solidFill>
            </a:endParaRPr>
          </a:p>
        </p:txBody>
      </p:sp>
      <p:sp>
        <p:nvSpPr>
          <p:cNvPr id="13" name="12 Rectángulo"/>
          <p:cNvSpPr/>
          <p:nvPr/>
        </p:nvSpPr>
        <p:spPr>
          <a:xfrm>
            <a:off x="6173800" y="1428736"/>
            <a:ext cx="1781578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800" b="1" dirty="0" smtClean="0">
                <a:solidFill>
                  <a:srgbClr val="C00000"/>
                </a:solidFill>
              </a:rPr>
              <a:t>Interactive</a:t>
            </a:r>
            <a:endParaRPr lang="es-ES" sz="2800" dirty="0">
              <a:solidFill>
                <a:srgbClr val="C00000"/>
              </a:solidFill>
            </a:endParaRPr>
          </a:p>
        </p:txBody>
      </p:sp>
      <p:pic>
        <p:nvPicPr>
          <p:cNvPr id="38914" name="Picture 2" descr="Resultado de imagen para comparative advertising examples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57158" y="2857496"/>
            <a:ext cx="2642369" cy="1785950"/>
          </a:xfrm>
          <a:prstGeom prst="rect">
            <a:avLst/>
          </a:prstGeom>
          <a:noFill/>
        </p:spPr>
      </p:pic>
      <p:pic>
        <p:nvPicPr>
          <p:cNvPr id="38916" name="Picture 4" descr="Imagen relacionada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069307" y="2852862"/>
            <a:ext cx="2717139" cy="1790584"/>
          </a:xfrm>
          <a:prstGeom prst="rect">
            <a:avLst/>
          </a:prstGeom>
          <a:noFill/>
        </p:spPr>
      </p:pic>
      <p:sp>
        <p:nvSpPr>
          <p:cNvPr id="38920" name="AutoShape 8" descr="https://cdn.trendhunterstatic.com/thumbs/interactive-advertisements-pedigree-virtual-puppy-billboard.jpeg"/>
          <p:cNvSpPr>
            <a:spLocks noChangeAspect="1" noChangeArrowheads="1"/>
          </p:cNvSpPr>
          <p:nvPr/>
        </p:nvSpPr>
        <p:spPr bwMode="auto">
          <a:xfrm>
            <a:off x="63500" y="-136525"/>
            <a:ext cx="304800" cy="304800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ES"/>
          </a:p>
        </p:txBody>
      </p:sp>
      <p:pic>
        <p:nvPicPr>
          <p:cNvPr id="18" name="17 Imagen" descr="interactive-advertisements-pedigree.jpe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857884" y="2857496"/>
            <a:ext cx="2809868" cy="2191697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s-ES" dirty="0" err="1" smtClean="0"/>
              <a:t>Advertising</a:t>
            </a:r>
            <a:r>
              <a:rPr lang="es-ES" dirty="0" smtClean="0"/>
              <a:t> </a:t>
            </a:r>
            <a:r>
              <a:rPr lang="es-ES" dirty="0" err="1" smtClean="0"/>
              <a:t>Principles</a:t>
            </a:r>
            <a:r>
              <a:rPr lang="es-ES" dirty="0" smtClean="0"/>
              <a:t/>
            </a:r>
            <a:br>
              <a:rPr lang="es-ES" dirty="0" smtClean="0"/>
            </a:br>
            <a:r>
              <a:rPr lang="es-ES" dirty="0" err="1" smtClean="0"/>
              <a:t>The</a:t>
            </a:r>
            <a:r>
              <a:rPr lang="es-ES" dirty="0" smtClean="0"/>
              <a:t> </a:t>
            </a:r>
            <a:r>
              <a:rPr lang="es-ES" dirty="0" err="1" smtClean="0"/>
              <a:t>End</a:t>
            </a:r>
            <a:endParaRPr lang="es-ES" dirty="0"/>
          </a:p>
        </p:txBody>
      </p:sp>
      <p:pic>
        <p:nvPicPr>
          <p:cNvPr id="4" name="3 Imagen" descr="400dpiLogoCropped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857620" y="5572140"/>
            <a:ext cx="1357322" cy="760398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207</TotalTime>
  <Words>768</Words>
  <Application>Microsoft Office PowerPoint</Application>
  <PresentationFormat>Presentación en pantalla (4:3)</PresentationFormat>
  <Paragraphs>129</Paragraphs>
  <Slides>27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27</vt:i4>
      </vt:variant>
    </vt:vector>
  </HeadingPairs>
  <TitlesOfParts>
    <vt:vector size="28" baseType="lpstr">
      <vt:lpstr>Tema de Office</vt:lpstr>
      <vt:lpstr>Advertising Principles</vt:lpstr>
      <vt:lpstr>Learning Outcomes</vt:lpstr>
      <vt:lpstr>What is Advertising ?</vt:lpstr>
      <vt:lpstr>Factors that define Advertising</vt:lpstr>
      <vt:lpstr>Four components of Effective Advertising</vt:lpstr>
      <vt:lpstr>1. Advertising Strategy</vt:lpstr>
      <vt:lpstr>2. The creative concept</vt:lpstr>
      <vt:lpstr>3. The creative execution</vt:lpstr>
      <vt:lpstr>4. The media planning</vt:lpstr>
      <vt:lpstr>The roles of Advertising</vt:lpstr>
      <vt:lpstr>Roles of Advertising</vt:lpstr>
      <vt:lpstr>Roles of Advertising</vt:lpstr>
      <vt:lpstr>Roles of Advertising</vt:lpstr>
      <vt:lpstr>Roles of Advertising</vt:lpstr>
      <vt:lpstr>Roles of Advertising</vt:lpstr>
      <vt:lpstr>The types of Advertising</vt:lpstr>
      <vt:lpstr>Types of Advertising</vt:lpstr>
      <vt:lpstr>The Objectives of Advertising</vt:lpstr>
      <vt:lpstr>Objectives of Advertising</vt:lpstr>
      <vt:lpstr>Diapositiva 20</vt:lpstr>
      <vt:lpstr>The Key players in Advertising</vt:lpstr>
      <vt:lpstr>Key players in advertising</vt:lpstr>
      <vt:lpstr>Key players in advertising</vt:lpstr>
      <vt:lpstr>Advertising Strategies</vt:lpstr>
      <vt:lpstr>Advertising Strategies</vt:lpstr>
      <vt:lpstr>Advertising Strategies</vt:lpstr>
      <vt:lpstr>Advertising Principles The End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Advertising Principles</dc:title>
  <dc:creator>rcajina</dc:creator>
  <cp:lastModifiedBy>rcajina</cp:lastModifiedBy>
  <cp:revision>13</cp:revision>
  <dcterms:created xsi:type="dcterms:W3CDTF">2017-11-01T15:15:42Z</dcterms:created>
  <dcterms:modified xsi:type="dcterms:W3CDTF">2017-11-08T00:14:49Z</dcterms:modified>
</cp:coreProperties>
</file>