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8" r:id="rId3"/>
    <p:sldId id="279" r:id="rId4"/>
    <p:sldId id="280" r:id="rId5"/>
    <p:sldId id="281" r:id="rId6"/>
    <p:sldId id="282" r:id="rId7"/>
    <p:sldId id="283" r:id="rId8"/>
    <p:sldId id="257" r:id="rId9"/>
    <p:sldId id="284" r:id="rId10"/>
    <p:sldId id="285" r:id="rId11"/>
    <p:sldId id="286" r:id="rId12"/>
    <p:sldId id="287" r:id="rId13"/>
    <p:sldId id="288" r:id="rId14"/>
    <p:sldId id="289" r:id="rId15"/>
    <p:sldId id="290" r:id="rId16"/>
    <p:sldId id="291" r:id="rId17"/>
    <p:sldId id="292" r:id="rId18"/>
    <p:sldId id="269" r:id="rId19"/>
    <p:sldId id="293" r:id="rId20"/>
  </p:sldIdLst>
  <p:sldSz cx="9144000" cy="6858000" type="screen4x3"/>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008"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PA"/>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PA"/>
          </a:p>
        </p:txBody>
      </p:sp>
      <p:sp>
        <p:nvSpPr>
          <p:cNvPr id="4" name="3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1442244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A"/>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3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332076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PA"/>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333743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A"/>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5" name="4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3465207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PA"/>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7" name="6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8" name="7 Marcador de pie de página"/>
          <p:cNvSpPr>
            <a:spLocks noGrp="1"/>
          </p:cNvSpPr>
          <p:nvPr>
            <p:ph type="ftr" sz="quarter" idx="11"/>
          </p:nvPr>
        </p:nvSpPr>
        <p:spPr/>
        <p:txBody>
          <a:bodyPr/>
          <a:lstStyle/>
          <a:p>
            <a:endParaRPr lang="es-PA"/>
          </a:p>
        </p:txBody>
      </p:sp>
      <p:sp>
        <p:nvSpPr>
          <p:cNvPr id="9" name="8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3496251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A"/>
          </a:p>
        </p:txBody>
      </p:sp>
      <p:sp>
        <p:nvSpPr>
          <p:cNvPr id="3" name="2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4" name="3 Marcador de pie de página"/>
          <p:cNvSpPr>
            <a:spLocks noGrp="1"/>
          </p:cNvSpPr>
          <p:nvPr>
            <p:ph type="ftr" sz="quarter" idx="11"/>
          </p:nvPr>
        </p:nvSpPr>
        <p:spPr/>
        <p:txBody>
          <a:bodyPr/>
          <a:lstStyle/>
          <a:p>
            <a:endParaRPr lang="es-PA"/>
          </a:p>
        </p:txBody>
      </p:sp>
      <p:sp>
        <p:nvSpPr>
          <p:cNvPr id="5" name="4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3478603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3" name="2 Marcador de pie de página"/>
          <p:cNvSpPr>
            <a:spLocks noGrp="1"/>
          </p:cNvSpPr>
          <p:nvPr>
            <p:ph type="ftr" sz="quarter" idx="11"/>
          </p:nvPr>
        </p:nvSpPr>
        <p:spPr/>
        <p:txBody>
          <a:bodyPr/>
          <a:lstStyle/>
          <a:p>
            <a:endParaRPr lang="es-PA"/>
          </a:p>
        </p:txBody>
      </p:sp>
      <p:sp>
        <p:nvSpPr>
          <p:cNvPr id="4" name="3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3258900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PA"/>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578062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PA"/>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A"/>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6" name="5 Marcador de pie de página"/>
          <p:cNvSpPr>
            <a:spLocks noGrp="1"/>
          </p:cNvSpPr>
          <p:nvPr>
            <p:ph type="ftr" sz="quarter" idx="11"/>
          </p:nvPr>
        </p:nvSpPr>
        <p:spPr/>
        <p:txBody>
          <a:bodyPr/>
          <a:lstStyle/>
          <a:p>
            <a:endParaRPr lang="es-PA"/>
          </a:p>
        </p:txBody>
      </p:sp>
      <p:sp>
        <p:nvSpPr>
          <p:cNvPr id="7" name="6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118414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PA"/>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3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258359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PA"/>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3 Marcador de fecha"/>
          <p:cNvSpPr>
            <a:spLocks noGrp="1"/>
          </p:cNvSpPr>
          <p:nvPr>
            <p:ph type="dt" sz="half" idx="10"/>
          </p:nvPr>
        </p:nvSpPr>
        <p:spPr/>
        <p:txBody>
          <a:bodyPr/>
          <a:lstStyle/>
          <a:p>
            <a:fld id="{802B9E2C-5BB5-4A26-A950-77E8F9E57F17}" type="datetimeFigureOut">
              <a:rPr lang="es-PA" smtClean="0"/>
              <a:t>05/02/2018</a:t>
            </a:fld>
            <a:endParaRPr lang="es-PA"/>
          </a:p>
        </p:txBody>
      </p:sp>
      <p:sp>
        <p:nvSpPr>
          <p:cNvPr id="5" name="4 Marcador de pie de página"/>
          <p:cNvSpPr>
            <a:spLocks noGrp="1"/>
          </p:cNvSpPr>
          <p:nvPr>
            <p:ph type="ftr" sz="quarter" idx="11"/>
          </p:nvPr>
        </p:nvSpPr>
        <p:spPr/>
        <p:txBody>
          <a:bodyPr/>
          <a:lstStyle/>
          <a:p>
            <a:endParaRPr lang="es-PA"/>
          </a:p>
        </p:txBody>
      </p:sp>
      <p:sp>
        <p:nvSpPr>
          <p:cNvPr id="6" name="5 Marcador de número de diapositiva"/>
          <p:cNvSpPr>
            <a:spLocks noGrp="1"/>
          </p:cNvSpPr>
          <p:nvPr>
            <p:ph type="sldNum" sz="quarter" idx="12"/>
          </p:nvPr>
        </p:nvSpPr>
        <p:spPr/>
        <p:txBody>
          <a:bodyPr/>
          <a:lstStyle/>
          <a:p>
            <a:fld id="{45CE22DA-D722-4BC2-AE65-43BBA47E2C3B}" type="slidenum">
              <a:rPr lang="es-PA" smtClean="0"/>
              <a:t>‹Nº›</a:t>
            </a:fld>
            <a:endParaRPr lang="es-PA"/>
          </a:p>
        </p:txBody>
      </p:sp>
    </p:spTree>
    <p:extLst>
      <p:ext uri="{BB962C8B-B14F-4D97-AF65-F5344CB8AC3E}">
        <p14:creationId xmlns:p14="http://schemas.microsoft.com/office/powerpoint/2010/main" val="172873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PA"/>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B9E2C-5BB5-4A26-A950-77E8F9E57F17}" type="datetimeFigureOut">
              <a:rPr lang="es-PA" smtClean="0"/>
              <a:t>05/02/2018</a:t>
            </a:fld>
            <a:endParaRPr lang="es-PA"/>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A"/>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CE22DA-D722-4BC2-AE65-43BBA47E2C3B}" type="slidenum">
              <a:rPr lang="es-PA" smtClean="0"/>
              <a:t>‹Nº›</a:t>
            </a:fld>
            <a:endParaRPr lang="es-PA"/>
          </a:p>
        </p:txBody>
      </p:sp>
    </p:spTree>
    <p:extLst>
      <p:ext uri="{BB962C8B-B14F-4D97-AF65-F5344CB8AC3E}">
        <p14:creationId xmlns:p14="http://schemas.microsoft.com/office/powerpoint/2010/main" val="3484029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plantilla-analisis-dafo.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863018" y="2555680"/>
            <a:ext cx="3402623" cy="717830"/>
          </a:xfrm>
        </p:spPr>
        <p:txBody>
          <a:bodyPr>
            <a:normAutofit/>
          </a:bodyPr>
          <a:lstStyle/>
          <a:p>
            <a:r>
              <a:rPr lang="es-PA" sz="4050" b="1" dirty="0">
                <a:latin typeface="Calibri" panose="020F0502020204030204" pitchFamily="34" charset="0"/>
                <a:cs typeface="Calibri" panose="020F0502020204030204" pitchFamily="34" charset="0"/>
              </a:rPr>
              <a:t>CAPITULO 5</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2016750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915771" y="2435087"/>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El sitio web como estrategia de marca</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94371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478384" y="2962628"/>
            <a:ext cx="1688091" cy="415498"/>
          </a:xfrm>
          <a:prstGeom prst="rect">
            <a:avLst/>
          </a:prstGeom>
          <a:solidFill>
            <a:schemeClr val="bg1">
              <a:lumMod val="85000"/>
            </a:schemeClr>
          </a:solidFill>
        </p:spPr>
        <p:txBody>
          <a:bodyPr wrap="none">
            <a:spAutoFit/>
          </a:bodyPr>
          <a:lstStyle/>
          <a:p>
            <a:r>
              <a:rPr lang="es-PA" sz="2100" b="1" dirty="0">
                <a:solidFill>
                  <a:prstClr val="black"/>
                </a:solidFill>
                <a:latin typeface="Calibri" panose="020F0502020204030204" pitchFamily="34" charset="0"/>
                <a:cs typeface="Calibri" panose="020F0502020204030204" pitchFamily="34" charset="0"/>
              </a:rPr>
              <a:t>Pasos básicos</a:t>
            </a:r>
            <a:endParaRPr lang="es-PA" sz="2100" b="1" dirty="0">
              <a:latin typeface="Calibri" panose="020F0502020204030204" pitchFamily="34" charset="0"/>
              <a:cs typeface="Calibri" panose="020F0502020204030204" pitchFamily="34" charset="0"/>
            </a:endParaRPr>
          </a:p>
        </p:txBody>
      </p:sp>
      <p:sp>
        <p:nvSpPr>
          <p:cNvPr id="6" name="Rectángulo 5">
            <a:extLst>
              <a:ext uri="{FF2B5EF4-FFF2-40B4-BE49-F238E27FC236}">
                <a16:creationId xmlns:a16="http://schemas.microsoft.com/office/drawing/2014/main" id="{54663BF8-C71B-4EE6-9FBD-C4E2205EB038}"/>
              </a:ext>
            </a:extLst>
          </p:cNvPr>
          <p:cNvSpPr/>
          <p:nvPr/>
        </p:nvSpPr>
        <p:spPr>
          <a:xfrm>
            <a:off x="2659124" y="1707859"/>
            <a:ext cx="6357937" cy="3416320"/>
          </a:xfrm>
          <a:prstGeom prst="rect">
            <a:avLst/>
          </a:prstGeom>
        </p:spPr>
        <p:txBody>
          <a:bodyPr wrap="square">
            <a:spAutoFit/>
          </a:bodyPr>
          <a:lstStyle/>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Establecer el dominio</a:t>
            </a:r>
          </a:p>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Escoger proveedor de hosting</a:t>
            </a:r>
          </a:p>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Programador o Generador de contenido?</a:t>
            </a:r>
          </a:p>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Optimización para buscadores</a:t>
            </a:r>
          </a:p>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Diseño y estructura</a:t>
            </a:r>
          </a:p>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Establecer calendario editorial</a:t>
            </a:r>
          </a:p>
          <a:p>
            <a:pPr marL="557213" indent="-557213">
              <a:buAutoNum type="arabicPeriod"/>
            </a:pPr>
            <a:r>
              <a:rPr lang="es-PA" sz="2700" b="1" dirty="0">
                <a:solidFill>
                  <a:prstClr val="black"/>
                </a:solidFill>
                <a:latin typeface="Calibri" panose="020F0502020204030204" pitchFamily="34" charset="0"/>
                <a:cs typeface="Calibri" panose="020F0502020204030204" pitchFamily="34" charset="0"/>
              </a:rPr>
              <a:t>Revisión periódica de KPI´S</a:t>
            </a: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0404" y="5249008"/>
            <a:ext cx="999718" cy="603830"/>
          </a:xfrm>
          <a:prstGeom prst="rect">
            <a:avLst/>
          </a:prstGeom>
        </p:spPr>
      </p:pic>
    </p:spTree>
    <p:extLst>
      <p:ext uri="{BB962C8B-B14F-4D97-AF65-F5344CB8AC3E}">
        <p14:creationId xmlns:p14="http://schemas.microsoft.com/office/powerpoint/2010/main" val="2181879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915771" y="2435087"/>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Qué es un dominio?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1278284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478384" y="3059668"/>
            <a:ext cx="1587294" cy="738664"/>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Qué es </a:t>
            </a:r>
          </a:p>
          <a:p>
            <a:pPr algn="ctr"/>
            <a:r>
              <a:rPr lang="es-PA" sz="2100" b="1" dirty="0">
                <a:solidFill>
                  <a:prstClr val="black"/>
                </a:solidFill>
                <a:latin typeface="Calibri" panose="020F0502020204030204" pitchFamily="34" charset="0"/>
                <a:cs typeface="Calibri" panose="020F0502020204030204" pitchFamily="34" charset="0"/>
              </a:rPr>
              <a:t>un dominio?</a:t>
            </a:r>
            <a:endParaRPr lang="es-PA" sz="21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72" y="6021288"/>
            <a:ext cx="999718" cy="603830"/>
          </a:xfrm>
          <a:prstGeom prst="rect">
            <a:avLst/>
          </a:prstGeom>
        </p:spPr>
      </p:pic>
      <p:sp>
        <p:nvSpPr>
          <p:cNvPr id="4" name="Rectángulo 3">
            <a:extLst>
              <a:ext uri="{FF2B5EF4-FFF2-40B4-BE49-F238E27FC236}">
                <a16:creationId xmlns:a16="http://schemas.microsoft.com/office/drawing/2014/main" id="{A17DA23C-CAEC-4CE9-A17D-5219E8079C96}"/>
              </a:ext>
            </a:extLst>
          </p:cNvPr>
          <p:cNvSpPr/>
          <p:nvPr/>
        </p:nvSpPr>
        <p:spPr>
          <a:xfrm>
            <a:off x="2741748" y="936009"/>
            <a:ext cx="6192688" cy="4247317"/>
          </a:xfrm>
          <a:prstGeom prst="rect">
            <a:avLst/>
          </a:prstGeom>
        </p:spPr>
        <p:txBody>
          <a:bodyPr wrap="square">
            <a:spAutoFit/>
          </a:bodyPr>
          <a:lstStyle/>
          <a:p>
            <a:pPr algn="just"/>
            <a:r>
              <a:rPr lang="es-PA" dirty="0">
                <a:solidFill>
                  <a:srgbClr val="3B3835"/>
                </a:solidFill>
                <a:latin typeface="Helvetica Neue"/>
              </a:rPr>
              <a:t>Un </a:t>
            </a:r>
            <a:r>
              <a:rPr lang="es-PA" dirty="0">
                <a:solidFill>
                  <a:srgbClr val="C00000"/>
                </a:solidFill>
                <a:latin typeface="Helvetica Neue"/>
              </a:rPr>
              <a:t>dominio</a:t>
            </a:r>
            <a:r>
              <a:rPr lang="es-PA" dirty="0">
                <a:solidFill>
                  <a:srgbClr val="3B3835"/>
                </a:solidFill>
                <a:latin typeface="Helvetica Neue"/>
              </a:rPr>
              <a:t> es un nombre que facilita recordar de forma más sencilla la dirección IP de un servidor de Internet. </a:t>
            </a:r>
          </a:p>
          <a:p>
            <a:endParaRPr lang="es-PA" dirty="0">
              <a:solidFill>
                <a:srgbClr val="3B3835"/>
              </a:solidFill>
              <a:latin typeface="Helvetica Neue"/>
            </a:endParaRPr>
          </a:p>
          <a:p>
            <a:pPr algn="just"/>
            <a:r>
              <a:rPr lang="es-PA" dirty="0">
                <a:solidFill>
                  <a:srgbClr val="3B3835"/>
                </a:solidFill>
                <a:latin typeface="Helvetica Neue"/>
              </a:rPr>
              <a:t>Todos los servidores y páginas de Internet tienen una dirección numérica que se conoce como dirección IP (Protocolo de Internet), por ejemplo 69.93.247.103</a:t>
            </a:r>
          </a:p>
          <a:p>
            <a:endParaRPr lang="es-PA" dirty="0">
              <a:solidFill>
                <a:srgbClr val="3B3835"/>
              </a:solidFill>
              <a:latin typeface="Helvetica Neue"/>
            </a:endParaRPr>
          </a:p>
          <a:p>
            <a:pPr algn="just"/>
            <a:r>
              <a:rPr lang="es-PA" dirty="0">
                <a:solidFill>
                  <a:srgbClr val="3B3835"/>
                </a:solidFill>
                <a:latin typeface="Helvetica Neue"/>
              </a:rPr>
              <a:t>Los dominios fueron creados para evitar que tuviéramos que recordar direcciones numéricas de páginas y servidores web. De forma que cuando escribimos internet el dominio unblogdemarketing.com el servidor de DNS (Servidor de Nombres de Dominio) del proveedor de web hosting nos proporciona nuestra dirección IP (Ej.: https://69.93.247.103) y nuestro navegador se va directamente a esa dirección numérica.</a:t>
            </a:r>
            <a:endParaRPr lang="es-PA" dirty="0"/>
          </a:p>
        </p:txBody>
      </p:sp>
    </p:spTree>
    <p:extLst>
      <p:ext uri="{BB962C8B-B14F-4D97-AF65-F5344CB8AC3E}">
        <p14:creationId xmlns:p14="http://schemas.microsoft.com/office/powerpoint/2010/main" val="4217134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437962" y="3059668"/>
            <a:ext cx="1668149" cy="738664"/>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Estructura de</a:t>
            </a:r>
          </a:p>
          <a:p>
            <a:pPr algn="ctr"/>
            <a:r>
              <a:rPr lang="es-PA" sz="2100" b="1" dirty="0">
                <a:solidFill>
                  <a:prstClr val="black"/>
                </a:solidFill>
                <a:latin typeface="Calibri" panose="020F0502020204030204" pitchFamily="34" charset="0"/>
                <a:cs typeface="Calibri" panose="020F0502020204030204" pitchFamily="34" charset="0"/>
              </a:rPr>
              <a:t>un dominio</a:t>
            </a:r>
            <a:endParaRPr lang="es-PA" sz="21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72" y="6021288"/>
            <a:ext cx="999718" cy="603830"/>
          </a:xfrm>
          <a:prstGeom prst="rect">
            <a:avLst/>
          </a:prstGeom>
        </p:spPr>
      </p:pic>
      <p:sp>
        <p:nvSpPr>
          <p:cNvPr id="5" name="Rectángulo 4">
            <a:extLst>
              <a:ext uri="{FF2B5EF4-FFF2-40B4-BE49-F238E27FC236}">
                <a16:creationId xmlns:a16="http://schemas.microsoft.com/office/drawing/2014/main" id="{D778E581-530F-4087-AD23-EAC2266C1081}"/>
              </a:ext>
            </a:extLst>
          </p:cNvPr>
          <p:cNvSpPr/>
          <p:nvPr/>
        </p:nvSpPr>
        <p:spPr>
          <a:xfrm>
            <a:off x="2987824" y="476672"/>
            <a:ext cx="5760640" cy="2862322"/>
          </a:xfrm>
          <a:prstGeom prst="rect">
            <a:avLst/>
          </a:prstGeom>
        </p:spPr>
        <p:txBody>
          <a:bodyPr wrap="square">
            <a:spAutoFit/>
          </a:bodyPr>
          <a:lstStyle/>
          <a:p>
            <a:pPr lvl="0" algn="just"/>
            <a:r>
              <a:rPr lang="es-PA" dirty="0"/>
              <a:t>El dominio se compone principalmente de dos partes, separadas mediante un punto.</a:t>
            </a:r>
          </a:p>
          <a:p>
            <a:pPr lvl="0" algn="just"/>
            <a:endParaRPr lang="es-PA" dirty="0"/>
          </a:p>
          <a:p>
            <a:pPr lvl="0" algn="just"/>
            <a:r>
              <a:rPr lang="es-PA" dirty="0"/>
              <a:t>La primera parte es el nombre del dominio, que generalmente contiene la razón social, marca o nombre de la página. </a:t>
            </a:r>
            <a:r>
              <a:rPr lang="es-PA" i="1" dirty="0" err="1">
                <a:solidFill>
                  <a:srgbClr val="C00000"/>
                </a:solidFill>
              </a:rPr>
              <a:t>Ej</a:t>
            </a:r>
            <a:r>
              <a:rPr lang="es-PA" i="1" dirty="0">
                <a:solidFill>
                  <a:srgbClr val="C00000"/>
                </a:solidFill>
              </a:rPr>
              <a:t>: </a:t>
            </a:r>
            <a:r>
              <a:rPr lang="es-PA" i="1" u="sng" dirty="0">
                <a:solidFill>
                  <a:srgbClr val="C00000"/>
                </a:solidFill>
              </a:rPr>
              <a:t>copaairlines</a:t>
            </a:r>
            <a:r>
              <a:rPr lang="es-PA" i="1" dirty="0">
                <a:solidFill>
                  <a:srgbClr val="C00000"/>
                </a:solidFill>
              </a:rPr>
              <a:t>.</a:t>
            </a:r>
            <a:r>
              <a:rPr lang="es-PA" dirty="0"/>
              <a:t>com</a:t>
            </a:r>
          </a:p>
          <a:p>
            <a:pPr lvl="0" algn="just"/>
            <a:endParaRPr lang="es-PA" dirty="0"/>
          </a:p>
          <a:p>
            <a:pPr lvl="0" algn="just"/>
            <a:r>
              <a:rPr lang="es-PA" dirty="0"/>
              <a:t>La segunda, en cambio, es una sigla que puede indicar un área geográfica o bien el tipo de actividad desarrollada.</a:t>
            </a:r>
          </a:p>
          <a:p>
            <a:pPr lvl="0" algn="just"/>
            <a:r>
              <a:rPr lang="es-PA" dirty="0" err="1"/>
              <a:t>Ej</a:t>
            </a:r>
            <a:r>
              <a:rPr lang="es-PA" dirty="0"/>
              <a:t>: copaairlines.</a:t>
            </a:r>
            <a:r>
              <a:rPr lang="es-PA" b="1" i="1" u="sng" dirty="0">
                <a:solidFill>
                  <a:srgbClr val="C00000"/>
                </a:solidFill>
              </a:rPr>
              <a:t>com</a:t>
            </a:r>
          </a:p>
        </p:txBody>
      </p:sp>
      <p:sp>
        <p:nvSpPr>
          <p:cNvPr id="6" name="Rectángulo 5">
            <a:extLst>
              <a:ext uri="{FF2B5EF4-FFF2-40B4-BE49-F238E27FC236}">
                <a16:creationId xmlns:a16="http://schemas.microsoft.com/office/drawing/2014/main" id="{5B2BC04E-B7EA-4992-A372-7DCB174692C0}"/>
              </a:ext>
            </a:extLst>
          </p:cNvPr>
          <p:cNvSpPr/>
          <p:nvPr/>
        </p:nvSpPr>
        <p:spPr>
          <a:xfrm>
            <a:off x="3023242" y="3535848"/>
            <a:ext cx="5941246" cy="1477328"/>
          </a:xfrm>
          <a:prstGeom prst="rect">
            <a:avLst/>
          </a:prstGeom>
        </p:spPr>
        <p:txBody>
          <a:bodyPr wrap="square">
            <a:spAutoFit/>
          </a:bodyPr>
          <a:lstStyle/>
          <a:p>
            <a:r>
              <a:rPr lang="es-PA" dirty="0">
                <a:solidFill>
                  <a:srgbClr val="3B3835"/>
                </a:solidFill>
              </a:rPr>
              <a:t>Los dominios no son sensibles a mayúsculas o minúsculas, es decir, a pesar de que escribamos en mayúsculas o minúsculas el dominio la computadora únicamente interpreta las letras, de forma que podemos acceder una página escribiéndolo de cualquier manera.</a:t>
            </a:r>
            <a:endParaRPr lang="es-PA" dirty="0"/>
          </a:p>
        </p:txBody>
      </p:sp>
    </p:spTree>
    <p:extLst>
      <p:ext uri="{BB962C8B-B14F-4D97-AF65-F5344CB8AC3E}">
        <p14:creationId xmlns:p14="http://schemas.microsoft.com/office/powerpoint/2010/main" val="2793249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437962" y="3059668"/>
            <a:ext cx="1668149" cy="738664"/>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Estructura de</a:t>
            </a:r>
          </a:p>
          <a:p>
            <a:pPr algn="ctr"/>
            <a:r>
              <a:rPr lang="es-PA" sz="2100" b="1" dirty="0">
                <a:solidFill>
                  <a:prstClr val="black"/>
                </a:solidFill>
                <a:latin typeface="Calibri" panose="020F0502020204030204" pitchFamily="34" charset="0"/>
                <a:cs typeface="Calibri" panose="020F0502020204030204" pitchFamily="34" charset="0"/>
              </a:rPr>
              <a:t>un dominio</a:t>
            </a:r>
            <a:endParaRPr lang="es-PA" sz="21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72" y="6021288"/>
            <a:ext cx="999718" cy="603830"/>
          </a:xfrm>
          <a:prstGeom prst="rect">
            <a:avLst/>
          </a:prstGeom>
        </p:spPr>
      </p:pic>
      <p:sp>
        <p:nvSpPr>
          <p:cNvPr id="4" name="Rectángulo 3">
            <a:extLst>
              <a:ext uri="{FF2B5EF4-FFF2-40B4-BE49-F238E27FC236}">
                <a16:creationId xmlns:a16="http://schemas.microsoft.com/office/drawing/2014/main" id="{D53DC24E-4021-4C57-9E2D-89435C1C542B}"/>
              </a:ext>
            </a:extLst>
          </p:cNvPr>
          <p:cNvSpPr/>
          <p:nvPr/>
        </p:nvSpPr>
        <p:spPr>
          <a:xfrm>
            <a:off x="2699792" y="290596"/>
            <a:ext cx="6120680" cy="1754326"/>
          </a:xfrm>
          <a:prstGeom prst="rect">
            <a:avLst/>
          </a:prstGeom>
        </p:spPr>
        <p:txBody>
          <a:bodyPr wrap="square">
            <a:spAutoFit/>
          </a:bodyPr>
          <a:lstStyle/>
          <a:p>
            <a:r>
              <a:rPr lang="es-PA" b="1" dirty="0">
                <a:solidFill>
                  <a:srgbClr val="C00000"/>
                </a:solidFill>
                <a:latin typeface="Helvetica Neue"/>
              </a:rPr>
              <a:t>Cantidad de letras </a:t>
            </a:r>
          </a:p>
          <a:p>
            <a:endParaRPr lang="es-PA" dirty="0">
              <a:solidFill>
                <a:srgbClr val="3B3835"/>
              </a:solidFill>
              <a:latin typeface="Helvetica Neue"/>
            </a:endParaRPr>
          </a:p>
          <a:p>
            <a:r>
              <a:rPr lang="es-PA" dirty="0">
                <a:solidFill>
                  <a:srgbClr val="3B3835"/>
                </a:solidFill>
                <a:latin typeface="Helvetica Neue"/>
              </a:rPr>
              <a:t>Todos los dominios de Internet deben tener un nombre de al menos 3 letras (por ejemplo “abc.com”) y pueden tener un máximo de 63 letras sin contar la extensión del dominio. </a:t>
            </a:r>
            <a:endParaRPr lang="es-PA" dirty="0"/>
          </a:p>
        </p:txBody>
      </p:sp>
      <p:sp>
        <p:nvSpPr>
          <p:cNvPr id="7" name="Rectángulo 6">
            <a:extLst>
              <a:ext uri="{FF2B5EF4-FFF2-40B4-BE49-F238E27FC236}">
                <a16:creationId xmlns:a16="http://schemas.microsoft.com/office/drawing/2014/main" id="{14D7E07C-8A56-45DB-82E7-7154C6448D30}"/>
              </a:ext>
            </a:extLst>
          </p:cNvPr>
          <p:cNvSpPr/>
          <p:nvPr/>
        </p:nvSpPr>
        <p:spPr>
          <a:xfrm>
            <a:off x="2699792" y="2132856"/>
            <a:ext cx="6120680" cy="3416320"/>
          </a:xfrm>
          <a:prstGeom prst="rect">
            <a:avLst/>
          </a:prstGeom>
        </p:spPr>
        <p:txBody>
          <a:bodyPr wrap="square">
            <a:spAutoFit/>
          </a:bodyPr>
          <a:lstStyle/>
          <a:p>
            <a:r>
              <a:rPr lang="es-PA" b="1" dirty="0">
                <a:solidFill>
                  <a:srgbClr val="C00000"/>
                </a:solidFill>
                <a:latin typeface="Helvetica Neue"/>
              </a:rPr>
              <a:t>Caracteres permitidos en los dominios </a:t>
            </a:r>
          </a:p>
          <a:p>
            <a:endParaRPr lang="es-PA" dirty="0">
              <a:solidFill>
                <a:srgbClr val="3B3835"/>
              </a:solidFill>
              <a:latin typeface="Helvetica Neue"/>
            </a:endParaRPr>
          </a:p>
          <a:p>
            <a:r>
              <a:rPr lang="es-PA" dirty="0">
                <a:solidFill>
                  <a:srgbClr val="3B3835"/>
                </a:solidFill>
                <a:latin typeface="Helvetica Neue"/>
              </a:rPr>
              <a:t>Los dominios de Internet pueden tener los siguientes caracteres: </a:t>
            </a:r>
          </a:p>
          <a:p>
            <a:pPr marL="342900" indent="-342900">
              <a:buAutoNum type="alphaLcPeriod"/>
            </a:pPr>
            <a:r>
              <a:rPr lang="es-PA" dirty="0">
                <a:solidFill>
                  <a:srgbClr val="3B3835"/>
                </a:solidFill>
                <a:latin typeface="Helvetica Neue"/>
              </a:rPr>
              <a:t>Letras de la A </a:t>
            </a:r>
            <a:r>
              <a:rPr lang="es-PA" dirty="0" err="1">
                <a:solidFill>
                  <a:srgbClr val="3B3835"/>
                </a:solidFill>
                <a:latin typeface="Helvetica Neue"/>
              </a:rPr>
              <a:t>a</a:t>
            </a:r>
            <a:r>
              <a:rPr lang="es-PA" dirty="0">
                <a:solidFill>
                  <a:srgbClr val="3B3835"/>
                </a:solidFill>
                <a:latin typeface="Helvetica Neue"/>
              </a:rPr>
              <a:t> la Z (con la excepción de la Ñ) </a:t>
            </a:r>
          </a:p>
          <a:p>
            <a:pPr marL="342900" indent="-342900">
              <a:buAutoNum type="alphaLcPeriod"/>
            </a:pPr>
            <a:r>
              <a:rPr lang="es-PA" dirty="0">
                <a:solidFill>
                  <a:srgbClr val="3B3835"/>
                </a:solidFill>
                <a:latin typeface="Helvetica Neue"/>
              </a:rPr>
              <a:t>Números del 1 al 0 </a:t>
            </a:r>
          </a:p>
          <a:p>
            <a:pPr marL="342900" indent="-342900">
              <a:buAutoNum type="alphaLcPeriod"/>
            </a:pPr>
            <a:r>
              <a:rPr lang="es-PA" dirty="0" err="1">
                <a:solidFill>
                  <a:srgbClr val="3B3835"/>
                </a:solidFill>
                <a:latin typeface="Helvetica Neue"/>
              </a:rPr>
              <a:t>Guión</a:t>
            </a:r>
            <a:r>
              <a:rPr lang="es-PA" dirty="0">
                <a:solidFill>
                  <a:srgbClr val="3B3835"/>
                </a:solidFill>
                <a:latin typeface="Helvetica Neue"/>
              </a:rPr>
              <a:t> medio “-“ </a:t>
            </a:r>
          </a:p>
          <a:p>
            <a:pPr marL="342900" indent="-342900">
              <a:buAutoNum type="alphaLcPeriod"/>
            </a:pPr>
            <a:r>
              <a:rPr lang="es-PA" dirty="0">
                <a:solidFill>
                  <a:srgbClr val="3B3835"/>
                </a:solidFill>
                <a:latin typeface="Helvetica Neue"/>
              </a:rPr>
              <a:t>Cualquier otro carácter como espacios en blanco, acentos, signos de puntuación, paréntesis, </a:t>
            </a:r>
            <a:r>
              <a:rPr lang="es-PA" dirty="0" err="1">
                <a:solidFill>
                  <a:srgbClr val="3B3835"/>
                </a:solidFill>
                <a:latin typeface="Helvetica Neue"/>
              </a:rPr>
              <a:t>guión</a:t>
            </a:r>
            <a:r>
              <a:rPr lang="es-PA" dirty="0">
                <a:solidFill>
                  <a:srgbClr val="3B3835"/>
                </a:solidFill>
                <a:latin typeface="Helvetica Neue"/>
              </a:rPr>
              <a:t> bajo “_”, etc. no pueden ser parte de un dominio. Además los nombres de dominios no pueden comenzar con un </a:t>
            </a:r>
            <a:r>
              <a:rPr lang="es-PA" dirty="0" err="1">
                <a:solidFill>
                  <a:srgbClr val="3B3835"/>
                </a:solidFill>
                <a:latin typeface="Helvetica Neue"/>
              </a:rPr>
              <a:t>guión</a:t>
            </a:r>
            <a:r>
              <a:rPr lang="es-PA" dirty="0">
                <a:solidFill>
                  <a:srgbClr val="3B3835"/>
                </a:solidFill>
                <a:latin typeface="Helvetica Neue"/>
              </a:rPr>
              <a:t> medio “-“. </a:t>
            </a:r>
            <a:endParaRPr lang="es-PA" dirty="0"/>
          </a:p>
        </p:txBody>
      </p:sp>
    </p:spTree>
    <p:extLst>
      <p:ext uri="{BB962C8B-B14F-4D97-AF65-F5344CB8AC3E}">
        <p14:creationId xmlns:p14="http://schemas.microsoft.com/office/powerpoint/2010/main" val="1559277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pic>
        <p:nvPicPr>
          <p:cNvPr id="4" name="Imagen 3">
            <a:extLst>
              <a:ext uri="{FF2B5EF4-FFF2-40B4-BE49-F238E27FC236}">
                <a16:creationId xmlns:a16="http://schemas.microsoft.com/office/drawing/2014/main" id="{C6C07458-7156-47FA-A898-50BBA903D41D}"/>
              </a:ext>
            </a:extLst>
          </p:cNvPr>
          <p:cNvPicPr>
            <a:picLocks noChangeAspect="1"/>
          </p:cNvPicPr>
          <p:nvPr/>
        </p:nvPicPr>
        <p:blipFill>
          <a:blip r:embed="rId3"/>
          <a:stretch>
            <a:fillRect/>
          </a:stretch>
        </p:blipFill>
        <p:spPr>
          <a:xfrm>
            <a:off x="251520" y="2987001"/>
            <a:ext cx="1798476" cy="883997"/>
          </a:xfrm>
          <a:prstGeom prst="rect">
            <a:avLst/>
          </a:prstGeom>
        </p:spPr>
      </p:pic>
      <p:sp>
        <p:nvSpPr>
          <p:cNvPr id="8" name="1 Título">
            <a:extLst>
              <a:ext uri="{FF2B5EF4-FFF2-40B4-BE49-F238E27FC236}">
                <a16:creationId xmlns:a16="http://schemas.microsoft.com/office/drawing/2014/main" id="{C54D61A1-E546-47B6-87B1-8F57A3C9CA8D}"/>
              </a:ext>
            </a:extLst>
          </p:cNvPr>
          <p:cNvSpPr txBox="1">
            <a:spLocks/>
          </p:cNvSpPr>
          <p:nvPr/>
        </p:nvSpPr>
        <p:spPr>
          <a:xfrm>
            <a:off x="2627784" y="92254"/>
            <a:ext cx="6084168" cy="456426"/>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A" sz="3200" dirty="0">
                <a:solidFill>
                  <a:srgbClr val="C00000"/>
                </a:solidFill>
                <a:effectLst>
                  <a:outerShdw blurRad="38100" dist="38100" dir="2700000" algn="tl">
                    <a:srgbClr val="000000">
                      <a:alpha val="43137"/>
                    </a:srgbClr>
                  </a:outerShdw>
                </a:effectLst>
              </a:rPr>
              <a:t>Por qué es importante un dominio?</a:t>
            </a:r>
          </a:p>
        </p:txBody>
      </p:sp>
      <p:sp>
        <p:nvSpPr>
          <p:cNvPr id="9" name="5 CuadroTexto">
            <a:hlinkClick r:id="" action="ppaction://hlinkshowjump?jump=nextslide"/>
            <a:extLst>
              <a:ext uri="{FF2B5EF4-FFF2-40B4-BE49-F238E27FC236}">
                <a16:creationId xmlns:a16="http://schemas.microsoft.com/office/drawing/2014/main" id="{8719967D-366C-4532-9E20-7D0B629EDDC8}"/>
              </a:ext>
            </a:extLst>
          </p:cNvPr>
          <p:cNvSpPr txBox="1"/>
          <p:nvPr/>
        </p:nvSpPr>
        <p:spPr>
          <a:xfrm>
            <a:off x="2895773" y="827214"/>
            <a:ext cx="5884638" cy="3046988"/>
          </a:xfrm>
          <a:prstGeom prst="rect">
            <a:avLst/>
          </a:prstGeom>
          <a:noFill/>
        </p:spPr>
        <p:txBody>
          <a:bodyPr wrap="square" rtlCol="0">
            <a:spAutoFit/>
          </a:bodyPr>
          <a:lstStyle/>
          <a:p>
            <a:r>
              <a:rPr lang="es-PA" sz="1600" b="1" i="1" dirty="0">
                <a:solidFill>
                  <a:srgbClr val="0033CC"/>
                </a:solidFill>
              </a:rPr>
              <a:t>• Un dominio da </a:t>
            </a:r>
            <a:r>
              <a:rPr lang="es-PA" sz="1600" b="1" i="1" dirty="0">
                <a:solidFill>
                  <a:srgbClr val="C00000"/>
                </a:solidFill>
              </a:rPr>
              <a:t>credibilidad</a:t>
            </a:r>
            <a:r>
              <a:rPr lang="es-PA" sz="1600" b="1" i="1" dirty="0">
                <a:solidFill>
                  <a:srgbClr val="0033CC"/>
                </a:solidFill>
              </a:rPr>
              <a:t> a su negocio ya que reafirma su presencia en Internet.</a:t>
            </a:r>
          </a:p>
          <a:p>
            <a:endParaRPr lang="es-PA" sz="1600" b="1" i="1" dirty="0">
              <a:solidFill>
                <a:srgbClr val="0033CC"/>
              </a:solidFill>
            </a:endParaRPr>
          </a:p>
          <a:p>
            <a:r>
              <a:rPr lang="es-PA" sz="1600" b="1" i="1" dirty="0">
                <a:solidFill>
                  <a:srgbClr val="0033CC"/>
                </a:solidFill>
              </a:rPr>
              <a:t>• Un buen dominio será el nexo perfecto para la comercialización de un producto o </a:t>
            </a:r>
            <a:r>
              <a:rPr lang="es-PA" sz="1600" b="1" i="1" dirty="0">
                <a:solidFill>
                  <a:srgbClr val="0033CC"/>
                </a:solidFill>
                <a:hlinkClick r:id="" action="ppaction://hlinkshowjump?jump=nextslide"/>
              </a:rPr>
              <a:t>servicio</a:t>
            </a:r>
            <a:r>
              <a:rPr lang="es-PA" sz="1600" b="1" i="1" dirty="0">
                <a:solidFill>
                  <a:srgbClr val="0033CC"/>
                </a:solidFill>
              </a:rPr>
              <a:t> y puede servir como trampolín para un bloguero o para un trabajador independiente.</a:t>
            </a:r>
          </a:p>
          <a:p>
            <a:endParaRPr lang="es-PA" sz="1600" b="1" i="1" dirty="0">
              <a:solidFill>
                <a:srgbClr val="0033CC"/>
              </a:solidFill>
            </a:endParaRPr>
          </a:p>
          <a:p>
            <a:r>
              <a:rPr lang="es-PA" sz="1600" b="1" i="1" dirty="0">
                <a:solidFill>
                  <a:srgbClr val="0033CC"/>
                </a:solidFill>
              </a:rPr>
              <a:t>• La adquisición de un dominio le permitirá asegurar la protección de su marca en Internet.</a:t>
            </a:r>
          </a:p>
          <a:p>
            <a:endParaRPr lang="es-PA" sz="1600" b="1" i="1" dirty="0">
              <a:solidFill>
                <a:srgbClr val="0033CC"/>
              </a:solidFill>
            </a:endParaRPr>
          </a:p>
          <a:p>
            <a:r>
              <a:rPr lang="es-PA" sz="1600" b="1" i="1" dirty="0">
                <a:solidFill>
                  <a:srgbClr val="0033CC"/>
                </a:solidFill>
              </a:rPr>
              <a:t>• Un buen dominio es la forma más rápida para que sus clientes y potenciales clientes lo encuentren en Internet.</a:t>
            </a:r>
          </a:p>
        </p:txBody>
      </p:sp>
    </p:spTree>
    <p:extLst>
      <p:ext uri="{BB962C8B-B14F-4D97-AF65-F5344CB8AC3E}">
        <p14:creationId xmlns:p14="http://schemas.microsoft.com/office/powerpoint/2010/main" val="2419435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915771" y="2435087"/>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Reglas básicas para elegir un dominio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2488810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sp>
        <p:nvSpPr>
          <p:cNvPr id="7" name="2 CuadroTexto">
            <a:hlinkClick r:id="" action="ppaction://hlinkshowjump?jump=nextslide"/>
            <a:extLst>
              <a:ext uri="{FF2B5EF4-FFF2-40B4-BE49-F238E27FC236}">
                <a16:creationId xmlns:a16="http://schemas.microsoft.com/office/drawing/2014/main" id="{C9F134AD-BEAE-4BAB-8895-B4F591449E0B}"/>
              </a:ext>
            </a:extLst>
          </p:cNvPr>
          <p:cNvSpPr txBox="1"/>
          <p:nvPr/>
        </p:nvSpPr>
        <p:spPr>
          <a:xfrm>
            <a:off x="2699792" y="25884"/>
            <a:ext cx="6062212" cy="6001643"/>
          </a:xfrm>
          <a:prstGeom prst="rect">
            <a:avLst/>
          </a:prstGeom>
          <a:noFill/>
        </p:spPr>
        <p:txBody>
          <a:bodyPr wrap="square" rtlCol="0">
            <a:spAutoFit/>
          </a:bodyPr>
          <a:lstStyle/>
          <a:p>
            <a:r>
              <a:rPr lang="es-PA" sz="1600" b="1" dirty="0">
                <a:solidFill>
                  <a:srgbClr val="C00000"/>
                </a:solidFill>
                <a:effectLst>
                  <a:outerShdw blurRad="38100" dist="38100" dir="2700000" algn="tl">
                    <a:srgbClr val="000000">
                      <a:alpha val="43137"/>
                    </a:srgbClr>
                  </a:outerShdw>
                </a:effectLst>
              </a:rPr>
              <a:t>1. IMAGEN</a:t>
            </a:r>
          </a:p>
          <a:p>
            <a:r>
              <a:rPr lang="es-PA" sz="1600" dirty="0"/>
              <a:t>El nombre debe transmitir una imagen. Elegir un buen dominio que transmita una imagen empresarial apropiada es un proceso parecido al que se efectúa en el posicionamiento de marca </a:t>
            </a:r>
            <a:r>
              <a:rPr lang="es-PA" sz="1600" dirty="0">
                <a:hlinkClick r:id="" action="ppaction://hlinkshowjump?jump=nextslide"/>
              </a:rPr>
              <a:t>tradicional</a:t>
            </a:r>
            <a:r>
              <a:rPr lang="es-PA" sz="1600" dirty="0"/>
              <a:t>, aunque con algunas connotaciones particulares. </a:t>
            </a:r>
          </a:p>
          <a:p>
            <a:r>
              <a:rPr lang="es-PA" sz="1600" dirty="0"/>
              <a:t>i.e.:  Los dominios breves comunican mejor que los largos.</a:t>
            </a:r>
          </a:p>
          <a:p>
            <a:r>
              <a:rPr lang="es-PA" sz="1600" dirty="0"/>
              <a:t>Trate de escribir un mínimo de 10 adjetivos que puedan definir su actividad. </a:t>
            </a:r>
          </a:p>
          <a:p>
            <a:r>
              <a:rPr lang="es-PA" sz="1600" dirty="0"/>
              <a:t>Asócielos con el nombre genérico del producto, del servicio que mejor le representa. </a:t>
            </a:r>
          </a:p>
          <a:p>
            <a:r>
              <a:rPr lang="es-PA" sz="1600" dirty="0"/>
              <a:t>Componga el dominio con los dos términos y compruebe el efecto que tiene.</a:t>
            </a:r>
            <a:endParaRPr lang="es-PA" sz="1600" b="1" i="1" dirty="0">
              <a:solidFill>
                <a:srgbClr val="0033CC"/>
              </a:solidFill>
            </a:endParaRPr>
          </a:p>
          <a:p>
            <a:r>
              <a:rPr lang="es-PA" sz="1600" b="1" dirty="0">
                <a:solidFill>
                  <a:srgbClr val="C00000"/>
                </a:solidFill>
                <a:effectLst>
                  <a:outerShdw blurRad="38100" dist="38100" dir="2700000" algn="tl">
                    <a:srgbClr val="000000">
                      <a:alpha val="43137"/>
                    </a:srgbClr>
                  </a:outerShdw>
                </a:effectLst>
              </a:rPr>
              <a:t>2. FACILIDAD DE MEMORIZACION</a:t>
            </a:r>
          </a:p>
          <a:p>
            <a:r>
              <a:rPr lang="es-PA" sz="1600" dirty="0"/>
              <a:t>He aquí nuestras sugerencias sobre </a:t>
            </a:r>
            <a:r>
              <a:rPr lang="es-PA" sz="1600" b="1" u="sng" dirty="0"/>
              <a:t>qué no hacer</a:t>
            </a:r>
            <a:r>
              <a:rPr lang="es-PA" sz="1600" dirty="0"/>
              <a:t>:</a:t>
            </a:r>
          </a:p>
          <a:p>
            <a:r>
              <a:rPr lang="es-PA" sz="1600" dirty="0"/>
              <a:t>• no utilice nombres muy largos (tres palabras son más difíciles de recordar que dos)</a:t>
            </a:r>
          </a:p>
          <a:p>
            <a:r>
              <a:rPr lang="es-PA" sz="1600" dirty="0"/>
              <a:t>• no utilice dominios con términos en inglés puesto que siempre es “molesto” tener que deletrear</a:t>
            </a:r>
          </a:p>
          <a:p>
            <a:r>
              <a:rPr lang="es-PA" sz="1600" dirty="0"/>
              <a:t>• mejor evitar los números: son una de las cosas más difíciles de recordar y como mínimo pueden ser escritos de cuatro modos :</a:t>
            </a:r>
          </a:p>
          <a:p>
            <a:r>
              <a:rPr lang="es-PA" sz="1600" dirty="0"/>
              <a:t>100por100.com.pa o </a:t>
            </a:r>
          </a:p>
          <a:p>
            <a:r>
              <a:rPr lang="es-PA" sz="1600" dirty="0"/>
              <a:t>100porcien.com.pa o </a:t>
            </a:r>
          </a:p>
          <a:p>
            <a:r>
              <a:rPr lang="es-PA" sz="1600" dirty="0"/>
              <a:t>cienpor100.com.pa o </a:t>
            </a:r>
          </a:p>
          <a:p>
            <a:r>
              <a:rPr lang="es-PA" sz="1600" dirty="0"/>
              <a:t>cienporcien.com.pa</a:t>
            </a:r>
            <a:endParaRPr lang="es-PA" sz="1600" b="1" i="1" dirty="0">
              <a:solidFill>
                <a:srgbClr val="0033CC"/>
              </a:solidFill>
            </a:endParaRPr>
          </a:p>
        </p:txBody>
      </p:sp>
      <p:sp>
        <p:nvSpPr>
          <p:cNvPr id="11" name="Rectángulo 10">
            <a:extLst>
              <a:ext uri="{FF2B5EF4-FFF2-40B4-BE49-F238E27FC236}">
                <a16:creationId xmlns:a16="http://schemas.microsoft.com/office/drawing/2014/main" id="{78DA1328-8325-463B-8DFC-B9BCEA72E5FE}"/>
              </a:ext>
            </a:extLst>
          </p:cNvPr>
          <p:cNvSpPr/>
          <p:nvPr/>
        </p:nvSpPr>
        <p:spPr>
          <a:xfrm>
            <a:off x="389009" y="3059668"/>
            <a:ext cx="1766061" cy="415498"/>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Reglas básicas</a:t>
            </a:r>
            <a:endParaRPr lang="es-PA" sz="21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1560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sp>
        <p:nvSpPr>
          <p:cNvPr id="11" name="Rectángulo 10">
            <a:extLst>
              <a:ext uri="{FF2B5EF4-FFF2-40B4-BE49-F238E27FC236}">
                <a16:creationId xmlns:a16="http://schemas.microsoft.com/office/drawing/2014/main" id="{78DA1328-8325-463B-8DFC-B9BCEA72E5FE}"/>
              </a:ext>
            </a:extLst>
          </p:cNvPr>
          <p:cNvSpPr/>
          <p:nvPr/>
        </p:nvSpPr>
        <p:spPr>
          <a:xfrm>
            <a:off x="389009" y="3059668"/>
            <a:ext cx="1766061" cy="415498"/>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Reglas básicas</a:t>
            </a:r>
            <a:endParaRPr lang="es-PA" sz="2100" b="1" dirty="0">
              <a:latin typeface="Calibri" panose="020F0502020204030204" pitchFamily="34" charset="0"/>
              <a:cs typeface="Calibri" panose="020F0502020204030204" pitchFamily="34" charset="0"/>
            </a:endParaRPr>
          </a:p>
        </p:txBody>
      </p:sp>
      <p:sp>
        <p:nvSpPr>
          <p:cNvPr id="6" name="2 CuadroTexto">
            <a:hlinkClick r:id="" action="ppaction://hlinkshowjump?jump=lastslideviewed"/>
            <a:extLst>
              <a:ext uri="{FF2B5EF4-FFF2-40B4-BE49-F238E27FC236}">
                <a16:creationId xmlns:a16="http://schemas.microsoft.com/office/drawing/2014/main" id="{2AD1D4E4-2554-4893-AF72-D113F947B585}"/>
              </a:ext>
            </a:extLst>
          </p:cNvPr>
          <p:cNvSpPr txBox="1"/>
          <p:nvPr/>
        </p:nvSpPr>
        <p:spPr>
          <a:xfrm>
            <a:off x="2771800" y="1340768"/>
            <a:ext cx="6120680" cy="4278094"/>
          </a:xfrm>
          <a:prstGeom prst="rect">
            <a:avLst/>
          </a:prstGeom>
          <a:noFill/>
        </p:spPr>
        <p:txBody>
          <a:bodyPr wrap="square" rtlCol="0">
            <a:spAutoFit/>
          </a:bodyPr>
          <a:lstStyle/>
          <a:p>
            <a:r>
              <a:rPr lang="es-PA" sz="1600" b="1" dirty="0">
                <a:solidFill>
                  <a:srgbClr val="C00000"/>
                </a:solidFill>
                <a:effectLst>
                  <a:outerShdw blurRad="38100" dist="38100" dir="2700000" algn="tl">
                    <a:srgbClr val="000000">
                      <a:alpha val="43137"/>
                    </a:srgbClr>
                  </a:outerShdw>
                </a:effectLst>
              </a:rPr>
              <a:t>3. LEGALIDAD</a:t>
            </a:r>
          </a:p>
          <a:p>
            <a:r>
              <a:rPr lang="es-PA" sz="1600" dirty="0"/>
              <a:t>Cuando se </a:t>
            </a:r>
            <a:r>
              <a:rPr lang="es-PA" sz="1600" dirty="0">
                <a:hlinkClick r:id="" action="ppaction://hlinkshowjump?jump=nextslide"/>
              </a:rPr>
              <a:t>registra</a:t>
            </a:r>
            <a:r>
              <a:rPr lang="es-PA" sz="1600" dirty="0"/>
              <a:t> un dominio es preciso tener en cuenta como mínimo dos temas legales. </a:t>
            </a:r>
          </a:p>
          <a:p>
            <a:pPr marL="342900" indent="-342900">
              <a:buAutoNum type="alphaLcPeriod"/>
            </a:pPr>
            <a:r>
              <a:rPr lang="es-PA" sz="1600" dirty="0"/>
              <a:t>¿el dominio que ha escogido puede ser protegido contra usos ilegítimos por parte de terceros?</a:t>
            </a:r>
          </a:p>
          <a:p>
            <a:pPr marL="342900" indent="-342900">
              <a:buAutoNum type="alphaLcPeriod"/>
            </a:pPr>
            <a:r>
              <a:rPr lang="es-PA" sz="1600" dirty="0"/>
              <a:t>¿</a:t>
            </a:r>
            <a:r>
              <a:rPr lang="es-PA" sz="1600" dirty="0">
                <a:hlinkClick r:id="" action="ppaction://hlinkshowjump?jump=nextslide"/>
              </a:rPr>
              <a:t>alguien</a:t>
            </a:r>
            <a:r>
              <a:rPr lang="es-PA" sz="1600" dirty="0"/>
              <a:t> o alguna empresa de la competencia podría reclamarle una indemnización por haber utilizado ese nombre?</a:t>
            </a:r>
          </a:p>
          <a:p>
            <a:pPr algn="just"/>
            <a:endParaRPr lang="es-PA" sz="1600" dirty="0"/>
          </a:p>
          <a:p>
            <a:pPr algn="just"/>
            <a:r>
              <a:rPr lang="es-PA" sz="1600" dirty="0"/>
              <a:t>Tenga presente que es en este ámbito donde la diferencia entre </a:t>
            </a:r>
            <a:r>
              <a:rPr lang="es-PA" sz="1600" b="1" i="1" dirty="0">
                <a:solidFill>
                  <a:srgbClr val="C00000"/>
                </a:solidFill>
              </a:rPr>
              <a:t>branding</a:t>
            </a:r>
            <a:r>
              <a:rPr lang="es-PA" sz="1600" dirty="0"/>
              <a:t> </a:t>
            </a:r>
            <a:r>
              <a:rPr lang="es-PA" sz="1600" dirty="0">
                <a:solidFill>
                  <a:srgbClr val="0033CC"/>
                </a:solidFill>
              </a:rPr>
              <a:t>online</a:t>
            </a:r>
            <a:r>
              <a:rPr lang="es-PA" sz="1600" dirty="0"/>
              <a:t> y </a:t>
            </a:r>
            <a:r>
              <a:rPr lang="es-PA" sz="1600" dirty="0">
                <a:solidFill>
                  <a:srgbClr val="0033CC"/>
                </a:solidFill>
              </a:rPr>
              <a:t>offline</a:t>
            </a:r>
            <a:r>
              <a:rPr lang="es-PA" sz="1600" dirty="0"/>
              <a:t> es más importante, puesto que en la Red cada empresa tiene una potencialidad y visibilidad internacional y, por lo tanto, los conflictos sobre marcas no se limitan a un determinado territorio.</a:t>
            </a:r>
          </a:p>
          <a:p>
            <a:pPr algn="just"/>
            <a:endParaRPr lang="es-PA" sz="1600" dirty="0"/>
          </a:p>
          <a:p>
            <a:r>
              <a:rPr lang="es-PA" sz="1600" b="1" dirty="0">
                <a:solidFill>
                  <a:srgbClr val="C00000"/>
                </a:solidFill>
                <a:effectLst>
                  <a:outerShdw blurRad="38100" dist="38100" dir="2700000" algn="tl">
                    <a:srgbClr val="000000">
                      <a:alpha val="43137"/>
                    </a:srgbClr>
                  </a:outerShdw>
                </a:effectLst>
              </a:rPr>
              <a:t>4. EXTENSION</a:t>
            </a:r>
          </a:p>
          <a:p>
            <a:r>
              <a:rPr lang="es-PA" sz="1600" dirty="0"/>
              <a:t>La extensión puede hacer referencia al territorio en el que normal-mente tienen lugar los negocios o bien al tipo de sitio web.</a:t>
            </a:r>
            <a:endParaRPr lang="es-PA" sz="1600" b="1" i="1" dirty="0">
              <a:solidFill>
                <a:srgbClr val="0033CC"/>
              </a:solidFill>
            </a:endParaRPr>
          </a:p>
        </p:txBody>
      </p:sp>
    </p:spTree>
    <p:extLst>
      <p:ext uri="{BB962C8B-B14F-4D97-AF65-F5344CB8AC3E}">
        <p14:creationId xmlns:p14="http://schemas.microsoft.com/office/powerpoint/2010/main" val="1609154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915771" y="2435087"/>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Tipos de dominio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4048390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sp>
        <p:nvSpPr>
          <p:cNvPr id="11" name="Rectángulo 10">
            <a:extLst>
              <a:ext uri="{FF2B5EF4-FFF2-40B4-BE49-F238E27FC236}">
                <a16:creationId xmlns:a16="http://schemas.microsoft.com/office/drawing/2014/main" id="{78DA1328-8325-463B-8DFC-B9BCEA72E5FE}"/>
              </a:ext>
            </a:extLst>
          </p:cNvPr>
          <p:cNvSpPr/>
          <p:nvPr/>
        </p:nvSpPr>
        <p:spPr>
          <a:xfrm>
            <a:off x="217107" y="3059668"/>
            <a:ext cx="2109873" cy="415498"/>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Tipos de dominio</a:t>
            </a:r>
            <a:endParaRPr lang="es-PA" sz="2100" b="1" dirty="0">
              <a:latin typeface="Calibri" panose="020F0502020204030204" pitchFamily="34" charset="0"/>
              <a:cs typeface="Calibri" panose="020F0502020204030204" pitchFamily="34" charset="0"/>
            </a:endParaRPr>
          </a:p>
        </p:txBody>
      </p:sp>
      <p:sp>
        <p:nvSpPr>
          <p:cNvPr id="7" name="3 CuadroTexto">
            <a:hlinkClick r:id="" action="ppaction://hlinkshowjump?jump=nextslide"/>
            <a:extLst>
              <a:ext uri="{FF2B5EF4-FFF2-40B4-BE49-F238E27FC236}">
                <a16:creationId xmlns:a16="http://schemas.microsoft.com/office/drawing/2014/main" id="{919C6659-91C3-4B11-859B-48D42C56861F}"/>
              </a:ext>
            </a:extLst>
          </p:cNvPr>
          <p:cNvSpPr txBox="1"/>
          <p:nvPr/>
        </p:nvSpPr>
        <p:spPr>
          <a:xfrm>
            <a:off x="2627784" y="548680"/>
            <a:ext cx="6192688" cy="5262979"/>
          </a:xfrm>
          <a:prstGeom prst="rect">
            <a:avLst/>
          </a:prstGeom>
          <a:noFill/>
        </p:spPr>
        <p:txBody>
          <a:bodyPr wrap="square" rtlCol="0">
            <a:spAutoFit/>
          </a:bodyPr>
          <a:lstStyle/>
          <a:p>
            <a:r>
              <a:rPr lang="es-PA" sz="1600" dirty="0"/>
              <a:t>Existen 2 grandes </a:t>
            </a:r>
            <a:r>
              <a:rPr lang="es-PA" sz="1600" dirty="0">
                <a:hlinkClick r:id="" action="ppaction://hlinkshowjump?jump=nextslide"/>
              </a:rPr>
              <a:t>grupos</a:t>
            </a:r>
            <a:r>
              <a:rPr lang="es-PA" sz="1600" dirty="0"/>
              <a:t> de dominios, los dominios </a:t>
            </a:r>
            <a:r>
              <a:rPr lang="es-PA" sz="1600" b="1" dirty="0"/>
              <a:t>genéricos</a:t>
            </a:r>
            <a:r>
              <a:rPr lang="es-PA" sz="1600" dirty="0"/>
              <a:t>, y los </a:t>
            </a:r>
            <a:r>
              <a:rPr lang="es-PA" sz="1600" b="1" dirty="0"/>
              <a:t>territoriales.</a:t>
            </a:r>
          </a:p>
          <a:p>
            <a:endParaRPr lang="es-PA" sz="1600" b="1" i="1" dirty="0">
              <a:solidFill>
                <a:srgbClr val="0033CC"/>
              </a:solidFill>
            </a:endParaRPr>
          </a:p>
          <a:p>
            <a:r>
              <a:rPr lang="es-PA" sz="1600" dirty="0"/>
              <a:t>Los dominios genéricos o </a:t>
            </a:r>
            <a:r>
              <a:rPr lang="es-PA" sz="1600" b="1" dirty="0" err="1"/>
              <a:t>gTLD</a:t>
            </a:r>
            <a:r>
              <a:rPr lang="es-PA" sz="1600" dirty="0"/>
              <a:t>, (</a:t>
            </a:r>
            <a:r>
              <a:rPr lang="es-PA" sz="1600" dirty="0" err="1"/>
              <a:t>Generic</a:t>
            </a:r>
            <a:r>
              <a:rPr lang="es-PA" sz="1600" dirty="0"/>
              <a:t> Top </a:t>
            </a:r>
            <a:r>
              <a:rPr lang="es-PA" sz="1600" dirty="0" err="1"/>
              <a:t>Level</a:t>
            </a:r>
            <a:r>
              <a:rPr lang="es-PA" sz="1600" dirty="0"/>
              <a:t> </a:t>
            </a:r>
            <a:r>
              <a:rPr lang="es-PA" sz="1600" dirty="0" err="1"/>
              <a:t>Domain</a:t>
            </a:r>
            <a:r>
              <a:rPr lang="es-PA" sz="1600" dirty="0"/>
              <a:t>), son aquellos más comunes y más buscados en la Red, como por ejemplo los conocidos dominios:</a:t>
            </a:r>
          </a:p>
          <a:p>
            <a:endParaRPr lang="es-PA" sz="1600" dirty="0"/>
          </a:p>
          <a:p>
            <a:r>
              <a:rPr lang="pt-BR" sz="1600" b="1" i="1" dirty="0">
                <a:solidFill>
                  <a:srgbClr val="0033CC"/>
                </a:solidFill>
              </a:rPr>
              <a:t>.com	</a:t>
            </a:r>
            <a:r>
              <a:rPr lang="pt-BR" sz="1600" b="1" i="1" dirty="0" err="1">
                <a:solidFill>
                  <a:srgbClr val="0033CC"/>
                </a:solidFill>
              </a:rPr>
              <a:t>.net</a:t>
            </a:r>
            <a:r>
              <a:rPr lang="pt-BR" sz="1600" b="1" i="1" dirty="0">
                <a:solidFill>
                  <a:srgbClr val="0033CC"/>
                </a:solidFill>
              </a:rPr>
              <a:t>	.</a:t>
            </a:r>
            <a:r>
              <a:rPr lang="pt-BR" sz="1600" b="1" i="1" dirty="0" err="1">
                <a:solidFill>
                  <a:srgbClr val="0033CC"/>
                </a:solidFill>
              </a:rPr>
              <a:t>info</a:t>
            </a:r>
            <a:r>
              <a:rPr lang="pt-BR" sz="1600" b="1" i="1" dirty="0">
                <a:solidFill>
                  <a:srgbClr val="0033CC"/>
                </a:solidFill>
              </a:rPr>
              <a:t>	.</a:t>
            </a:r>
            <a:r>
              <a:rPr lang="pt-BR" sz="1600" b="1" i="1" dirty="0" err="1">
                <a:solidFill>
                  <a:srgbClr val="0033CC"/>
                </a:solidFill>
              </a:rPr>
              <a:t>edu</a:t>
            </a:r>
            <a:r>
              <a:rPr lang="pt-BR" sz="1600" b="1" i="1" dirty="0">
                <a:solidFill>
                  <a:srgbClr val="0033CC"/>
                </a:solidFill>
              </a:rPr>
              <a:t>	.</a:t>
            </a:r>
            <a:r>
              <a:rPr lang="pt-BR" sz="1600" b="1" i="1" dirty="0" err="1">
                <a:solidFill>
                  <a:srgbClr val="0033CC"/>
                </a:solidFill>
              </a:rPr>
              <a:t>org</a:t>
            </a:r>
            <a:endParaRPr lang="pt-BR" sz="1600" b="1" i="1" dirty="0">
              <a:solidFill>
                <a:srgbClr val="0033CC"/>
              </a:solidFill>
            </a:endParaRPr>
          </a:p>
          <a:p>
            <a:r>
              <a:rPr lang="pt-BR" sz="1600" b="1" i="1" dirty="0">
                <a:solidFill>
                  <a:srgbClr val="0033CC"/>
                </a:solidFill>
              </a:rPr>
              <a:t>.aero	.</a:t>
            </a:r>
            <a:r>
              <a:rPr lang="pt-BR" sz="1600" b="1" i="1" dirty="0" err="1">
                <a:solidFill>
                  <a:srgbClr val="0033CC"/>
                </a:solidFill>
              </a:rPr>
              <a:t>biz</a:t>
            </a:r>
            <a:r>
              <a:rPr lang="pt-BR" sz="1600" b="1" i="1" dirty="0">
                <a:solidFill>
                  <a:srgbClr val="0033CC"/>
                </a:solidFill>
              </a:rPr>
              <a:t>	.</a:t>
            </a:r>
            <a:r>
              <a:rPr lang="pt-BR" sz="1600" b="1" i="1" dirty="0" err="1">
                <a:solidFill>
                  <a:srgbClr val="0033CC"/>
                </a:solidFill>
              </a:rPr>
              <a:t>asia</a:t>
            </a:r>
            <a:r>
              <a:rPr lang="pt-BR" sz="1600" b="1" i="1" dirty="0">
                <a:solidFill>
                  <a:srgbClr val="0033CC"/>
                </a:solidFill>
              </a:rPr>
              <a:t>	.me	.pro</a:t>
            </a:r>
          </a:p>
          <a:p>
            <a:r>
              <a:rPr lang="pt-BR" sz="1600" b="1" i="1" dirty="0">
                <a:solidFill>
                  <a:srgbClr val="0033CC"/>
                </a:solidFill>
              </a:rPr>
              <a:t>.post	.</a:t>
            </a:r>
            <a:r>
              <a:rPr lang="pt-BR" sz="1600" b="1" i="1" dirty="0" err="1">
                <a:solidFill>
                  <a:srgbClr val="0033CC"/>
                </a:solidFill>
              </a:rPr>
              <a:t>pw</a:t>
            </a:r>
            <a:r>
              <a:rPr lang="pt-BR" sz="1600" b="1" i="1" dirty="0">
                <a:solidFill>
                  <a:srgbClr val="0033CC"/>
                </a:solidFill>
              </a:rPr>
              <a:t>	.</a:t>
            </a:r>
            <a:r>
              <a:rPr lang="pt-BR" sz="1600" b="1" i="1" dirty="0" err="1">
                <a:solidFill>
                  <a:srgbClr val="0033CC"/>
                </a:solidFill>
              </a:rPr>
              <a:t>mobi</a:t>
            </a:r>
            <a:endParaRPr lang="pt-BR" sz="1600" b="1" i="1" dirty="0">
              <a:solidFill>
                <a:srgbClr val="0033CC"/>
              </a:solidFill>
            </a:endParaRPr>
          </a:p>
          <a:p>
            <a:endParaRPr lang="pt-BR" sz="1600" b="1" i="1" dirty="0">
              <a:solidFill>
                <a:srgbClr val="0033CC"/>
              </a:solidFill>
            </a:endParaRPr>
          </a:p>
          <a:p>
            <a:pPr algn="just"/>
            <a:r>
              <a:rPr lang="es-PA" sz="1600" dirty="0"/>
              <a:t>Los dominios territoriales o </a:t>
            </a:r>
            <a:r>
              <a:rPr lang="es-PA" sz="1600" dirty="0" err="1"/>
              <a:t>ccTLD</a:t>
            </a:r>
            <a:r>
              <a:rPr lang="es-PA" sz="1600" dirty="0"/>
              <a:t>, (Country </a:t>
            </a:r>
            <a:r>
              <a:rPr lang="es-PA" sz="1600" dirty="0" err="1"/>
              <a:t>Code</a:t>
            </a:r>
            <a:r>
              <a:rPr lang="es-PA" sz="1600" dirty="0"/>
              <a:t> Top </a:t>
            </a:r>
            <a:r>
              <a:rPr lang="es-PA" sz="1600" dirty="0" err="1"/>
              <a:t>Level</a:t>
            </a:r>
            <a:r>
              <a:rPr lang="es-PA" sz="1600" dirty="0"/>
              <a:t> </a:t>
            </a:r>
            <a:r>
              <a:rPr lang="es-PA" sz="1600" dirty="0" err="1"/>
              <a:t>Domains</a:t>
            </a:r>
            <a:r>
              <a:rPr lang="es-PA" sz="1600" dirty="0"/>
              <a:t>), son dominios de primer nivel que están asociados a un país en concreto, como pueden ser el </a:t>
            </a:r>
            <a:r>
              <a:rPr lang="es-PA" sz="1600" b="1" dirty="0"/>
              <a:t>.es </a:t>
            </a:r>
            <a:r>
              <a:rPr lang="es-PA" sz="1600" dirty="0"/>
              <a:t>de España, o el </a:t>
            </a:r>
            <a:r>
              <a:rPr lang="es-PA" sz="1600" b="1" dirty="0"/>
              <a:t>.</a:t>
            </a:r>
            <a:r>
              <a:rPr lang="es-PA" sz="1600" b="1" dirty="0" err="1"/>
              <a:t>fr</a:t>
            </a:r>
            <a:r>
              <a:rPr lang="es-PA" sz="1600" b="1" dirty="0"/>
              <a:t> </a:t>
            </a:r>
            <a:r>
              <a:rPr lang="es-PA" sz="1600" dirty="0"/>
              <a:t>de Francia.</a:t>
            </a:r>
          </a:p>
          <a:p>
            <a:pPr algn="just"/>
            <a:endParaRPr lang="pt-BR" sz="1600" b="1" i="1" dirty="0">
              <a:solidFill>
                <a:srgbClr val="0033CC"/>
              </a:solidFill>
            </a:endParaRPr>
          </a:p>
          <a:p>
            <a:pPr algn="just"/>
            <a:r>
              <a:rPr lang="pt-BR" sz="1600" b="1" i="1" dirty="0">
                <a:solidFill>
                  <a:srgbClr val="0033CC"/>
                </a:solidFill>
              </a:rPr>
              <a:t>.</a:t>
            </a:r>
            <a:r>
              <a:rPr lang="pt-BR" sz="1600" b="1" i="1" dirty="0" err="1">
                <a:solidFill>
                  <a:srgbClr val="0033CC"/>
                </a:solidFill>
              </a:rPr>
              <a:t>ag</a:t>
            </a:r>
            <a:r>
              <a:rPr lang="pt-BR" sz="1600" b="1" i="1" dirty="0">
                <a:solidFill>
                  <a:srgbClr val="0033CC"/>
                </a:solidFill>
              </a:rPr>
              <a:t> (</a:t>
            </a:r>
            <a:r>
              <a:rPr lang="pt-BR" sz="1600" b="1" i="1" dirty="0" err="1">
                <a:solidFill>
                  <a:srgbClr val="0033CC"/>
                </a:solidFill>
              </a:rPr>
              <a:t>Antigua</a:t>
            </a:r>
            <a:r>
              <a:rPr lang="pt-BR" sz="1600" b="1" i="1" dirty="0">
                <a:solidFill>
                  <a:srgbClr val="0033CC"/>
                </a:solidFill>
              </a:rPr>
              <a:t> </a:t>
            </a:r>
            <a:r>
              <a:rPr lang="pt-BR" sz="1600" b="1" i="1" dirty="0" err="1">
                <a:solidFill>
                  <a:srgbClr val="0033CC"/>
                </a:solidFill>
              </a:rPr>
              <a:t>and</a:t>
            </a:r>
            <a:r>
              <a:rPr lang="pt-BR" sz="1600" b="1" i="1" dirty="0">
                <a:solidFill>
                  <a:srgbClr val="0033CC"/>
                </a:solidFill>
              </a:rPr>
              <a:t> Barbuda)</a:t>
            </a:r>
          </a:p>
          <a:p>
            <a:pPr algn="just"/>
            <a:r>
              <a:rPr lang="pt-BR" sz="1600" b="1" i="1" dirty="0">
                <a:solidFill>
                  <a:srgbClr val="0033CC"/>
                </a:solidFill>
              </a:rPr>
              <a:t>.</a:t>
            </a:r>
            <a:r>
              <a:rPr lang="pt-BR" sz="1600" b="1" i="1" dirty="0" err="1">
                <a:solidFill>
                  <a:srgbClr val="0033CC"/>
                </a:solidFill>
              </a:rPr>
              <a:t>bz</a:t>
            </a:r>
            <a:r>
              <a:rPr lang="pt-BR" sz="1600" b="1" i="1" dirty="0">
                <a:solidFill>
                  <a:srgbClr val="0033CC"/>
                </a:solidFill>
              </a:rPr>
              <a:t> (Belize)</a:t>
            </a:r>
          </a:p>
          <a:p>
            <a:pPr algn="just"/>
            <a:r>
              <a:rPr lang="pt-BR" sz="1600" b="1" i="1" dirty="0">
                <a:solidFill>
                  <a:srgbClr val="0033CC"/>
                </a:solidFill>
              </a:rPr>
              <a:t>.</a:t>
            </a:r>
            <a:r>
              <a:rPr lang="pt-BR" sz="1600" b="1" i="1" dirty="0" err="1">
                <a:solidFill>
                  <a:srgbClr val="0033CC"/>
                </a:solidFill>
              </a:rPr>
              <a:t>gi</a:t>
            </a:r>
            <a:r>
              <a:rPr lang="pt-BR" sz="1600" b="1" i="1" dirty="0">
                <a:solidFill>
                  <a:srgbClr val="0033CC"/>
                </a:solidFill>
              </a:rPr>
              <a:t> (Gibraltar)</a:t>
            </a:r>
          </a:p>
          <a:p>
            <a:pPr algn="just"/>
            <a:r>
              <a:rPr lang="pt-BR" sz="1600" b="1" i="1" dirty="0">
                <a:solidFill>
                  <a:srgbClr val="0033CC"/>
                </a:solidFill>
              </a:rPr>
              <a:t>.in (</a:t>
            </a:r>
            <a:r>
              <a:rPr lang="pt-BR" sz="1600" b="1" i="1" dirty="0" err="1">
                <a:solidFill>
                  <a:srgbClr val="0033CC"/>
                </a:solidFill>
              </a:rPr>
              <a:t>India</a:t>
            </a:r>
            <a:r>
              <a:rPr lang="pt-BR" sz="1600" b="1" i="1" dirty="0">
                <a:solidFill>
                  <a:srgbClr val="0033CC"/>
                </a:solidFill>
              </a:rPr>
              <a:t>)</a:t>
            </a:r>
          </a:p>
          <a:p>
            <a:pPr algn="just"/>
            <a:r>
              <a:rPr lang="pt-BR" sz="1600" b="1" i="1" dirty="0">
                <a:solidFill>
                  <a:srgbClr val="0033CC"/>
                </a:solidFill>
              </a:rPr>
              <a:t>.</a:t>
            </a:r>
            <a:r>
              <a:rPr lang="pt-BR" sz="1600" b="1" i="1" dirty="0" err="1">
                <a:solidFill>
                  <a:srgbClr val="0033CC"/>
                </a:solidFill>
              </a:rPr>
              <a:t>pa</a:t>
            </a:r>
            <a:r>
              <a:rPr lang="pt-BR" sz="1600" b="1" i="1" dirty="0">
                <a:solidFill>
                  <a:srgbClr val="0033CC"/>
                </a:solidFill>
              </a:rPr>
              <a:t> (</a:t>
            </a:r>
            <a:r>
              <a:rPr lang="pt-BR" sz="1600" b="1" i="1" dirty="0" err="1">
                <a:solidFill>
                  <a:srgbClr val="0033CC"/>
                </a:solidFill>
              </a:rPr>
              <a:t>Panama</a:t>
            </a:r>
            <a:r>
              <a:rPr lang="pt-BR" sz="1600" b="1" i="1" dirty="0">
                <a:solidFill>
                  <a:srgbClr val="0033CC"/>
                </a:solidFill>
              </a:rPr>
              <a:t>)</a:t>
            </a:r>
          </a:p>
          <a:p>
            <a:pPr algn="just"/>
            <a:r>
              <a:rPr lang="pt-BR" sz="1600" b="1" i="1" dirty="0">
                <a:solidFill>
                  <a:srgbClr val="0033CC"/>
                </a:solidFill>
              </a:rPr>
              <a:t>.me (Montenegro) –www.domain.me-</a:t>
            </a:r>
          </a:p>
        </p:txBody>
      </p:sp>
    </p:spTree>
    <p:extLst>
      <p:ext uri="{BB962C8B-B14F-4D97-AF65-F5344CB8AC3E}">
        <p14:creationId xmlns:p14="http://schemas.microsoft.com/office/powerpoint/2010/main" val="57096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sp>
        <p:nvSpPr>
          <p:cNvPr id="11" name="Rectángulo 10">
            <a:extLst>
              <a:ext uri="{FF2B5EF4-FFF2-40B4-BE49-F238E27FC236}">
                <a16:creationId xmlns:a16="http://schemas.microsoft.com/office/drawing/2014/main" id="{78DA1328-8325-463B-8DFC-B9BCEA72E5FE}"/>
              </a:ext>
            </a:extLst>
          </p:cNvPr>
          <p:cNvSpPr/>
          <p:nvPr/>
        </p:nvSpPr>
        <p:spPr>
          <a:xfrm>
            <a:off x="217107" y="3059668"/>
            <a:ext cx="2109873" cy="415498"/>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Tipos de dominio</a:t>
            </a:r>
            <a:endParaRPr lang="es-PA" sz="2100" b="1" dirty="0">
              <a:latin typeface="Calibri" panose="020F0502020204030204" pitchFamily="34" charset="0"/>
              <a:cs typeface="Calibri" panose="020F0502020204030204" pitchFamily="34" charset="0"/>
            </a:endParaRPr>
          </a:p>
        </p:txBody>
      </p:sp>
      <p:sp>
        <p:nvSpPr>
          <p:cNvPr id="6" name="3 CuadroTexto">
            <a:hlinkClick r:id="" action="ppaction://hlinkshowjump?jump=nextslide"/>
            <a:extLst>
              <a:ext uri="{FF2B5EF4-FFF2-40B4-BE49-F238E27FC236}">
                <a16:creationId xmlns:a16="http://schemas.microsoft.com/office/drawing/2014/main" id="{A66DF5BF-5610-4E78-82E4-3DFAFF6F32DB}"/>
              </a:ext>
            </a:extLst>
          </p:cNvPr>
          <p:cNvSpPr txBox="1"/>
          <p:nvPr/>
        </p:nvSpPr>
        <p:spPr>
          <a:xfrm>
            <a:off x="2797448" y="116632"/>
            <a:ext cx="6155093" cy="4708981"/>
          </a:xfrm>
          <a:prstGeom prst="rect">
            <a:avLst/>
          </a:prstGeom>
          <a:noFill/>
        </p:spPr>
        <p:txBody>
          <a:bodyPr wrap="square" rtlCol="0">
            <a:spAutoFit/>
          </a:bodyPr>
          <a:lstStyle/>
          <a:p>
            <a:r>
              <a:rPr lang="es-PA" sz="2800" b="1" dirty="0">
                <a:solidFill>
                  <a:schemeClr val="accent3">
                    <a:lumMod val="75000"/>
                  </a:schemeClr>
                </a:solidFill>
                <a:effectLst>
                  <a:outerShdw blurRad="38100" dist="38100" dir="2700000" algn="tl">
                    <a:srgbClr val="000000">
                      <a:alpha val="43137"/>
                    </a:srgbClr>
                  </a:outerShdw>
                </a:effectLst>
                <a:hlinkClick r:id="" action="ppaction://hlinkshowjump?jump=nextslide"/>
              </a:rPr>
              <a:t>ICAAN.org</a:t>
            </a:r>
            <a:endParaRPr lang="es-PA" sz="2800" b="1" dirty="0">
              <a:solidFill>
                <a:schemeClr val="accent3">
                  <a:lumMod val="75000"/>
                </a:schemeClr>
              </a:solidFill>
              <a:effectLst>
                <a:outerShdw blurRad="38100" dist="38100" dir="2700000" algn="tl">
                  <a:srgbClr val="000000">
                    <a:alpha val="43137"/>
                  </a:srgbClr>
                </a:outerShdw>
              </a:effectLst>
            </a:endParaRPr>
          </a:p>
          <a:p>
            <a:endParaRPr lang="es-PA" sz="1600" dirty="0"/>
          </a:p>
          <a:p>
            <a:r>
              <a:rPr lang="en-US" sz="1600" dirty="0"/>
              <a:t>La </a:t>
            </a:r>
            <a:r>
              <a:rPr lang="en-US" sz="1600" dirty="0" err="1"/>
              <a:t>misión</a:t>
            </a:r>
            <a:r>
              <a:rPr lang="en-US" sz="1600" dirty="0"/>
              <a:t> de </a:t>
            </a:r>
            <a:r>
              <a:rPr lang="en-US" sz="1600" dirty="0" err="1"/>
              <a:t>esta</a:t>
            </a:r>
            <a:r>
              <a:rPr lang="en-US" sz="1600" dirty="0"/>
              <a:t> </a:t>
            </a:r>
            <a:r>
              <a:rPr lang="en-US" sz="1600" dirty="0" err="1"/>
              <a:t>organización</a:t>
            </a:r>
            <a:r>
              <a:rPr lang="en-US" sz="1600" dirty="0"/>
              <a:t> </a:t>
            </a:r>
            <a:r>
              <a:rPr lang="en-US" sz="1600" dirty="0" err="1"/>
              <a:t>es</a:t>
            </a:r>
            <a:r>
              <a:rPr lang="en-US" sz="1600" dirty="0"/>
              <a:t> </a:t>
            </a:r>
            <a:r>
              <a:rPr lang="en-US" sz="1600" dirty="0" err="1"/>
              <a:t>asegurar</a:t>
            </a:r>
            <a:r>
              <a:rPr lang="en-US" sz="1600" dirty="0"/>
              <a:t> y </a:t>
            </a:r>
            <a:r>
              <a:rPr lang="en-US" sz="1600" dirty="0" err="1"/>
              <a:t>dar</a:t>
            </a:r>
            <a:r>
              <a:rPr lang="en-US" sz="1600" dirty="0"/>
              <a:t> </a:t>
            </a:r>
            <a:r>
              <a:rPr lang="en-US" sz="1600" dirty="0" err="1"/>
              <a:t>continuidad</a:t>
            </a:r>
            <a:r>
              <a:rPr lang="en-US" sz="1600" dirty="0"/>
              <a:t>  a  los </a:t>
            </a:r>
            <a:r>
              <a:rPr lang="en-US" sz="1600" dirty="0" err="1"/>
              <a:t>Sistemas</a:t>
            </a:r>
            <a:r>
              <a:rPr lang="en-US" sz="1600" dirty="0"/>
              <a:t> de </a:t>
            </a:r>
            <a:r>
              <a:rPr lang="en-US" sz="1600" dirty="0" err="1"/>
              <a:t>nombramiento</a:t>
            </a:r>
            <a:r>
              <a:rPr lang="en-US" sz="1600" dirty="0"/>
              <a:t> de </a:t>
            </a:r>
            <a:r>
              <a:rPr lang="en-US" sz="1600" dirty="0" err="1"/>
              <a:t>dominios</a:t>
            </a:r>
            <a:r>
              <a:rPr lang="en-US" sz="1600" dirty="0"/>
              <a:t> (DNS- Domain Name System-).  </a:t>
            </a:r>
          </a:p>
          <a:p>
            <a:endParaRPr lang="en-US" sz="1600" b="1" i="1" dirty="0">
              <a:solidFill>
                <a:srgbClr val="0033CC"/>
              </a:solidFill>
            </a:endParaRPr>
          </a:p>
          <a:p>
            <a:r>
              <a:rPr lang="en-US" sz="1600" dirty="0"/>
              <a:t>Las </a:t>
            </a:r>
            <a:r>
              <a:rPr lang="en-US" sz="1600" dirty="0" err="1"/>
              <a:t>organizaciones</a:t>
            </a:r>
            <a:r>
              <a:rPr lang="en-US" sz="1600" dirty="0"/>
              <a:t> </a:t>
            </a:r>
            <a:r>
              <a:rPr lang="en-US" sz="1600" dirty="0" err="1"/>
              <a:t>que</a:t>
            </a:r>
            <a:r>
              <a:rPr lang="en-US" sz="1600" dirty="0"/>
              <a:t> </a:t>
            </a:r>
            <a:r>
              <a:rPr lang="en-US" sz="1600" dirty="0" err="1"/>
              <a:t>tienen</a:t>
            </a:r>
            <a:r>
              <a:rPr lang="en-US" sz="1600" dirty="0"/>
              <a:t> a </a:t>
            </a:r>
            <a:r>
              <a:rPr lang="en-US" sz="1600" dirty="0" err="1"/>
              <a:t>su</a:t>
            </a:r>
            <a:r>
              <a:rPr lang="en-US" sz="1600" dirty="0"/>
              <a:t> cargo la </a:t>
            </a:r>
            <a:r>
              <a:rPr lang="en-US" sz="1600" dirty="0" err="1"/>
              <a:t>administración</a:t>
            </a:r>
            <a:r>
              <a:rPr lang="en-US" sz="1600" dirty="0"/>
              <a:t> de </a:t>
            </a:r>
            <a:r>
              <a:rPr lang="en-US" sz="1600" dirty="0" err="1"/>
              <a:t>dominios</a:t>
            </a:r>
            <a:r>
              <a:rPr lang="en-US" sz="1600" dirty="0"/>
              <a:t> son </a:t>
            </a:r>
            <a:r>
              <a:rPr lang="en-US" sz="1600" dirty="0" err="1"/>
              <a:t>varias</a:t>
            </a:r>
            <a:r>
              <a:rPr lang="en-US" sz="1600" dirty="0"/>
              <a:t>:</a:t>
            </a:r>
          </a:p>
          <a:p>
            <a:endParaRPr lang="en-US" sz="1600" dirty="0"/>
          </a:p>
          <a:p>
            <a:r>
              <a:rPr lang="en-US" sz="1600" dirty="0" err="1"/>
              <a:t>Verisign</a:t>
            </a:r>
            <a:r>
              <a:rPr lang="en-US" sz="1600" dirty="0"/>
              <a:t> – verisign.com</a:t>
            </a:r>
          </a:p>
          <a:p>
            <a:r>
              <a:rPr lang="en-US" sz="1600" b="1" i="1" dirty="0" err="1">
                <a:solidFill>
                  <a:srgbClr val="0033CC"/>
                </a:solidFill>
              </a:rPr>
              <a:t>Afilias</a:t>
            </a:r>
            <a:r>
              <a:rPr lang="en-US" sz="1600" b="1" i="1" dirty="0">
                <a:solidFill>
                  <a:srgbClr val="0033CC"/>
                </a:solidFill>
              </a:rPr>
              <a:t> – registrypro.pro</a:t>
            </a:r>
          </a:p>
          <a:p>
            <a:r>
              <a:rPr lang="en-US" sz="1600" dirty="0" err="1"/>
              <a:t>Neulevel</a:t>
            </a:r>
            <a:r>
              <a:rPr lang="en-US" sz="1600" dirty="0"/>
              <a:t> – neulevel.biz</a:t>
            </a:r>
          </a:p>
          <a:p>
            <a:endParaRPr lang="en-US" sz="1600" dirty="0"/>
          </a:p>
          <a:p>
            <a:r>
              <a:rPr lang="en-US" sz="1600" dirty="0" err="1"/>
              <a:t>Cada</a:t>
            </a:r>
            <a:r>
              <a:rPr lang="en-US" sz="1600" dirty="0"/>
              <a:t> </a:t>
            </a:r>
            <a:r>
              <a:rPr lang="en-US" sz="1600" dirty="0" err="1"/>
              <a:t>una</a:t>
            </a:r>
            <a:r>
              <a:rPr lang="en-US" sz="1600" dirty="0"/>
              <a:t> de </a:t>
            </a:r>
            <a:r>
              <a:rPr lang="en-US" sz="1600" dirty="0" err="1"/>
              <a:t>ellas</a:t>
            </a:r>
            <a:r>
              <a:rPr lang="en-US" sz="1600" dirty="0"/>
              <a:t> </a:t>
            </a:r>
            <a:r>
              <a:rPr lang="en-US" sz="1600" dirty="0" err="1"/>
              <a:t>es</a:t>
            </a:r>
            <a:r>
              <a:rPr lang="en-US" sz="1600" dirty="0"/>
              <a:t> </a:t>
            </a:r>
            <a:r>
              <a:rPr lang="en-US" sz="1600" dirty="0" err="1"/>
              <a:t>responsable</a:t>
            </a:r>
            <a:r>
              <a:rPr lang="en-US" sz="1600" dirty="0"/>
              <a:t> </a:t>
            </a:r>
            <a:r>
              <a:rPr lang="en-US" sz="1600" dirty="0" err="1"/>
              <a:t>por</a:t>
            </a:r>
            <a:r>
              <a:rPr lang="en-US" sz="1600" dirty="0"/>
              <a:t> la </a:t>
            </a:r>
            <a:r>
              <a:rPr lang="en-US" sz="1600" dirty="0" err="1"/>
              <a:t>verificación</a:t>
            </a:r>
            <a:r>
              <a:rPr lang="en-US" sz="1600" dirty="0"/>
              <a:t> de </a:t>
            </a:r>
            <a:r>
              <a:rPr lang="en-US" sz="1600" dirty="0" err="1"/>
              <a:t>disponibilidad</a:t>
            </a:r>
            <a:r>
              <a:rPr lang="en-US" sz="1600" dirty="0"/>
              <a:t>, </a:t>
            </a:r>
            <a:r>
              <a:rPr lang="en-US" sz="1600" dirty="0" err="1"/>
              <a:t>adjudicación</a:t>
            </a:r>
            <a:r>
              <a:rPr lang="en-US" sz="1600" dirty="0"/>
              <a:t> de </a:t>
            </a:r>
            <a:r>
              <a:rPr lang="en-US" sz="1600" dirty="0" err="1"/>
              <a:t>nombres</a:t>
            </a:r>
            <a:r>
              <a:rPr lang="en-US" sz="1600" dirty="0"/>
              <a:t> y las </a:t>
            </a:r>
            <a:r>
              <a:rPr lang="en-US" sz="1600" dirty="0" err="1"/>
              <a:t>subsequentes</a:t>
            </a:r>
            <a:r>
              <a:rPr lang="en-US" sz="1600" dirty="0"/>
              <a:t> </a:t>
            </a:r>
            <a:r>
              <a:rPr lang="en-US" sz="1600" dirty="0" err="1"/>
              <a:t>acciones</a:t>
            </a:r>
            <a:r>
              <a:rPr lang="en-US" sz="1600" dirty="0"/>
              <a:t> de </a:t>
            </a:r>
            <a:r>
              <a:rPr lang="en-US" sz="1600" dirty="0" err="1"/>
              <a:t>mantenimiento</a:t>
            </a:r>
            <a:r>
              <a:rPr lang="en-US" sz="1600" dirty="0"/>
              <a:t>  del </a:t>
            </a:r>
            <a:r>
              <a:rPr lang="en-US" sz="1600" dirty="0" err="1"/>
              <a:t>dominio</a:t>
            </a:r>
            <a:r>
              <a:rPr lang="en-US" sz="1600" dirty="0"/>
              <a:t> </a:t>
            </a:r>
            <a:r>
              <a:rPr lang="en-US" sz="1600" dirty="0" err="1"/>
              <a:t>otorgado</a:t>
            </a:r>
            <a:r>
              <a:rPr lang="en-US" sz="1600" dirty="0"/>
              <a:t>.</a:t>
            </a:r>
          </a:p>
          <a:p>
            <a:endParaRPr lang="en-US" sz="1600" dirty="0"/>
          </a:p>
          <a:p>
            <a:r>
              <a:rPr lang="en-US" sz="1600" dirty="0"/>
              <a:t>Las </a:t>
            </a:r>
            <a:r>
              <a:rPr lang="en-US" sz="1600" dirty="0" err="1"/>
              <a:t>tendencias</a:t>
            </a:r>
            <a:r>
              <a:rPr lang="en-US" sz="1600" dirty="0"/>
              <a:t>  en </a:t>
            </a:r>
            <a:r>
              <a:rPr lang="en-US" sz="1600" dirty="0" err="1"/>
              <a:t>mercadeo</a:t>
            </a:r>
            <a:r>
              <a:rPr lang="en-US" sz="1600" dirty="0"/>
              <a:t> a </a:t>
            </a:r>
            <a:r>
              <a:rPr lang="en-US" sz="1600" dirty="0" err="1"/>
              <a:t>nivel</a:t>
            </a:r>
            <a:r>
              <a:rPr lang="en-US" sz="1600" dirty="0"/>
              <a:t> de </a:t>
            </a:r>
            <a:r>
              <a:rPr lang="en-US" sz="1600" dirty="0" err="1"/>
              <a:t>adquisición</a:t>
            </a:r>
            <a:r>
              <a:rPr lang="en-US" sz="1600" dirty="0"/>
              <a:t> de </a:t>
            </a:r>
            <a:r>
              <a:rPr lang="en-US" sz="1600" dirty="0" err="1"/>
              <a:t>dominios</a:t>
            </a:r>
            <a:r>
              <a:rPr lang="en-US" sz="1600" dirty="0"/>
              <a:t> son </a:t>
            </a:r>
            <a:r>
              <a:rPr lang="en-US" sz="1600" dirty="0" err="1"/>
              <a:t>cada</a:t>
            </a:r>
            <a:r>
              <a:rPr lang="en-US" sz="1600" dirty="0"/>
              <a:t> </a:t>
            </a:r>
            <a:r>
              <a:rPr lang="en-US" sz="1600" dirty="0" err="1"/>
              <a:t>vez</a:t>
            </a:r>
            <a:r>
              <a:rPr lang="en-US" sz="1600" dirty="0"/>
              <a:t> </a:t>
            </a:r>
            <a:r>
              <a:rPr lang="en-US" sz="1600" dirty="0" err="1"/>
              <a:t>más</a:t>
            </a:r>
            <a:r>
              <a:rPr lang="en-US" sz="1600" dirty="0"/>
              <a:t> </a:t>
            </a:r>
            <a:r>
              <a:rPr lang="en-US" sz="1600" dirty="0" err="1"/>
              <a:t>específicas</a:t>
            </a:r>
            <a:r>
              <a:rPr lang="en-US" sz="1600" dirty="0"/>
              <a:t>.</a:t>
            </a:r>
            <a:endParaRPr lang="pt-BR" sz="1600" dirty="0"/>
          </a:p>
        </p:txBody>
      </p:sp>
      <p:pic>
        <p:nvPicPr>
          <p:cNvPr id="3" name="Imagen 2">
            <a:extLst>
              <a:ext uri="{FF2B5EF4-FFF2-40B4-BE49-F238E27FC236}">
                <a16:creationId xmlns:a16="http://schemas.microsoft.com/office/drawing/2014/main" id="{B50F2CD2-AB62-4838-AAD3-7CBE1567BC66}"/>
              </a:ext>
            </a:extLst>
          </p:cNvPr>
          <p:cNvPicPr>
            <a:picLocks noChangeAspect="1"/>
          </p:cNvPicPr>
          <p:nvPr/>
        </p:nvPicPr>
        <p:blipFill>
          <a:blip r:embed="rId3"/>
          <a:stretch>
            <a:fillRect/>
          </a:stretch>
        </p:blipFill>
        <p:spPr>
          <a:xfrm>
            <a:off x="3333099" y="4813043"/>
            <a:ext cx="5009985" cy="1865533"/>
          </a:xfrm>
          <a:prstGeom prst="rect">
            <a:avLst/>
          </a:prstGeom>
        </p:spPr>
      </p:pic>
    </p:spTree>
    <p:extLst>
      <p:ext uri="{BB962C8B-B14F-4D97-AF65-F5344CB8AC3E}">
        <p14:creationId xmlns:p14="http://schemas.microsoft.com/office/powerpoint/2010/main" val="1267226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Calibri"/>
              <a:ea typeface="+mn-ea"/>
              <a:cs typeface="+mn-cs"/>
            </a:endParaRPr>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915771" y="2435087"/>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Cómo registrar un dominio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3653118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sp>
        <p:nvSpPr>
          <p:cNvPr id="11" name="Rectángulo 10">
            <a:extLst>
              <a:ext uri="{FF2B5EF4-FFF2-40B4-BE49-F238E27FC236}">
                <a16:creationId xmlns:a16="http://schemas.microsoft.com/office/drawing/2014/main" id="{78DA1328-8325-463B-8DFC-B9BCEA72E5FE}"/>
              </a:ext>
            </a:extLst>
          </p:cNvPr>
          <p:cNvSpPr/>
          <p:nvPr/>
        </p:nvSpPr>
        <p:spPr>
          <a:xfrm>
            <a:off x="57930" y="3059668"/>
            <a:ext cx="2428229" cy="415498"/>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Registro de dominio</a:t>
            </a:r>
            <a:endParaRPr lang="es-PA" sz="2100" b="1" dirty="0">
              <a:latin typeface="Calibri" panose="020F0502020204030204" pitchFamily="34" charset="0"/>
              <a:cs typeface="Calibri" panose="020F0502020204030204" pitchFamily="34" charset="0"/>
            </a:endParaRPr>
          </a:p>
        </p:txBody>
      </p:sp>
      <p:sp>
        <p:nvSpPr>
          <p:cNvPr id="3" name="Rectángulo 2">
            <a:extLst>
              <a:ext uri="{FF2B5EF4-FFF2-40B4-BE49-F238E27FC236}">
                <a16:creationId xmlns:a16="http://schemas.microsoft.com/office/drawing/2014/main" id="{7E27C103-E905-4519-AC81-019160EF9876}"/>
              </a:ext>
            </a:extLst>
          </p:cNvPr>
          <p:cNvSpPr/>
          <p:nvPr/>
        </p:nvSpPr>
        <p:spPr>
          <a:xfrm>
            <a:off x="2843808" y="260648"/>
            <a:ext cx="6048672" cy="1477328"/>
          </a:xfrm>
          <a:prstGeom prst="rect">
            <a:avLst/>
          </a:prstGeom>
        </p:spPr>
        <p:txBody>
          <a:bodyPr wrap="square">
            <a:spAutoFit/>
          </a:bodyPr>
          <a:lstStyle/>
          <a:p>
            <a:r>
              <a:rPr lang="es-PA" dirty="0">
                <a:solidFill>
                  <a:srgbClr val="3B3835"/>
                </a:solidFill>
                <a:latin typeface="Helvetica Neue"/>
              </a:rPr>
              <a:t>La mejor opción es registrar el dominio con un proveedor de servicios de hospedaje ya que además del registro de dominio le puede dar posteriormente un espacio para alojar su página y se encarga de todos los aspectos técnicos por usted.</a:t>
            </a:r>
            <a:endParaRPr lang="es-PA" dirty="0"/>
          </a:p>
        </p:txBody>
      </p:sp>
      <p:pic>
        <p:nvPicPr>
          <p:cNvPr id="4" name="Imagen 3">
            <a:extLst>
              <a:ext uri="{FF2B5EF4-FFF2-40B4-BE49-F238E27FC236}">
                <a16:creationId xmlns:a16="http://schemas.microsoft.com/office/drawing/2014/main" id="{5CE90C7B-618D-4D25-A65C-930D89EC10A3}"/>
              </a:ext>
            </a:extLst>
          </p:cNvPr>
          <p:cNvPicPr>
            <a:picLocks noChangeAspect="1"/>
          </p:cNvPicPr>
          <p:nvPr/>
        </p:nvPicPr>
        <p:blipFill>
          <a:blip r:embed="rId3"/>
          <a:stretch>
            <a:fillRect/>
          </a:stretch>
        </p:blipFill>
        <p:spPr>
          <a:xfrm>
            <a:off x="3131840" y="1994932"/>
            <a:ext cx="1176196" cy="1166475"/>
          </a:xfrm>
          <a:prstGeom prst="rect">
            <a:avLst/>
          </a:prstGeom>
        </p:spPr>
      </p:pic>
      <p:pic>
        <p:nvPicPr>
          <p:cNvPr id="6" name="Imagen 5">
            <a:extLst>
              <a:ext uri="{FF2B5EF4-FFF2-40B4-BE49-F238E27FC236}">
                <a16:creationId xmlns:a16="http://schemas.microsoft.com/office/drawing/2014/main" id="{3D2ACAC2-A5DE-4807-B186-D2D9F447C9B4}"/>
              </a:ext>
            </a:extLst>
          </p:cNvPr>
          <p:cNvPicPr>
            <a:picLocks noChangeAspect="1"/>
          </p:cNvPicPr>
          <p:nvPr/>
        </p:nvPicPr>
        <p:blipFill>
          <a:blip r:embed="rId4"/>
          <a:stretch>
            <a:fillRect/>
          </a:stretch>
        </p:blipFill>
        <p:spPr>
          <a:xfrm>
            <a:off x="5436096" y="2141654"/>
            <a:ext cx="3131840" cy="873029"/>
          </a:xfrm>
          <a:prstGeom prst="rect">
            <a:avLst/>
          </a:prstGeom>
        </p:spPr>
      </p:pic>
      <p:pic>
        <p:nvPicPr>
          <p:cNvPr id="8" name="Imagen 7">
            <a:extLst>
              <a:ext uri="{FF2B5EF4-FFF2-40B4-BE49-F238E27FC236}">
                <a16:creationId xmlns:a16="http://schemas.microsoft.com/office/drawing/2014/main" id="{9B9A67A0-AF79-481C-A300-309E760449EE}"/>
              </a:ext>
            </a:extLst>
          </p:cNvPr>
          <p:cNvPicPr>
            <a:picLocks noChangeAspect="1"/>
          </p:cNvPicPr>
          <p:nvPr/>
        </p:nvPicPr>
        <p:blipFill>
          <a:blip r:embed="rId5"/>
          <a:stretch>
            <a:fillRect/>
          </a:stretch>
        </p:blipFill>
        <p:spPr>
          <a:xfrm>
            <a:off x="6660232" y="3429000"/>
            <a:ext cx="1712615" cy="1422867"/>
          </a:xfrm>
          <a:prstGeom prst="rect">
            <a:avLst/>
          </a:prstGeom>
        </p:spPr>
      </p:pic>
      <p:pic>
        <p:nvPicPr>
          <p:cNvPr id="9" name="Imagen 8">
            <a:extLst>
              <a:ext uri="{FF2B5EF4-FFF2-40B4-BE49-F238E27FC236}">
                <a16:creationId xmlns:a16="http://schemas.microsoft.com/office/drawing/2014/main" id="{99138854-E037-4289-B671-DD59F3E671C4}"/>
              </a:ext>
            </a:extLst>
          </p:cNvPr>
          <p:cNvPicPr>
            <a:picLocks noChangeAspect="1"/>
          </p:cNvPicPr>
          <p:nvPr/>
        </p:nvPicPr>
        <p:blipFill>
          <a:blip r:embed="rId6"/>
          <a:stretch>
            <a:fillRect/>
          </a:stretch>
        </p:blipFill>
        <p:spPr>
          <a:xfrm>
            <a:off x="2843808" y="3499564"/>
            <a:ext cx="3257550" cy="1400175"/>
          </a:xfrm>
          <a:prstGeom prst="rect">
            <a:avLst/>
          </a:prstGeom>
        </p:spPr>
      </p:pic>
      <p:pic>
        <p:nvPicPr>
          <p:cNvPr id="12" name="Imagen 11">
            <a:extLst>
              <a:ext uri="{FF2B5EF4-FFF2-40B4-BE49-F238E27FC236}">
                <a16:creationId xmlns:a16="http://schemas.microsoft.com/office/drawing/2014/main" id="{A5462294-F6F1-41F9-A1B5-BFF541D14A5A}"/>
              </a:ext>
            </a:extLst>
          </p:cNvPr>
          <p:cNvPicPr>
            <a:picLocks noChangeAspect="1"/>
          </p:cNvPicPr>
          <p:nvPr/>
        </p:nvPicPr>
        <p:blipFill>
          <a:blip r:embed="rId7"/>
          <a:stretch>
            <a:fillRect/>
          </a:stretch>
        </p:blipFill>
        <p:spPr>
          <a:xfrm>
            <a:off x="4788024" y="5231661"/>
            <a:ext cx="2238501" cy="1365691"/>
          </a:xfrm>
          <a:prstGeom prst="rect">
            <a:avLst/>
          </a:prstGeom>
        </p:spPr>
      </p:pic>
    </p:spTree>
    <p:extLst>
      <p:ext uri="{BB962C8B-B14F-4D97-AF65-F5344CB8AC3E}">
        <p14:creationId xmlns:p14="http://schemas.microsoft.com/office/powerpoint/2010/main" val="1182832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2184" y="0"/>
            <a:ext cx="6611816"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148" y="6021288"/>
            <a:ext cx="999718" cy="603830"/>
          </a:xfrm>
          <a:prstGeom prst="rect">
            <a:avLst/>
          </a:prstGeom>
        </p:spPr>
      </p:pic>
      <p:sp>
        <p:nvSpPr>
          <p:cNvPr id="11" name="Rectángulo 10">
            <a:extLst>
              <a:ext uri="{FF2B5EF4-FFF2-40B4-BE49-F238E27FC236}">
                <a16:creationId xmlns:a16="http://schemas.microsoft.com/office/drawing/2014/main" id="{78DA1328-8325-463B-8DFC-B9BCEA72E5FE}"/>
              </a:ext>
            </a:extLst>
          </p:cNvPr>
          <p:cNvSpPr/>
          <p:nvPr/>
        </p:nvSpPr>
        <p:spPr>
          <a:xfrm>
            <a:off x="57930" y="3059668"/>
            <a:ext cx="2428229" cy="415498"/>
          </a:xfrm>
          <a:prstGeom prst="rect">
            <a:avLst/>
          </a:prstGeom>
          <a:solidFill>
            <a:schemeClr val="bg1">
              <a:lumMod val="85000"/>
            </a:schemeClr>
          </a:solidFill>
        </p:spPr>
        <p:txBody>
          <a:bodyPr wrap="none">
            <a:spAutoFit/>
          </a:bodyPr>
          <a:lstStyle/>
          <a:p>
            <a:pPr algn="ctr"/>
            <a:r>
              <a:rPr lang="es-PA" sz="2100" b="1" dirty="0">
                <a:solidFill>
                  <a:prstClr val="black"/>
                </a:solidFill>
                <a:latin typeface="Calibri" panose="020F0502020204030204" pitchFamily="34" charset="0"/>
                <a:cs typeface="Calibri" panose="020F0502020204030204" pitchFamily="34" charset="0"/>
              </a:rPr>
              <a:t>Registro de dominio</a:t>
            </a:r>
            <a:endParaRPr lang="es-PA" sz="2100" b="1" dirty="0">
              <a:latin typeface="Calibri" panose="020F0502020204030204" pitchFamily="34" charset="0"/>
              <a:cs typeface="Calibri" panose="020F0502020204030204" pitchFamily="34" charset="0"/>
            </a:endParaRPr>
          </a:p>
        </p:txBody>
      </p:sp>
      <p:sp>
        <p:nvSpPr>
          <p:cNvPr id="6" name="2 Rectángulo">
            <a:extLst>
              <a:ext uri="{FF2B5EF4-FFF2-40B4-BE49-F238E27FC236}">
                <a16:creationId xmlns:a16="http://schemas.microsoft.com/office/drawing/2014/main" id="{CC68D91A-BDA5-4C55-8C11-F3AB65AA443F}"/>
              </a:ext>
            </a:extLst>
          </p:cNvPr>
          <p:cNvSpPr/>
          <p:nvPr/>
        </p:nvSpPr>
        <p:spPr>
          <a:xfrm>
            <a:off x="2699792" y="428178"/>
            <a:ext cx="6120680" cy="2062103"/>
          </a:xfrm>
          <a:prstGeom prst="rect">
            <a:avLst/>
          </a:prstGeom>
        </p:spPr>
        <p:txBody>
          <a:bodyPr wrap="square">
            <a:spAutoFit/>
          </a:bodyPr>
          <a:lstStyle/>
          <a:p>
            <a:r>
              <a:rPr lang="es-PA" sz="1600" dirty="0"/>
              <a:t>Las tarifas para el registro y mantenimiento de cualquier dominio de DNS de tercer nivel (xxx.pa) son las siguientes:</a:t>
            </a:r>
          </a:p>
          <a:p>
            <a:r>
              <a:rPr lang="es-PA" sz="1600" dirty="0"/>
              <a:t>    </a:t>
            </a:r>
          </a:p>
          <a:p>
            <a:r>
              <a:rPr lang="es-PA" sz="1600" dirty="0"/>
              <a:t>Instituciones privadas de educación superior o de investigación; Entidades comerciales; Instituciones sin fines de lucro; Organizaciones privadas de salud; Instituciones privadas de educación general, no formal, primaria y secundaria; ingenieros; abogados; médicos; personas naturales:</a:t>
            </a:r>
          </a:p>
        </p:txBody>
      </p:sp>
      <p:sp>
        <p:nvSpPr>
          <p:cNvPr id="7" name="1 Rectángulo">
            <a:extLst>
              <a:ext uri="{FF2B5EF4-FFF2-40B4-BE49-F238E27FC236}">
                <a16:creationId xmlns:a16="http://schemas.microsoft.com/office/drawing/2014/main" id="{8179FB04-241C-465B-AA7E-F462932F93B8}"/>
              </a:ext>
            </a:extLst>
          </p:cNvPr>
          <p:cNvSpPr/>
          <p:nvPr/>
        </p:nvSpPr>
        <p:spPr>
          <a:xfrm>
            <a:off x="2699792" y="2636912"/>
            <a:ext cx="6336704" cy="1815882"/>
          </a:xfrm>
          <a:prstGeom prst="rect">
            <a:avLst/>
          </a:prstGeom>
          <a:ln w="6350">
            <a:solidFill>
              <a:schemeClr val="tx1"/>
            </a:solidFill>
          </a:ln>
        </p:spPr>
        <p:txBody>
          <a:bodyPr wrap="square">
            <a:spAutoFit/>
          </a:bodyPr>
          <a:lstStyle/>
          <a:p>
            <a:r>
              <a:rPr lang="es-PA" sz="1600" b="1" dirty="0" err="1"/>
              <a:t>ac</a:t>
            </a:r>
            <a:r>
              <a:rPr lang="es-PA" sz="1600" b="1" dirty="0"/>
              <a:t> | </a:t>
            </a:r>
            <a:r>
              <a:rPr lang="es-PA" sz="1600" b="1" dirty="0" err="1"/>
              <a:t>com</a:t>
            </a:r>
            <a:r>
              <a:rPr lang="es-PA" sz="1600" b="1" dirty="0"/>
              <a:t> | </a:t>
            </a:r>
            <a:r>
              <a:rPr lang="es-PA" sz="1600" b="1" dirty="0" err="1"/>
              <a:t>org</a:t>
            </a:r>
            <a:r>
              <a:rPr lang="es-PA" sz="1600" b="1" dirty="0"/>
              <a:t> | </a:t>
            </a:r>
            <a:r>
              <a:rPr lang="es-PA" sz="1600" b="1" dirty="0" err="1"/>
              <a:t>sld</a:t>
            </a:r>
            <a:r>
              <a:rPr lang="es-PA" sz="1600" b="1" dirty="0"/>
              <a:t> | </a:t>
            </a:r>
            <a:r>
              <a:rPr lang="es-PA" sz="1600" b="1" dirty="0" err="1"/>
              <a:t>edu</a:t>
            </a:r>
            <a:r>
              <a:rPr lang="es-PA" sz="1600" b="1" dirty="0"/>
              <a:t> | </a:t>
            </a:r>
            <a:r>
              <a:rPr lang="es-PA" sz="1600" b="1" dirty="0" err="1"/>
              <a:t>ing</a:t>
            </a:r>
            <a:r>
              <a:rPr lang="es-PA" sz="1600" b="1" dirty="0"/>
              <a:t> | </a:t>
            </a:r>
            <a:r>
              <a:rPr lang="es-PA" sz="1600" b="1" dirty="0" err="1"/>
              <a:t>abo</a:t>
            </a:r>
            <a:r>
              <a:rPr lang="es-PA" sz="1600" b="1" dirty="0"/>
              <a:t> | </a:t>
            </a:r>
            <a:r>
              <a:rPr lang="es-PA" sz="1600" b="1" dirty="0" err="1"/>
              <a:t>med</a:t>
            </a:r>
            <a:r>
              <a:rPr lang="es-PA" sz="1600" b="1" dirty="0"/>
              <a:t> | </a:t>
            </a:r>
            <a:r>
              <a:rPr lang="es-PA" sz="1600" b="1" dirty="0" err="1"/>
              <a:t>nom</a:t>
            </a:r>
            <a:endParaRPr lang="es-PA" sz="1600" b="1" dirty="0"/>
          </a:p>
          <a:p>
            <a:endParaRPr lang="es-PA" sz="1600" dirty="0"/>
          </a:p>
          <a:p>
            <a:r>
              <a:rPr lang="es-PA" sz="1600" dirty="0"/>
              <a:t>US $ 70.00 que corresponden a inscripción, (tasa de registro) administración y mantenimiento por los dos (2) primeros años.</a:t>
            </a:r>
          </a:p>
          <a:p>
            <a:endParaRPr lang="es-PA" sz="1600" dirty="0"/>
          </a:p>
          <a:p>
            <a:r>
              <a:rPr lang="es-PA" sz="1600" dirty="0"/>
              <a:t>US $ 35.00 por año adicional (tasa de renovación) a partir del tercer año (administración y mantenimiento) </a:t>
            </a:r>
          </a:p>
        </p:txBody>
      </p:sp>
      <p:sp>
        <p:nvSpPr>
          <p:cNvPr id="4" name="Rectángulo 3">
            <a:extLst>
              <a:ext uri="{FF2B5EF4-FFF2-40B4-BE49-F238E27FC236}">
                <a16:creationId xmlns:a16="http://schemas.microsoft.com/office/drawing/2014/main" id="{299DBAEE-2192-4E2F-B29B-21C4BB440205}"/>
              </a:ext>
            </a:extLst>
          </p:cNvPr>
          <p:cNvSpPr/>
          <p:nvPr/>
        </p:nvSpPr>
        <p:spPr>
          <a:xfrm>
            <a:off x="2627784" y="4514648"/>
            <a:ext cx="4572000" cy="369332"/>
          </a:xfrm>
          <a:prstGeom prst="rect">
            <a:avLst/>
          </a:prstGeom>
        </p:spPr>
        <p:txBody>
          <a:bodyPr>
            <a:spAutoFit/>
          </a:bodyPr>
          <a:lstStyle/>
          <a:p>
            <a:r>
              <a:rPr lang="es-PA" dirty="0"/>
              <a:t>Proveedores de servicios de internet</a:t>
            </a:r>
          </a:p>
        </p:txBody>
      </p:sp>
      <p:sp>
        <p:nvSpPr>
          <p:cNvPr id="9" name="3 Rectángulo">
            <a:extLst>
              <a:ext uri="{FF2B5EF4-FFF2-40B4-BE49-F238E27FC236}">
                <a16:creationId xmlns:a16="http://schemas.microsoft.com/office/drawing/2014/main" id="{9E643E65-99DE-41F0-B7E9-5F599361A55A}"/>
              </a:ext>
            </a:extLst>
          </p:cNvPr>
          <p:cNvSpPr/>
          <p:nvPr/>
        </p:nvSpPr>
        <p:spPr>
          <a:xfrm>
            <a:off x="2699792" y="4883980"/>
            <a:ext cx="6336704" cy="1815882"/>
          </a:xfrm>
          <a:prstGeom prst="rect">
            <a:avLst/>
          </a:prstGeom>
          <a:ln w="3175">
            <a:solidFill>
              <a:schemeClr val="tx1"/>
            </a:solidFill>
          </a:ln>
        </p:spPr>
        <p:txBody>
          <a:bodyPr wrap="square">
            <a:spAutoFit/>
          </a:bodyPr>
          <a:lstStyle/>
          <a:p>
            <a:r>
              <a:rPr lang="es-PA" sz="1600" b="1" dirty="0"/>
              <a:t>Dominios de segundo nivel: .</a:t>
            </a:r>
            <a:r>
              <a:rPr lang="es-PA" sz="1600" b="1" dirty="0" err="1"/>
              <a:t>pa</a:t>
            </a:r>
            <a:endParaRPr lang="es-PA" sz="1600" b="1" dirty="0"/>
          </a:p>
          <a:p>
            <a:endParaRPr lang="es-PA" sz="1600" dirty="0"/>
          </a:p>
          <a:p>
            <a:r>
              <a:rPr lang="es-PA" sz="1600" dirty="0"/>
              <a:t>US $ 100.00 que corresponden a inscripción, (tasa de registro) administración y mantenimiento por los dos (2) primeros años</a:t>
            </a:r>
          </a:p>
          <a:p>
            <a:endParaRPr lang="es-PA" sz="1600" dirty="0"/>
          </a:p>
          <a:p>
            <a:r>
              <a:rPr lang="es-PA" sz="1600" dirty="0"/>
              <a:t>US $ 100.00 por año adicional (tasa de renovación) a partir del tercer año (administración y mantenimiento) </a:t>
            </a:r>
          </a:p>
        </p:txBody>
      </p:sp>
    </p:spTree>
    <p:extLst>
      <p:ext uri="{BB962C8B-B14F-4D97-AF65-F5344CB8AC3E}">
        <p14:creationId xmlns:p14="http://schemas.microsoft.com/office/powerpoint/2010/main" val="2903267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876206" y="2203513"/>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FIN</a:t>
            </a:r>
            <a:br>
              <a:rPr lang="es-PA" sz="4050" b="1" dirty="0">
                <a:latin typeface="Calibri" panose="020F0502020204030204" pitchFamily="34" charset="0"/>
                <a:cs typeface="Calibri" panose="020F0502020204030204" pitchFamily="34" charset="0"/>
              </a:rPr>
            </a:br>
            <a:r>
              <a:rPr lang="es-PA" sz="4050" b="1" dirty="0">
                <a:latin typeface="Calibri" panose="020F0502020204030204" pitchFamily="34" charset="0"/>
                <a:cs typeface="Calibri" panose="020F0502020204030204" pitchFamily="34" charset="0"/>
              </a:rPr>
              <a:t>CAPITULO 5</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Tree>
    <p:extLst>
      <p:ext uri="{BB962C8B-B14F-4D97-AF65-F5344CB8AC3E}">
        <p14:creationId xmlns:p14="http://schemas.microsoft.com/office/powerpoint/2010/main" val="542437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3719"/>
            <a:ext cx="5053838" cy="1057031"/>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6572" y="3563997"/>
            <a:ext cx="3392097" cy="2436753"/>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943719"/>
            <a:ext cx="4443893" cy="1057031"/>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440464" cy="2172194"/>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4851643" y="1685423"/>
            <a:ext cx="3402623" cy="1188713"/>
          </a:xfrm>
        </p:spPr>
        <p:txBody>
          <a:bodyPr>
            <a:normAutofit fontScale="90000"/>
          </a:bodyPr>
          <a:lstStyle/>
          <a:p>
            <a:r>
              <a:rPr lang="es-PA" sz="4050" b="1" dirty="0">
                <a:latin typeface="Calibri" panose="020F0502020204030204" pitchFamily="34" charset="0"/>
                <a:cs typeface="Calibri" panose="020F0502020204030204" pitchFamily="34" charset="0"/>
              </a:rPr>
              <a:t>Asignaciones</a:t>
            </a:r>
            <a:br>
              <a:rPr lang="es-PA" sz="4050" b="1" dirty="0">
                <a:latin typeface="Calibri" panose="020F0502020204030204" pitchFamily="34" charset="0"/>
                <a:cs typeface="Calibri" panose="020F0502020204030204" pitchFamily="34" charset="0"/>
              </a:rPr>
            </a:br>
            <a:r>
              <a:rPr lang="es-PA" sz="3300" b="1" dirty="0">
                <a:latin typeface="Calibri" panose="020F0502020204030204" pitchFamily="34" charset="0"/>
                <a:cs typeface="Calibri" panose="020F0502020204030204" pitchFamily="34" charset="0"/>
              </a:rPr>
              <a:t>CAPITULO 5</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984" y="3429000"/>
            <a:ext cx="1545935" cy="933745"/>
          </a:xfrm>
          <a:prstGeom prst="rect">
            <a:avLst/>
          </a:prstGeom>
        </p:spPr>
      </p:pic>
      <p:sp>
        <p:nvSpPr>
          <p:cNvPr id="8" name="Rectángulo 7">
            <a:extLst>
              <a:ext uri="{FF2B5EF4-FFF2-40B4-BE49-F238E27FC236}">
                <a16:creationId xmlns:a16="http://schemas.microsoft.com/office/drawing/2014/main" id="{D046C0E8-6DF1-405F-BC5D-BEC71A3F6BE6}"/>
              </a:ext>
            </a:extLst>
          </p:cNvPr>
          <p:cNvSpPr/>
          <p:nvPr/>
        </p:nvSpPr>
        <p:spPr>
          <a:xfrm>
            <a:off x="4139952" y="2880209"/>
            <a:ext cx="4604663" cy="1815882"/>
          </a:xfrm>
          <a:prstGeom prst="rect">
            <a:avLst/>
          </a:prstGeom>
        </p:spPr>
        <p:txBody>
          <a:bodyPr wrap="square">
            <a:spAutoFit/>
          </a:bodyPr>
          <a:lstStyle/>
          <a:p>
            <a:pPr algn="just"/>
            <a:r>
              <a:rPr lang="es-PA" sz="1400" b="1" dirty="0">
                <a:solidFill>
                  <a:prstClr val="black"/>
                </a:solidFill>
              </a:rPr>
              <a:t>Escoja una categoría o actividad económica para la cual usted sugerirá un dominio a elegir</a:t>
            </a:r>
          </a:p>
          <a:p>
            <a:pPr lvl="0"/>
            <a:r>
              <a:rPr lang="es-PA" sz="1400" b="1" dirty="0">
                <a:solidFill>
                  <a:prstClr val="black"/>
                </a:solidFill>
              </a:rPr>
              <a:t> </a:t>
            </a:r>
            <a:r>
              <a:rPr lang="es-PA" sz="1400" dirty="0">
                <a:solidFill>
                  <a:prstClr val="black"/>
                </a:solidFill>
              </a:rPr>
              <a:t>Trate de escribir un mínimo de 10 adjetivos que puedan definir a dicha actividad. Escoja los tres más relevantes.</a:t>
            </a:r>
          </a:p>
          <a:p>
            <a:pPr lvl="0"/>
            <a:r>
              <a:rPr lang="es-PA" sz="1400" dirty="0">
                <a:solidFill>
                  <a:prstClr val="black"/>
                </a:solidFill>
              </a:rPr>
              <a:t>Asócielos con el nombre genérico del producto, del servicio que mejor le representa. </a:t>
            </a:r>
          </a:p>
          <a:p>
            <a:pPr lvl="0"/>
            <a:r>
              <a:rPr lang="es-PA" sz="1400" dirty="0">
                <a:solidFill>
                  <a:prstClr val="black"/>
                </a:solidFill>
              </a:rPr>
              <a:t>Componga el dominio con los dos términos y compruebe el efecto que tiene.</a:t>
            </a:r>
            <a:endParaRPr lang="es-PA" sz="1400" b="1" i="1" dirty="0">
              <a:solidFill>
                <a:srgbClr val="0033CC"/>
              </a:solidFill>
            </a:endParaRPr>
          </a:p>
        </p:txBody>
      </p:sp>
      <p:sp>
        <p:nvSpPr>
          <p:cNvPr id="4" name="Rectángulo 3">
            <a:extLst>
              <a:ext uri="{FF2B5EF4-FFF2-40B4-BE49-F238E27FC236}">
                <a16:creationId xmlns:a16="http://schemas.microsoft.com/office/drawing/2014/main" id="{75AD1532-8B7B-4101-A4EA-B3B5A178C262}"/>
              </a:ext>
            </a:extLst>
          </p:cNvPr>
          <p:cNvSpPr/>
          <p:nvPr/>
        </p:nvSpPr>
        <p:spPr>
          <a:xfrm>
            <a:off x="395536" y="5590764"/>
            <a:ext cx="578353" cy="369332"/>
          </a:xfrm>
          <a:prstGeom prst="rect">
            <a:avLst/>
          </a:prstGeom>
        </p:spPr>
        <p:txBody>
          <a:bodyPr wrap="square">
            <a:spAutoFit/>
          </a:bodyPr>
          <a:lstStyle/>
          <a:p>
            <a:pPr algn="ctr"/>
            <a:r>
              <a:rPr lang="es-PA" sz="900" dirty="0">
                <a:solidFill>
                  <a:prstClr val="black"/>
                </a:solidFill>
              </a:rPr>
              <a:t>Acceso</a:t>
            </a:r>
          </a:p>
          <a:p>
            <a:pPr algn="ctr"/>
            <a:r>
              <a:rPr lang="es-PA" sz="900" dirty="0">
                <a:solidFill>
                  <a:prstClr val="black"/>
                </a:solidFill>
              </a:rPr>
              <a:t>A Libro</a:t>
            </a:r>
            <a:endParaRPr lang="es-PA" sz="900" dirty="0"/>
          </a:p>
        </p:txBody>
      </p:sp>
      <p:pic>
        <p:nvPicPr>
          <p:cNvPr id="16" name="Imagen 15">
            <a:extLst>
              <a:ext uri="{FF2B5EF4-FFF2-40B4-BE49-F238E27FC236}">
                <a16:creationId xmlns:a16="http://schemas.microsoft.com/office/drawing/2014/main" id="{90236FFC-5430-496D-8723-79200EED0F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73" y="5047551"/>
            <a:ext cx="899359" cy="543213"/>
          </a:xfrm>
          <a:prstGeom prst="rect">
            <a:avLst/>
          </a:prstGeom>
        </p:spPr>
      </p:pic>
      <p:pic>
        <p:nvPicPr>
          <p:cNvPr id="18" name="Imagen 17">
            <a:extLst>
              <a:ext uri="{FF2B5EF4-FFF2-40B4-BE49-F238E27FC236}">
                <a16:creationId xmlns:a16="http://schemas.microsoft.com/office/drawing/2014/main" id="{F0435B05-C45E-4F0B-B1FD-92F7684945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5597" y="5047551"/>
            <a:ext cx="899359" cy="543213"/>
          </a:xfrm>
          <a:prstGeom prst="rect">
            <a:avLst/>
          </a:prstGeom>
        </p:spPr>
      </p:pic>
      <p:pic>
        <p:nvPicPr>
          <p:cNvPr id="19" name="Imagen 18">
            <a:extLst>
              <a:ext uri="{FF2B5EF4-FFF2-40B4-BE49-F238E27FC236}">
                <a16:creationId xmlns:a16="http://schemas.microsoft.com/office/drawing/2014/main" id="{7F2F89C8-EEB1-45A7-AC47-8A9DD3217F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5221" y="5047551"/>
            <a:ext cx="899359" cy="543213"/>
          </a:xfrm>
          <a:prstGeom prst="rect">
            <a:avLst/>
          </a:prstGeom>
        </p:spPr>
      </p:pic>
      <p:sp>
        <p:nvSpPr>
          <p:cNvPr id="5" name="CuadroTexto 4">
            <a:extLst>
              <a:ext uri="{FF2B5EF4-FFF2-40B4-BE49-F238E27FC236}">
                <a16:creationId xmlns:a16="http://schemas.microsoft.com/office/drawing/2014/main" id="{7832B32A-88FD-4784-8623-2166D10C6AE6}"/>
              </a:ext>
            </a:extLst>
          </p:cNvPr>
          <p:cNvSpPr txBox="1"/>
          <p:nvPr/>
        </p:nvSpPr>
        <p:spPr>
          <a:xfrm>
            <a:off x="1313032" y="5590763"/>
            <a:ext cx="944490" cy="369332"/>
          </a:xfrm>
          <a:prstGeom prst="rect">
            <a:avLst/>
          </a:prstGeom>
          <a:noFill/>
        </p:spPr>
        <p:txBody>
          <a:bodyPr wrap="none" rtlCol="0">
            <a:spAutoFit/>
          </a:bodyPr>
          <a:lstStyle/>
          <a:p>
            <a:pPr algn="ctr"/>
            <a:r>
              <a:rPr lang="es-PA" sz="900" dirty="0"/>
              <a:t>Acceso a</a:t>
            </a:r>
          </a:p>
          <a:p>
            <a:pPr algn="ctr"/>
            <a:r>
              <a:rPr lang="es-PA" sz="900" dirty="0"/>
              <a:t>Caso de estudio</a:t>
            </a:r>
          </a:p>
        </p:txBody>
      </p:sp>
      <p:sp>
        <p:nvSpPr>
          <p:cNvPr id="21" name="CuadroTexto 20">
            <a:hlinkClick r:id="rId4" action="ppaction://hlinkfile"/>
            <a:extLst>
              <a:ext uri="{FF2B5EF4-FFF2-40B4-BE49-F238E27FC236}">
                <a16:creationId xmlns:a16="http://schemas.microsoft.com/office/drawing/2014/main" id="{87C50374-A4AD-4AEB-86C4-503E24D4C2DD}"/>
              </a:ext>
            </a:extLst>
          </p:cNvPr>
          <p:cNvSpPr txBox="1"/>
          <p:nvPr/>
        </p:nvSpPr>
        <p:spPr>
          <a:xfrm>
            <a:off x="2468562" y="5598666"/>
            <a:ext cx="824377" cy="369332"/>
          </a:xfrm>
          <a:prstGeom prst="rect">
            <a:avLst/>
          </a:prstGeom>
          <a:noFill/>
        </p:spPr>
        <p:txBody>
          <a:bodyPr wrap="square" rtlCol="0">
            <a:spAutoFit/>
          </a:bodyPr>
          <a:lstStyle/>
          <a:p>
            <a:pPr algn="ctr"/>
            <a:r>
              <a:rPr lang="es-PA" sz="900" dirty="0"/>
              <a:t>Descarga de documentos</a:t>
            </a:r>
          </a:p>
        </p:txBody>
      </p:sp>
      <p:pic>
        <p:nvPicPr>
          <p:cNvPr id="15" name="Imagen 14">
            <a:extLst>
              <a:ext uri="{FF2B5EF4-FFF2-40B4-BE49-F238E27FC236}">
                <a16:creationId xmlns:a16="http://schemas.microsoft.com/office/drawing/2014/main" id="{03C65A5E-5FAC-4F23-933E-222D0B9DBA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4845" y="5047551"/>
            <a:ext cx="899359" cy="543213"/>
          </a:xfrm>
          <a:prstGeom prst="rect">
            <a:avLst/>
          </a:prstGeom>
        </p:spPr>
      </p:pic>
      <p:sp>
        <p:nvSpPr>
          <p:cNvPr id="17" name="CuadroTexto 16">
            <a:extLst>
              <a:ext uri="{FF2B5EF4-FFF2-40B4-BE49-F238E27FC236}">
                <a16:creationId xmlns:a16="http://schemas.microsoft.com/office/drawing/2014/main" id="{43510383-2A56-4D4B-A9B7-4C0D1241E439}"/>
              </a:ext>
            </a:extLst>
          </p:cNvPr>
          <p:cNvSpPr txBox="1"/>
          <p:nvPr/>
        </p:nvSpPr>
        <p:spPr>
          <a:xfrm>
            <a:off x="3532715" y="5588321"/>
            <a:ext cx="752675" cy="369332"/>
          </a:xfrm>
          <a:prstGeom prst="rect">
            <a:avLst/>
          </a:prstGeom>
          <a:noFill/>
        </p:spPr>
        <p:txBody>
          <a:bodyPr wrap="square" rtlCol="0">
            <a:spAutoFit/>
          </a:bodyPr>
          <a:lstStyle/>
          <a:p>
            <a:pPr algn="ctr"/>
            <a:r>
              <a:rPr lang="es-PA" sz="900" dirty="0"/>
              <a:t>Acceso al</a:t>
            </a:r>
          </a:p>
          <a:p>
            <a:pPr algn="ctr"/>
            <a:r>
              <a:rPr lang="es-PA" sz="900" dirty="0"/>
              <a:t>Post</a:t>
            </a:r>
          </a:p>
        </p:txBody>
      </p:sp>
    </p:spTree>
    <p:extLst>
      <p:ext uri="{BB962C8B-B14F-4D97-AF65-F5344CB8AC3E}">
        <p14:creationId xmlns:p14="http://schemas.microsoft.com/office/powerpoint/2010/main" val="4131418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276</TotalTime>
  <Words>1305</Words>
  <Application>Microsoft Office PowerPoint</Application>
  <PresentationFormat>Presentación en pantalla (4:3)</PresentationFormat>
  <Paragraphs>137</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Helvetica Neue</vt:lpstr>
      <vt:lpstr>Tema de Office</vt:lpstr>
      <vt:lpstr>CAPITULO 5</vt:lpstr>
      <vt:lpstr>El sitio web como estrategia de marca</vt:lpstr>
      <vt:lpstr>Presentación de PowerPoint</vt:lpstr>
      <vt:lpstr>Qué es un dominio?</vt:lpstr>
      <vt:lpstr>Presentación de PowerPoint</vt:lpstr>
      <vt:lpstr>Presentación de PowerPoint</vt:lpstr>
      <vt:lpstr>Presentación de PowerPoint</vt:lpstr>
      <vt:lpstr>Presentación de PowerPoint</vt:lpstr>
      <vt:lpstr>Reglas básicas para elegir un dominio</vt:lpstr>
      <vt:lpstr>Presentación de PowerPoint</vt:lpstr>
      <vt:lpstr>Presentación de PowerPoint</vt:lpstr>
      <vt:lpstr>Tipos de dominio</vt:lpstr>
      <vt:lpstr>Presentación de PowerPoint</vt:lpstr>
      <vt:lpstr>Presentación de PowerPoint</vt:lpstr>
      <vt:lpstr>Cómo registrar un dominio</vt:lpstr>
      <vt:lpstr>Presentación de PowerPoint</vt:lpstr>
      <vt:lpstr>Presentación de PowerPoint</vt:lpstr>
      <vt:lpstr>FIN CAPITULO 5</vt:lpstr>
      <vt:lpstr>Asignaciones CAPITULO 5</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RICARDO</dc:creator>
  <cp:lastModifiedBy>Ricardo Cajina</cp:lastModifiedBy>
  <cp:revision>24</cp:revision>
  <dcterms:created xsi:type="dcterms:W3CDTF">2013-04-17T03:10:21Z</dcterms:created>
  <dcterms:modified xsi:type="dcterms:W3CDTF">2018-05-03T04:55:05Z</dcterms:modified>
</cp:coreProperties>
</file>