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 id="262" r:id="rId8"/>
    <p:sldId id="263" r:id="rId9"/>
    <p:sldId id="264" r:id="rId10"/>
    <p:sldId id="269" r:id="rId11"/>
    <p:sldId id="266" r:id="rId12"/>
    <p:sldId id="267" r:id="rId13"/>
    <p:sldId id="268" r:id="rId14"/>
    <p:sldId id="274"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94" r:id="rId30"/>
    <p:sldId id="285" r:id="rId31"/>
    <p:sldId id="286" r:id="rId32"/>
    <p:sldId id="287" r:id="rId33"/>
    <p:sldId id="295" r:id="rId34"/>
    <p:sldId id="288" r:id="rId35"/>
    <p:sldId id="290" r:id="rId36"/>
    <p:sldId id="289" r:id="rId37"/>
    <p:sldId id="291" r:id="rId38"/>
    <p:sldId id="292" r:id="rId39"/>
    <p:sldId id="293" r:id="rId40"/>
    <p:sldId id="296" r:id="rId41"/>
    <p:sldId id="297" r:id="rId42"/>
    <p:sldId id="298" r:id="rId43"/>
    <p:sldId id="299" r:id="rId44"/>
    <p:sldId id="300" r:id="rId45"/>
    <p:sldId id="301" r:id="rId46"/>
    <p:sldId id="302" r:id="rId47"/>
    <p:sldId id="303" r:id="rId48"/>
    <p:sldId id="304" r:id="rId49"/>
    <p:sldId id="305" r:id="rId50"/>
    <p:sldId id="309" r:id="rId51"/>
    <p:sldId id="306" r:id="rId52"/>
    <p:sldId id="307" r:id="rId53"/>
    <p:sldId id="265" r:id="rId54"/>
    <p:sldId id="310" r:id="rId55"/>
    <p:sldId id="311" r:id="rId56"/>
    <p:sldId id="312" r:id="rId57"/>
    <p:sldId id="313"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15" r:id="rId71"/>
    <p:sldId id="314" r:id="rId72"/>
    <p:sldId id="328" r:id="rId73"/>
    <p:sldId id="329" r:id="rId74"/>
    <p:sldId id="330" r:id="rId75"/>
    <p:sldId id="331" r:id="rId76"/>
    <p:sldId id="332" r:id="rId77"/>
    <p:sldId id="333" r:id="rId78"/>
    <p:sldId id="334" r:id="rId7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99" d="100"/>
          <a:sy n="99" d="100"/>
        </p:scale>
        <p:origin x="-24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45581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3303537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4249015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103427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1829526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1220694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2910830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3063145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4136009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3854170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ED3B619-BE52-4F24-9849-5383D0C7BAF6}" type="datetimeFigureOut">
              <a:rPr lang="es-ES" smtClean="0"/>
              <a:t>06/09/2018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1F25CF4-7D22-4E76-BE39-121F24A96DB6}" type="slidenum">
              <a:rPr lang="es-ES" smtClean="0"/>
              <a:t>‹Nº›</a:t>
            </a:fld>
            <a:endParaRPr lang="es-ES"/>
          </a:p>
        </p:txBody>
      </p:sp>
    </p:spTree>
    <p:extLst>
      <p:ext uri="{BB962C8B-B14F-4D97-AF65-F5344CB8AC3E}">
        <p14:creationId xmlns:p14="http://schemas.microsoft.com/office/powerpoint/2010/main" val="239918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3B619-BE52-4F24-9849-5383D0C7BAF6}" type="datetimeFigureOut">
              <a:rPr lang="es-ES" smtClean="0"/>
              <a:t>06/09/2018</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F25CF4-7D22-4E76-BE39-121F24A96DB6}" type="slidenum">
              <a:rPr lang="es-ES" smtClean="0"/>
              <a:t>‹Nº›</a:t>
            </a:fld>
            <a:endParaRPr lang="es-ES"/>
          </a:p>
        </p:txBody>
      </p:sp>
    </p:spTree>
    <p:extLst>
      <p:ext uri="{BB962C8B-B14F-4D97-AF65-F5344CB8AC3E}">
        <p14:creationId xmlns:p14="http://schemas.microsoft.com/office/powerpoint/2010/main" val="1093263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6" y="58316"/>
            <a:ext cx="8979107" cy="674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1796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147763"/>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Tree>
    <p:extLst>
      <p:ext uri="{BB962C8B-B14F-4D97-AF65-F5344CB8AC3E}">
        <p14:creationId xmlns:p14="http://schemas.microsoft.com/office/powerpoint/2010/main" val="893573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14092"/>
            <a:ext cx="7646987" cy="5741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3743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336" y="980728"/>
            <a:ext cx="6337290" cy="5460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Tree>
    <p:extLst>
      <p:ext uri="{BB962C8B-B14F-4D97-AF65-F5344CB8AC3E}">
        <p14:creationId xmlns:p14="http://schemas.microsoft.com/office/powerpoint/2010/main" val="377161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69209"/>
            <a:ext cx="2743522" cy="2059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481" y="3717032"/>
            <a:ext cx="2719553" cy="2041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7050" y="1291778"/>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156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778" y="1138729"/>
            <a:ext cx="7354444" cy="5521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08556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147763"/>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1403648" y="5877272"/>
            <a:ext cx="5265929" cy="369332"/>
          </a:xfrm>
          <a:prstGeom prst="rect">
            <a:avLst/>
          </a:prstGeom>
          <a:noFill/>
        </p:spPr>
        <p:txBody>
          <a:bodyPr wrap="none" rtlCol="0">
            <a:spAutoFit/>
          </a:bodyPr>
          <a:lstStyle/>
          <a:p>
            <a:r>
              <a:rPr lang="es-ES" b="1" dirty="0" smtClean="0"/>
              <a:t>Qué tan relevante es un agente/corredor de seguros?</a:t>
            </a:r>
            <a:endParaRPr lang="es-ES" b="1" dirty="0"/>
          </a:p>
        </p:txBody>
      </p:sp>
    </p:spTree>
    <p:extLst>
      <p:ext uri="{BB962C8B-B14F-4D97-AF65-F5344CB8AC3E}">
        <p14:creationId xmlns:p14="http://schemas.microsoft.com/office/powerpoint/2010/main" val="3569869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2" name="1 CuadroTexto"/>
          <p:cNvSpPr txBox="1"/>
          <p:nvPr/>
        </p:nvSpPr>
        <p:spPr>
          <a:xfrm>
            <a:off x="179512" y="2139862"/>
            <a:ext cx="2574744" cy="2062103"/>
          </a:xfrm>
          <a:prstGeom prst="rect">
            <a:avLst/>
          </a:prstGeom>
          <a:noFill/>
        </p:spPr>
        <p:txBody>
          <a:bodyPr wrap="none" rtlCol="0">
            <a:spAutoFit/>
          </a:bodyPr>
          <a:lstStyle/>
          <a:p>
            <a:r>
              <a:rPr lang="es-ES" sz="3200" b="1" dirty="0" smtClean="0">
                <a:solidFill>
                  <a:srgbClr val="FF0000"/>
                </a:solidFill>
                <a:latin typeface="Century Gothic" panose="020B0502020202020204" pitchFamily="34" charset="0"/>
              </a:rPr>
              <a:t>EL </a:t>
            </a:r>
          </a:p>
          <a:p>
            <a:r>
              <a:rPr lang="es-ES" sz="3200" b="1" dirty="0" smtClean="0">
                <a:solidFill>
                  <a:srgbClr val="FF0000"/>
                </a:solidFill>
                <a:latin typeface="Century Gothic" panose="020B0502020202020204" pitchFamily="34" charset="0"/>
              </a:rPr>
              <a:t>EFECTO </a:t>
            </a:r>
          </a:p>
          <a:p>
            <a:r>
              <a:rPr lang="es-ES" sz="3200" b="1" dirty="0" smtClean="0">
                <a:solidFill>
                  <a:srgbClr val="FF0000"/>
                </a:solidFill>
                <a:latin typeface="Century Gothic" panose="020B0502020202020204" pitchFamily="34" charset="0"/>
              </a:rPr>
              <a:t>DEL </a:t>
            </a:r>
          </a:p>
          <a:p>
            <a:r>
              <a:rPr lang="es-ES" sz="3200" b="1" dirty="0" smtClean="0">
                <a:solidFill>
                  <a:srgbClr val="FF0000"/>
                </a:solidFill>
                <a:latin typeface="Century Gothic" panose="020B0502020202020204" pitchFamily="34" charset="0"/>
              </a:rPr>
              <a:t>CACHORRO</a:t>
            </a:r>
            <a:endParaRPr lang="es-ES" sz="3200" b="1" dirty="0">
              <a:solidFill>
                <a:srgbClr val="FF0000"/>
              </a:solidFill>
              <a:latin typeface="Century Gothic" panose="020B0502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843083"/>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5954291" y="260648"/>
            <a:ext cx="1907895" cy="523220"/>
          </a:xfrm>
          <a:prstGeom prst="rect">
            <a:avLst/>
          </a:prstGeom>
          <a:noFill/>
        </p:spPr>
        <p:txBody>
          <a:bodyPr wrap="none" rtlCol="0">
            <a:spAutoFit/>
          </a:bodyPr>
          <a:lstStyle/>
          <a:p>
            <a:r>
              <a:rPr lang="es-ES" sz="2800" b="1" dirty="0" smtClean="0">
                <a:solidFill>
                  <a:srgbClr val="FF0000"/>
                </a:solidFill>
                <a:latin typeface="Century Gothic" panose="020B0502020202020204" pitchFamily="34" charset="0"/>
              </a:rPr>
              <a:t>NEOTENIA</a:t>
            </a:r>
            <a:endParaRPr lang="es-ES" sz="2800" b="1" dirty="0">
              <a:solidFill>
                <a:srgbClr val="FF0000"/>
              </a:solidFill>
              <a:latin typeface="Century Gothic" panose="020B0502020202020204" pitchFamily="34" charset="0"/>
            </a:endParaRPr>
          </a:p>
        </p:txBody>
      </p:sp>
      <p:sp>
        <p:nvSpPr>
          <p:cNvPr id="4" name="3 Rectángulo"/>
          <p:cNvSpPr/>
          <p:nvPr/>
        </p:nvSpPr>
        <p:spPr>
          <a:xfrm>
            <a:off x="107504" y="1196752"/>
            <a:ext cx="8885262" cy="646331"/>
          </a:xfrm>
          <a:prstGeom prst="rect">
            <a:avLst/>
          </a:prstGeom>
        </p:spPr>
        <p:txBody>
          <a:bodyPr wrap="square">
            <a:spAutoFit/>
          </a:bodyPr>
          <a:lstStyle/>
          <a:p>
            <a:r>
              <a:rPr lang="es-ES" sz="1200" dirty="0" smtClean="0"/>
              <a:t>La mayoría de los animales incluidos los humanos, nacemos con la frente y ojos grandes, un principio natural para generar emociones en los animales adultos, lo que genera el cachorro es el instinto de protección lo que genera una empatía maternal lo que hacer querer cuidar al pequeño hasta que pierde esas características.</a:t>
            </a:r>
            <a:endParaRPr lang="es-ES" sz="1200" dirty="0"/>
          </a:p>
        </p:txBody>
      </p:sp>
    </p:spTree>
    <p:extLst>
      <p:ext uri="{BB962C8B-B14F-4D97-AF65-F5344CB8AC3E}">
        <p14:creationId xmlns:p14="http://schemas.microsoft.com/office/powerpoint/2010/main" val="3846636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5" name="4 CuadroTexto"/>
          <p:cNvSpPr txBox="1"/>
          <p:nvPr/>
        </p:nvSpPr>
        <p:spPr>
          <a:xfrm>
            <a:off x="2771800" y="6011996"/>
            <a:ext cx="4017382" cy="369332"/>
          </a:xfrm>
          <a:prstGeom prst="rect">
            <a:avLst/>
          </a:prstGeom>
          <a:noFill/>
        </p:spPr>
        <p:txBody>
          <a:bodyPr wrap="none" rtlCol="0">
            <a:spAutoFit/>
          </a:bodyPr>
          <a:lstStyle/>
          <a:p>
            <a:r>
              <a:rPr lang="es-ES" b="1" dirty="0" smtClean="0">
                <a:solidFill>
                  <a:srgbClr val="FF0000"/>
                </a:solidFill>
              </a:rPr>
              <a:t>PAUL EKMAN: LAS EMOCIONES BASICAS</a:t>
            </a:r>
            <a:endParaRPr lang="es-ES" b="1" dirty="0">
              <a:solidFill>
                <a:srgbClr val="FF0000"/>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113" y="971550"/>
            <a:ext cx="8105775"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4539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5" name="4 CuadroTexto"/>
          <p:cNvSpPr txBox="1"/>
          <p:nvPr/>
        </p:nvSpPr>
        <p:spPr>
          <a:xfrm>
            <a:off x="6012160" y="260648"/>
            <a:ext cx="2623154" cy="369332"/>
          </a:xfrm>
          <a:prstGeom prst="rect">
            <a:avLst/>
          </a:prstGeom>
          <a:noFill/>
        </p:spPr>
        <p:txBody>
          <a:bodyPr wrap="none" rtlCol="0">
            <a:spAutoFit/>
          </a:bodyPr>
          <a:lstStyle/>
          <a:p>
            <a:r>
              <a:rPr lang="es-ES" b="1" dirty="0" smtClean="0">
                <a:solidFill>
                  <a:srgbClr val="FF0000"/>
                </a:solidFill>
              </a:rPr>
              <a:t>LAS EMOCIONES BASICAS</a:t>
            </a:r>
            <a:endParaRPr lang="es-ES" b="1" dirty="0">
              <a:solidFill>
                <a:srgbClr val="FF0000"/>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36" y="1052736"/>
            <a:ext cx="7303340" cy="5483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92398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5" name="4 CuadroTexto"/>
          <p:cNvSpPr txBox="1"/>
          <p:nvPr/>
        </p:nvSpPr>
        <p:spPr>
          <a:xfrm>
            <a:off x="6012160" y="260648"/>
            <a:ext cx="2623154" cy="369332"/>
          </a:xfrm>
          <a:prstGeom prst="rect">
            <a:avLst/>
          </a:prstGeom>
          <a:noFill/>
        </p:spPr>
        <p:txBody>
          <a:bodyPr wrap="none" rtlCol="0">
            <a:spAutoFit/>
          </a:bodyPr>
          <a:lstStyle/>
          <a:p>
            <a:r>
              <a:rPr lang="es-ES" b="1" dirty="0" smtClean="0">
                <a:solidFill>
                  <a:srgbClr val="FF0000"/>
                </a:solidFill>
              </a:rPr>
              <a:t>LAS EMOCIONES BASICAS</a:t>
            </a:r>
            <a:endParaRPr lang="es-ES" b="1" dirty="0">
              <a:solidFill>
                <a:srgbClr val="FF0000"/>
              </a:solidFill>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16215"/>
            <a:ext cx="7628943" cy="5727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819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5" name="4 CuadroTexto"/>
          <p:cNvSpPr txBox="1"/>
          <p:nvPr/>
        </p:nvSpPr>
        <p:spPr>
          <a:xfrm>
            <a:off x="6012160" y="260648"/>
            <a:ext cx="2623154" cy="369332"/>
          </a:xfrm>
          <a:prstGeom prst="rect">
            <a:avLst/>
          </a:prstGeom>
          <a:noFill/>
        </p:spPr>
        <p:txBody>
          <a:bodyPr wrap="none" rtlCol="0">
            <a:spAutoFit/>
          </a:bodyPr>
          <a:lstStyle/>
          <a:p>
            <a:r>
              <a:rPr lang="es-ES" b="1" dirty="0" smtClean="0">
                <a:solidFill>
                  <a:srgbClr val="FF0000"/>
                </a:solidFill>
              </a:rPr>
              <a:t>LAS EMOCIONES BASICAS</a:t>
            </a:r>
            <a:endParaRPr lang="es-ES" b="1" dirty="0">
              <a:solidFill>
                <a:srgbClr val="FF0000"/>
              </a:solidFill>
            </a:endParaRP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24744"/>
            <a:ext cx="7373094" cy="5535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9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5" name="4 CuadroTexto"/>
          <p:cNvSpPr txBox="1"/>
          <p:nvPr/>
        </p:nvSpPr>
        <p:spPr>
          <a:xfrm>
            <a:off x="186045" y="1209597"/>
            <a:ext cx="4162678" cy="369332"/>
          </a:xfrm>
          <a:prstGeom prst="rect">
            <a:avLst/>
          </a:prstGeom>
          <a:noFill/>
        </p:spPr>
        <p:txBody>
          <a:bodyPr wrap="none" rtlCol="0">
            <a:spAutoFit/>
          </a:bodyPr>
          <a:lstStyle/>
          <a:p>
            <a:r>
              <a:rPr lang="es-ES" b="1" dirty="0" smtClean="0">
                <a:solidFill>
                  <a:schemeClr val="accent3">
                    <a:lumMod val="50000"/>
                  </a:schemeClr>
                </a:solidFill>
              </a:rPr>
              <a:t>POR QUE ESTAMOS CIEGOS Y FALLAMOS?</a:t>
            </a:r>
            <a:endParaRPr lang="es-ES" b="1" dirty="0">
              <a:solidFill>
                <a:schemeClr val="accent3">
                  <a:lumMod val="50000"/>
                </a:schemeClr>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0731" y="1772816"/>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0023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7130"/>
            <a:ext cx="8972285" cy="6736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6787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581" y="1147763"/>
            <a:ext cx="6970803" cy="5233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85859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08720"/>
            <a:ext cx="7776864" cy="583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6229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7130"/>
            <a:ext cx="8876375" cy="6664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82100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906979"/>
            <a:ext cx="7450355" cy="5593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10601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877969"/>
            <a:ext cx="7920880" cy="5946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7955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733" y="906979"/>
            <a:ext cx="7580533" cy="5691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26472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926095"/>
            <a:ext cx="7258534" cy="5449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8042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882687"/>
            <a:ext cx="7848872" cy="5892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30323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81" y="879508"/>
            <a:ext cx="7820459" cy="5871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652120" y="290290"/>
            <a:ext cx="3274614" cy="369332"/>
          </a:xfrm>
          <a:prstGeom prst="rect">
            <a:avLst/>
          </a:prstGeom>
          <a:noFill/>
        </p:spPr>
        <p:txBody>
          <a:bodyPr wrap="none" rtlCol="0">
            <a:spAutoFit/>
          </a:bodyPr>
          <a:lstStyle/>
          <a:p>
            <a:r>
              <a:rPr lang="es-ES" b="1" dirty="0" smtClean="0">
                <a:solidFill>
                  <a:srgbClr val="FF0000"/>
                </a:solidFill>
              </a:rPr>
              <a:t>MAS CIENTIFICO, MAS EFECTIVO</a:t>
            </a:r>
            <a:endParaRPr lang="es-ES" b="1" dirty="0">
              <a:solidFill>
                <a:srgbClr val="FF0000"/>
              </a:solidFill>
            </a:endParaRPr>
          </a:p>
        </p:txBody>
      </p:sp>
    </p:spTree>
    <p:extLst>
      <p:ext uri="{BB962C8B-B14F-4D97-AF65-F5344CB8AC3E}">
        <p14:creationId xmlns:p14="http://schemas.microsoft.com/office/powerpoint/2010/main" val="12542316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04" y="260648"/>
            <a:ext cx="8991600" cy="6367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5574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196752"/>
            <a:ext cx="9085845"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43293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762" y="855199"/>
            <a:ext cx="7964475" cy="5979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99442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1052736"/>
            <a:ext cx="3038473" cy="2281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72" y="3573016"/>
            <a:ext cx="3997580" cy="3001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3645024"/>
            <a:ext cx="3422117" cy="2569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08501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62996" y="1124744"/>
            <a:ext cx="7018007" cy="49685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4" name="3 CuadroTexto"/>
          <p:cNvSpPr txBox="1"/>
          <p:nvPr/>
        </p:nvSpPr>
        <p:spPr>
          <a:xfrm>
            <a:off x="1619672" y="1772816"/>
            <a:ext cx="5030993" cy="2862322"/>
          </a:xfrm>
          <a:prstGeom prst="rect">
            <a:avLst/>
          </a:prstGeom>
          <a:noFill/>
        </p:spPr>
        <p:txBody>
          <a:bodyPr wrap="none" rtlCol="0">
            <a:spAutoFit/>
          </a:bodyPr>
          <a:lstStyle/>
          <a:p>
            <a:r>
              <a:rPr lang="es-ES" sz="3600" dirty="0" smtClean="0">
                <a:solidFill>
                  <a:schemeClr val="bg1"/>
                </a:solidFill>
                <a:latin typeface="Arial Rounded MT Bold" panose="020F0704030504030204" pitchFamily="34" charset="0"/>
                <a:cs typeface="Arial" panose="020B0604020202020204" pitchFamily="34" charset="0"/>
              </a:rPr>
              <a:t>PIENSA </a:t>
            </a:r>
          </a:p>
          <a:p>
            <a:r>
              <a:rPr lang="es-ES" sz="3600" dirty="0" smtClean="0">
                <a:solidFill>
                  <a:schemeClr val="bg1"/>
                </a:solidFill>
                <a:latin typeface="Arial Rounded MT Bold" panose="020F0704030504030204" pitchFamily="34" charset="0"/>
                <a:cs typeface="Arial" panose="020B0604020202020204" pitchFamily="34" charset="0"/>
              </a:rPr>
              <a:t>DE QUE </a:t>
            </a:r>
          </a:p>
          <a:p>
            <a:r>
              <a:rPr lang="es-ES" sz="3600" dirty="0" smtClean="0">
                <a:solidFill>
                  <a:schemeClr val="bg1"/>
                </a:solidFill>
                <a:latin typeface="Arial Rounded MT Bold" panose="020F0704030504030204" pitchFamily="34" charset="0"/>
                <a:cs typeface="Arial" panose="020B0604020202020204" pitchFamily="34" charset="0"/>
              </a:rPr>
              <a:t>COLOR</a:t>
            </a:r>
            <a:r>
              <a:rPr lang="es-ES" sz="3600" dirty="0">
                <a:solidFill>
                  <a:schemeClr val="bg1"/>
                </a:solidFill>
                <a:latin typeface="Arial Rounded MT Bold" panose="020F0704030504030204" pitchFamily="34" charset="0"/>
                <a:cs typeface="Arial" panose="020B0604020202020204" pitchFamily="34" charset="0"/>
              </a:rPr>
              <a:t> </a:t>
            </a:r>
            <a:r>
              <a:rPr lang="es-ES" sz="3600" dirty="0" smtClean="0">
                <a:solidFill>
                  <a:schemeClr val="bg1"/>
                </a:solidFill>
                <a:latin typeface="Arial Rounded MT Bold" panose="020F0704030504030204" pitchFamily="34" charset="0"/>
                <a:cs typeface="Arial" panose="020B0604020202020204" pitchFamily="34" charset="0"/>
              </a:rPr>
              <a:t>ES </a:t>
            </a:r>
          </a:p>
          <a:p>
            <a:r>
              <a:rPr lang="es-ES" sz="3600" dirty="0" smtClean="0">
                <a:solidFill>
                  <a:schemeClr val="bg1"/>
                </a:solidFill>
                <a:latin typeface="Arial Rounded MT Bold" panose="020F0704030504030204" pitchFamily="34" charset="0"/>
                <a:cs typeface="Arial" panose="020B0604020202020204" pitchFamily="34" charset="0"/>
              </a:rPr>
              <a:t>UNA </a:t>
            </a:r>
          </a:p>
          <a:p>
            <a:r>
              <a:rPr lang="es-ES" sz="3600" dirty="0" smtClean="0">
                <a:solidFill>
                  <a:schemeClr val="bg1"/>
                </a:solidFill>
                <a:latin typeface="Arial Rounded MT Bold" panose="020F0704030504030204" pitchFamily="34" charset="0"/>
                <a:cs typeface="Arial" panose="020B0604020202020204" pitchFamily="34" charset="0"/>
              </a:rPr>
              <a:t>RETROEXCAVADORA</a:t>
            </a:r>
            <a:endParaRPr lang="es-ES" sz="3600" dirty="0">
              <a:solidFill>
                <a:schemeClr val="bg1"/>
              </a:solidFill>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1039372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147763"/>
            <a:ext cx="7220793" cy="5421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89829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06979"/>
            <a:ext cx="7776864" cy="583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56488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20567"/>
            <a:ext cx="7258534" cy="5449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68926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4" name="3 Rectángulo"/>
          <p:cNvSpPr/>
          <p:nvPr/>
        </p:nvSpPr>
        <p:spPr>
          <a:xfrm>
            <a:off x="1062996" y="1124744"/>
            <a:ext cx="7018007" cy="49685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619672" y="1772816"/>
            <a:ext cx="5697457" cy="3416320"/>
          </a:xfrm>
          <a:prstGeom prst="rect">
            <a:avLst/>
          </a:prstGeom>
          <a:noFill/>
        </p:spPr>
        <p:txBody>
          <a:bodyPr wrap="none" rtlCol="0">
            <a:spAutoFit/>
          </a:bodyPr>
          <a:lstStyle/>
          <a:p>
            <a:r>
              <a:rPr lang="es-ES" sz="3600" dirty="0" smtClean="0">
                <a:solidFill>
                  <a:schemeClr val="bg1"/>
                </a:solidFill>
                <a:latin typeface="Arial Rounded MT Bold" panose="020F0704030504030204" pitchFamily="34" charset="0"/>
                <a:cs typeface="Arial" panose="020B0604020202020204" pitchFamily="34" charset="0"/>
              </a:rPr>
              <a:t>PIENSA </a:t>
            </a:r>
          </a:p>
          <a:p>
            <a:r>
              <a:rPr lang="es-ES" sz="3600" dirty="0" smtClean="0">
                <a:solidFill>
                  <a:schemeClr val="bg1"/>
                </a:solidFill>
                <a:latin typeface="Arial Rounded MT Bold" panose="020F0704030504030204" pitchFamily="34" charset="0"/>
                <a:cs typeface="Arial" panose="020B0604020202020204" pitchFamily="34" charset="0"/>
              </a:rPr>
              <a:t>QUE COLOR </a:t>
            </a:r>
          </a:p>
          <a:p>
            <a:r>
              <a:rPr lang="es-ES" sz="3600" dirty="0" smtClean="0">
                <a:solidFill>
                  <a:schemeClr val="bg1"/>
                </a:solidFill>
                <a:latin typeface="Arial Rounded MT Bold" panose="020F0704030504030204" pitchFamily="34" charset="0"/>
                <a:cs typeface="Arial" panose="020B0604020202020204" pitchFamily="34" charset="0"/>
              </a:rPr>
              <a:t>SE USA PARA </a:t>
            </a:r>
          </a:p>
          <a:p>
            <a:r>
              <a:rPr lang="es-ES" sz="3600" dirty="0" smtClean="0">
                <a:solidFill>
                  <a:schemeClr val="bg1"/>
                </a:solidFill>
                <a:latin typeface="Arial Rounded MT Bold" panose="020F0704030504030204" pitchFamily="34" charset="0"/>
                <a:cs typeface="Arial" panose="020B0604020202020204" pitchFamily="34" charset="0"/>
              </a:rPr>
              <a:t>LAS ADVERTENCIAS</a:t>
            </a:r>
          </a:p>
          <a:p>
            <a:r>
              <a:rPr lang="es-ES" sz="3600" dirty="0" smtClean="0">
                <a:solidFill>
                  <a:schemeClr val="bg1"/>
                </a:solidFill>
                <a:latin typeface="Arial Rounded MT Bold" panose="020F0704030504030204" pitchFamily="34" charset="0"/>
                <a:cs typeface="Arial" panose="020B0604020202020204" pitchFamily="34" charset="0"/>
              </a:rPr>
              <a:t>DE SEGURIDAD EN</a:t>
            </a:r>
          </a:p>
          <a:p>
            <a:r>
              <a:rPr lang="es-ES" sz="3600" dirty="0" smtClean="0">
                <a:solidFill>
                  <a:schemeClr val="bg1"/>
                </a:solidFill>
                <a:latin typeface="Arial Rounded MT Bold" panose="020F0704030504030204" pitchFamily="34" charset="0"/>
                <a:cs typeface="Arial" panose="020B0604020202020204" pitchFamily="34" charset="0"/>
              </a:rPr>
              <a:t>LAS CONSTRUCCIONES</a:t>
            </a:r>
            <a:endParaRPr lang="es-ES" sz="3600" dirty="0">
              <a:solidFill>
                <a:schemeClr val="bg1"/>
              </a:solidFill>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2676340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77" y="891950"/>
            <a:ext cx="7700646" cy="578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74301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969" y="1124744"/>
            <a:ext cx="7070923" cy="5308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42101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5842" name="Picture 2" descr="[personas]&#10;&#10;Vivo en un paÃ­s pobre&#10;No tengo estudios&#10;No tengo dinero&#10;&#10;No tengo relaciones&#10;Mi paÃ­s no da facilidades&#10;No te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96752"/>
            <a:ext cx="6624736" cy="4973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0459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530" y="1052736"/>
            <a:ext cx="7317004" cy="549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81222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481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873425"/>
            <a:ext cx="7776863" cy="5838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33130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572" y="906979"/>
            <a:ext cx="7704855" cy="5784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22875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27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764704"/>
            <a:ext cx="7992888" cy="6000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70" y="2563914"/>
            <a:ext cx="8817859" cy="4200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0232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96054"/>
            <a:ext cx="7776864" cy="583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12249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64" y="836712"/>
            <a:ext cx="7848871" cy="5892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652104" y="260648"/>
            <a:ext cx="2160271" cy="461665"/>
          </a:xfrm>
          <a:prstGeom prst="rect">
            <a:avLst/>
          </a:prstGeom>
          <a:noFill/>
        </p:spPr>
        <p:txBody>
          <a:bodyPr wrap="none" rtlCol="0">
            <a:spAutoFit/>
          </a:bodyPr>
          <a:lstStyle/>
          <a:p>
            <a:r>
              <a:rPr lang="es-ES" sz="2400" b="1" dirty="0" err="1" smtClean="0">
                <a:solidFill>
                  <a:srgbClr val="C00000"/>
                </a:solidFill>
              </a:rPr>
              <a:t>Heatmap</a:t>
            </a:r>
            <a:r>
              <a:rPr lang="es-ES" sz="2400" b="1" dirty="0" smtClean="0">
                <a:solidFill>
                  <a:srgbClr val="C00000"/>
                </a:solidFill>
              </a:rPr>
              <a:t> Test 1</a:t>
            </a:r>
            <a:endParaRPr lang="es-ES" sz="2400" b="1" dirty="0">
              <a:solidFill>
                <a:srgbClr val="C00000"/>
              </a:solidFill>
            </a:endParaRPr>
          </a:p>
        </p:txBody>
      </p:sp>
    </p:spTree>
    <p:extLst>
      <p:ext uri="{BB962C8B-B14F-4D97-AF65-F5344CB8AC3E}">
        <p14:creationId xmlns:p14="http://schemas.microsoft.com/office/powerpoint/2010/main" val="1782001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896494"/>
            <a:ext cx="7704855" cy="5784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316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572" y="908935"/>
            <a:ext cx="7704856" cy="5784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652104" y="260648"/>
            <a:ext cx="2160271" cy="461665"/>
          </a:xfrm>
          <a:prstGeom prst="rect">
            <a:avLst/>
          </a:prstGeom>
          <a:noFill/>
        </p:spPr>
        <p:txBody>
          <a:bodyPr wrap="none" rtlCol="0">
            <a:spAutoFit/>
          </a:bodyPr>
          <a:lstStyle/>
          <a:p>
            <a:r>
              <a:rPr lang="es-ES" sz="2400" b="1" dirty="0" err="1" smtClean="0">
                <a:solidFill>
                  <a:srgbClr val="C00000"/>
                </a:solidFill>
              </a:rPr>
              <a:t>Heatmap</a:t>
            </a:r>
            <a:r>
              <a:rPr lang="es-ES" sz="2400" b="1" dirty="0" smtClean="0">
                <a:solidFill>
                  <a:srgbClr val="C00000"/>
                </a:solidFill>
              </a:rPr>
              <a:t> Test 2</a:t>
            </a:r>
            <a:endParaRPr lang="es-ES" sz="2400" b="1" dirty="0">
              <a:solidFill>
                <a:srgbClr val="C00000"/>
              </a:solidFill>
            </a:endParaRPr>
          </a:p>
        </p:txBody>
      </p:sp>
    </p:spTree>
    <p:extLst>
      <p:ext uri="{BB962C8B-B14F-4D97-AF65-F5344CB8AC3E}">
        <p14:creationId xmlns:p14="http://schemas.microsoft.com/office/powerpoint/2010/main" val="25224635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7" y="942688"/>
            <a:ext cx="7056783" cy="5801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652104" y="260648"/>
            <a:ext cx="2160271" cy="461665"/>
          </a:xfrm>
          <a:prstGeom prst="rect">
            <a:avLst/>
          </a:prstGeom>
          <a:noFill/>
        </p:spPr>
        <p:txBody>
          <a:bodyPr wrap="none" rtlCol="0">
            <a:spAutoFit/>
          </a:bodyPr>
          <a:lstStyle/>
          <a:p>
            <a:r>
              <a:rPr lang="es-ES" sz="2400" b="1" dirty="0" err="1" smtClean="0">
                <a:solidFill>
                  <a:srgbClr val="C00000"/>
                </a:solidFill>
              </a:rPr>
              <a:t>Heatmap</a:t>
            </a:r>
            <a:r>
              <a:rPr lang="es-ES" sz="2400" b="1" dirty="0" smtClean="0">
                <a:solidFill>
                  <a:srgbClr val="C00000"/>
                </a:solidFill>
              </a:rPr>
              <a:t> Test 1</a:t>
            </a:r>
            <a:endParaRPr lang="es-ES" sz="2400" b="1" dirty="0">
              <a:solidFill>
                <a:srgbClr val="C00000"/>
              </a:solidFill>
            </a:endParaRPr>
          </a:p>
        </p:txBody>
      </p:sp>
    </p:spTree>
    <p:extLst>
      <p:ext uri="{BB962C8B-B14F-4D97-AF65-F5344CB8AC3E}">
        <p14:creationId xmlns:p14="http://schemas.microsoft.com/office/powerpoint/2010/main" val="15715351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589" y="906979"/>
            <a:ext cx="7092788" cy="5830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5652104" y="260648"/>
            <a:ext cx="2160271" cy="461665"/>
          </a:xfrm>
          <a:prstGeom prst="rect">
            <a:avLst/>
          </a:prstGeom>
          <a:noFill/>
        </p:spPr>
        <p:txBody>
          <a:bodyPr wrap="none" rtlCol="0">
            <a:spAutoFit/>
          </a:bodyPr>
          <a:lstStyle/>
          <a:p>
            <a:r>
              <a:rPr lang="es-ES" sz="2400" b="1" dirty="0" err="1" smtClean="0">
                <a:solidFill>
                  <a:srgbClr val="C00000"/>
                </a:solidFill>
              </a:rPr>
              <a:t>Heatmap</a:t>
            </a:r>
            <a:r>
              <a:rPr lang="es-ES" sz="2400" b="1" dirty="0" smtClean="0">
                <a:solidFill>
                  <a:srgbClr val="C00000"/>
                </a:solidFill>
              </a:rPr>
              <a:t> Test 2</a:t>
            </a:r>
            <a:endParaRPr lang="es-ES" sz="2400" b="1" dirty="0">
              <a:solidFill>
                <a:srgbClr val="C00000"/>
              </a:solidFill>
            </a:endParaRPr>
          </a:p>
        </p:txBody>
      </p:sp>
    </p:spTree>
    <p:extLst>
      <p:ext uri="{BB962C8B-B14F-4D97-AF65-F5344CB8AC3E}">
        <p14:creationId xmlns:p14="http://schemas.microsoft.com/office/powerpoint/2010/main" val="42647625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60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829297"/>
            <a:ext cx="8012279" cy="601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1809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27" y="836712"/>
            <a:ext cx="7700345" cy="5781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212976"/>
            <a:ext cx="3997580" cy="3001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87834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295525"/>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240" y="260648"/>
            <a:ext cx="3709848" cy="2785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68155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88" y="980728"/>
            <a:ext cx="7162624" cy="5377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58229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16632"/>
            <a:ext cx="3974579" cy="2984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78" y="2060848"/>
            <a:ext cx="4860774" cy="3649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643" y="3565352"/>
            <a:ext cx="4058829" cy="304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52738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1340768"/>
            <a:ext cx="9010650"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Tree>
    <p:extLst>
      <p:ext uri="{BB962C8B-B14F-4D97-AF65-F5344CB8AC3E}">
        <p14:creationId xmlns:p14="http://schemas.microsoft.com/office/powerpoint/2010/main" val="11374240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052736"/>
            <a:ext cx="7556629" cy="5673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18641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sp>
        <p:nvSpPr>
          <p:cNvPr id="5" name="4 CuadroTexto"/>
          <p:cNvSpPr txBox="1"/>
          <p:nvPr/>
        </p:nvSpPr>
        <p:spPr>
          <a:xfrm>
            <a:off x="6012160" y="260648"/>
            <a:ext cx="2623154" cy="369332"/>
          </a:xfrm>
          <a:prstGeom prst="rect">
            <a:avLst/>
          </a:prstGeom>
          <a:noFill/>
        </p:spPr>
        <p:txBody>
          <a:bodyPr wrap="none" rtlCol="0">
            <a:spAutoFit/>
          </a:bodyPr>
          <a:lstStyle/>
          <a:p>
            <a:r>
              <a:rPr lang="es-ES" b="1" dirty="0" smtClean="0">
                <a:solidFill>
                  <a:srgbClr val="FF0000"/>
                </a:solidFill>
              </a:rPr>
              <a:t>LAS EMOCIONES BASICAS</a:t>
            </a:r>
            <a:endParaRPr lang="es-ES" b="1" dirty="0">
              <a:solidFill>
                <a:srgbClr val="FF0000"/>
              </a:solidFill>
            </a:endParaRPr>
          </a:p>
        </p:txBody>
      </p:sp>
      <p:pic>
        <p:nvPicPr>
          <p:cNvPr id="102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314" y="1147763"/>
            <a:ext cx="6933062" cy="5205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56686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583814"/>
            <a:ext cx="4452928" cy="3343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873565"/>
            <a:ext cx="4220060"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3483" y="3899640"/>
            <a:ext cx="3613938" cy="2713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53845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11132"/>
            <a:ext cx="7920880" cy="5946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16836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286" y="1124744"/>
            <a:ext cx="4194791" cy="2936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4061098"/>
            <a:ext cx="3528093"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476672"/>
            <a:ext cx="3190083" cy="6072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90351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779716"/>
            <a:ext cx="7940573" cy="5961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81455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80728"/>
            <a:ext cx="7488832" cy="5622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50596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598" y="1052736"/>
            <a:ext cx="6970803" cy="5233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43549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77" y="908021"/>
            <a:ext cx="7700646" cy="578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73227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147763"/>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7956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260648"/>
            <a:ext cx="5342731" cy="4011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45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717032"/>
            <a:ext cx="3901670" cy="29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35075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80728"/>
            <a:ext cx="7484622" cy="561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05385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212976"/>
            <a:ext cx="4319594" cy="3243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5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3253199"/>
            <a:ext cx="4285311" cy="3217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65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2292" y="912289"/>
            <a:ext cx="3577900" cy="2686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1525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147763"/>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63103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147763"/>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13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454" y="980728"/>
            <a:ext cx="7385105"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53116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6979"/>
            <a:ext cx="7632848" cy="5730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03109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929638"/>
            <a:ext cx="7532727" cy="5655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9547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93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82" y="1340768"/>
            <a:ext cx="8869636" cy="4656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43367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92" y="1340768"/>
            <a:ext cx="8926704" cy="4602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94998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737" y="888067"/>
            <a:ext cx="7508525" cy="5637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01699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580" y="911476"/>
            <a:ext cx="7560840" cy="5676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08517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18560"/>
            <a:ext cx="7580533" cy="5691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828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888067"/>
            <a:ext cx="7488831" cy="5622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434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6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41440"/>
            <a:ext cx="7070923" cy="5308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04202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097" y="906979"/>
            <a:ext cx="7565805" cy="5680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68663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9512" y="260648"/>
            <a:ext cx="3956852" cy="646331"/>
          </a:xfrm>
          <a:prstGeom prst="rect">
            <a:avLst/>
          </a:prstGeom>
          <a:noFill/>
        </p:spPr>
        <p:txBody>
          <a:bodyPr wrap="none" rtlCol="0">
            <a:spAutoFit/>
          </a:bodyPr>
          <a:lstStyle/>
          <a:p>
            <a:r>
              <a:rPr lang="es-ES" sz="3600" b="1" dirty="0" smtClean="0"/>
              <a:t>NEUROMARKETING</a:t>
            </a:r>
            <a:endParaRPr lang="es-ES" sz="3600" b="1" dirty="0"/>
          </a:p>
        </p:txBody>
      </p:sp>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733" y="906979"/>
            <a:ext cx="7580533" cy="5691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003636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207</Words>
  <Application>Microsoft Office PowerPoint</Application>
  <PresentationFormat>Presentación en pantalla (4:3)</PresentationFormat>
  <Paragraphs>103</Paragraphs>
  <Slides>78</Slides>
  <Notes>0</Notes>
  <HiddenSlides>0</HiddenSlides>
  <MMClips>0</MMClips>
  <ScaleCrop>false</ScaleCrop>
  <HeadingPairs>
    <vt:vector size="4" baseType="variant">
      <vt:variant>
        <vt:lpstr>Tema</vt:lpstr>
      </vt:variant>
      <vt:variant>
        <vt:i4>1</vt:i4>
      </vt:variant>
      <vt:variant>
        <vt:lpstr>Títulos de diapositiva</vt:lpstr>
      </vt:variant>
      <vt:variant>
        <vt:i4>78</vt:i4>
      </vt:variant>
    </vt:vector>
  </HeadingPairs>
  <TitlesOfParts>
    <vt:vector size="7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Neuromarketing</dc:title>
  <dc:creator>PCFCLI-6</dc:creator>
  <cp:lastModifiedBy>PCFCLI-6</cp:lastModifiedBy>
  <cp:revision>15</cp:revision>
  <dcterms:created xsi:type="dcterms:W3CDTF">2018-09-06T22:15:55Z</dcterms:created>
  <dcterms:modified xsi:type="dcterms:W3CDTF">2018-09-07T00:37:17Z</dcterms:modified>
</cp:coreProperties>
</file>