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3" r:id="rId7"/>
    <p:sldId id="262" r:id="rId8"/>
    <p:sldId id="274" r:id="rId9"/>
    <p:sldId id="263" r:id="rId10"/>
    <p:sldId id="264" r:id="rId11"/>
    <p:sldId id="265" r:id="rId12"/>
    <p:sldId id="268" r:id="rId13"/>
    <p:sldId id="271" r:id="rId14"/>
    <p:sldId id="267" r:id="rId15"/>
    <p:sldId id="272" r:id="rId16"/>
    <p:sldId id="266" r:id="rId17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ardo Cajina" initials="RC" lastIdx="1" clrIdx="0">
    <p:extLst>
      <p:ext uri="{19B8F6BF-5375-455C-9EA6-DF929625EA0E}">
        <p15:presenceInfo xmlns:p15="http://schemas.microsoft.com/office/powerpoint/2012/main" userId="Ricardo Caj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A5EBC-7A86-4B26-A103-677D327B1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F6B3BC-8472-4CB5-8813-41FA22DB7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4F46A3-AB7C-4C4E-A0EC-9971D5DD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7E1C88-FBE8-4B97-A0F6-D0A2FE61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18FEF2-3DAD-4EDE-8D70-6A3FF58B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3778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10D931-DEDB-4AEB-B062-E860E89DA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D82452-F76E-43C1-9790-F59666226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D8BF5D-497B-4876-938E-0EBFEC11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270117-265C-44E6-984F-71D345568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20B69-61E7-46D1-84DB-CB221169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16649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8912D-1130-4B86-8DD2-CD3CB8E9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49EB18-1A70-4FC5-9234-C72B2B840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94B49C-7CBE-4AA1-89F9-CCF34EB25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25A50-579A-49AD-8BEB-E6D74753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121C2A-7C90-4DE6-92C8-D8E247DE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12011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CA92E-8FD1-4D48-BACA-56F7827D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692EED-AB8B-4D7E-92A9-35D523F03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A7CCA9-FF66-461E-B6AB-E0EDE01EB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D0192A-6690-43C5-9DFA-4C38166D0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86C326-1302-4464-AAB7-0CB4262E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5651F1-DB28-4D28-9239-F478A9BF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0665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34166-4908-4AF8-9496-AF5C55C6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F13023-D015-4508-BA8F-F945F28B0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68C83A-5A45-4914-8D74-B276371CC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CFC9C5-E16F-4536-AA2C-6BD277F06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3B2FB0-CB75-48C5-B5D8-8C6832A7A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3C72FEC-49CB-4693-B375-E716EE114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19ECE0-80BE-4675-AC38-0B3AFE7EB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CF74B4D-1C91-4037-87D2-5A0BF01A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4626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57E51-0437-40A9-8A5F-F0E5DD74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6EE549-DC18-4F84-852E-F12E51C63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7E2B50-7864-4BDE-8328-9E32D215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72F52D-222A-4C12-9DD6-DF1531CD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24901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381B617-8858-48DE-869A-34F6B8B0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0DF2638-4198-4D3E-9714-C6CCBD465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56C67C-B9A7-4F5A-AB6A-CBB79179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53594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BA303-4F59-49B1-9B98-A0AA827F4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31DAE2-5F7B-4A44-9C3D-FC7AD7E82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B7D3CD-45F2-4F26-9D33-5C8B4D50B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0F374A-0862-4DE7-9511-F9A0878EF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8FEC28-2039-4AB2-ADDE-C22F74547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E6344D-54E9-45E2-8BA6-685A6768B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235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A534F-39BF-4062-B0FB-FC7B102A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E42A28-7586-4254-A1D3-89C2D0F2C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E5CE96-2681-471C-BC43-E432D2C2C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8006CD-8C71-465A-ADC1-459A23C3C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EAABD4-0DB5-43BE-8F19-706E162A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64B98D-F266-40F2-9B60-5129A28A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8958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9EF1B-2866-4CCA-A39A-8F7089E7B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569C18-923C-463A-9DB8-BC39260CB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B939E3-01CF-4EB3-A6C5-FE19C6DD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B8B353-6EB8-4AAB-932C-731F26BE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8BF5A6-27D8-454D-B13F-98927B29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94109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5ABBAF-EB19-4ED1-9EDF-344A1A691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C87790-9B3B-4B78-9388-BBA8756A8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701EA3-5C7A-4C26-8F3C-0AF3FFA25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77790D-C36A-4B16-A75A-E1E57A0A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FD2079-4E7F-48FF-9F85-77A24C9B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6088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297ECB3-B56C-499B-A396-F83F5456F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F1D668-22F6-435A-8401-9A21715FB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CDA833-5472-48C6-AC6C-C05A0B4C1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DE9C-86B6-4DB5-A753-414C6CFA9717}" type="datetimeFigureOut">
              <a:rPr lang="es-PA" smtClean="0"/>
              <a:t>04/01/2020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2208B1-9B29-4625-986C-E5B533998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8C56BB-F7ED-4B52-9C35-A75D459FD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7D05C-36E5-4911-A9F3-3BC72758F3E0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2703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onomia.ws/bienes-y-servicios.php" TargetMode="External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hyperlink" Target="http://www.economia.ws/mercado.ph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5.svg"/><Relationship Id="rId7" Type="http://schemas.openxmlformats.org/officeDocument/2006/relationships/image" Target="../media/image11.jpg"/><Relationship Id="rId12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svg"/><Relationship Id="rId7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sv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12" Type="http://schemas.openxmlformats.org/officeDocument/2006/relationships/image" Target="../media/image36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jpg"/><Relationship Id="rId5" Type="http://schemas.openxmlformats.org/officeDocument/2006/relationships/image" Target="../media/image29.png"/><Relationship Id="rId10" Type="http://schemas.openxmlformats.org/officeDocument/2006/relationships/image" Target="../media/image34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Relationship Id="rId1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.png"/><Relationship Id="rId3" Type="http://schemas.openxmlformats.org/officeDocument/2006/relationships/image" Target="../media/image39.jpg"/><Relationship Id="rId7" Type="http://schemas.openxmlformats.org/officeDocument/2006/relationships/image" Target="../media/image43.gif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jp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0E58B-AF6C-4EA4-A257-39ED3412C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2571"/>
            <a:ext cx="9144000" cy="897392"/>
          </a:xfrm>
        </p:spPr>
        <p:txBody>
          <a:bodyPr>
            <a:normAutofit fontScale="90000"/>
          </a:bodyPr>
          <a:lstStyle/>
          <a:p>
            <a:r>
              <a:rPr lang="es-PA" b="1" dirty="0">
                <a:solidFill>
                  <a:schemeClr val="bg1"/>
                </a:solidFill>
              </a:rPr>
              <a:t>La Mezcla de Mercadeo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ACAE93-6973-4CD4-AAE4-4E2BC89E1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810571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Factores relevantes a considerar para una efectiva administración de la mezcla de mercadeo</a:t>
            </a:r>
          </a:p>
        </p:txBody>
      </p:sp>
      <p:sp>
        <p:nvSpPr>
          <p:cNvPr id="6" name="Triángulo rectángulo 5">
            <a:extLst>
              <a:ext uri="{FF2B5EF4-FFF2-40B4-BE49-F238E27FC236}">
                <a16:creationId xmlns:a16="http://schemas.microsoft.com/office/drawing/2014/main" id="{3FAF5A6D-708C-49AD-A89A-7553487B8F9A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1E1CC3-701C-4CC2-814C-A5710FD02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84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CAC24DC-83ED-4F69-AFDE-CD436C03C67D}"/>
              </a:ext>
            </a:extLst>
          </p:cNvPr>
          <p:cNvSpPr/>
          <p:nvPr/>
        </p:nvSpPr>
        <p:spPr>
          <a:xfrm>
            <a:off x="2051444" y="410874"/>
            <a:ext cx="77718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4400" b="1" dirty="0">
                <a:solidFill>
                  <a:srgbClr val="FFFF00"/>
                </a:solidFill>
              </a:rPr>
              <a:t>¿Qué es la mezcla de mercadeo?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16CDBE4-A95B-4F02-8C8A-6160BB8F8DD7}"/>
              </a:ext>
            </a:extLst>
          </p:cNvPr>
          <p:cNvSpPr/>
          <p:nvPr/>
        </p:nvSpPr>
        <p:spPr>
          <a:xfrm>
            <a:off x="2889379" y="1427094"/>
            <a:ext cx="6096000" cy="92333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s-PA" dirty="0"/>
              <a:t>La mezcla de mercadeo consiste en combinar correctamente los instrumentos empleados para estimular la demanda de un producto o servicio. 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89D9576-2C83-43A4-9ED7-20995EFC6809}"/>
              </a:ext>
            </a:extLst>
          </p:cNvPr>
          <p:cNvSpPr/>
          <p:nvPr/>
        </p:nvSpPr>
        <p:spPr>
          <a:xfrm>
            <a:off x="561275" y="3327208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PRODUCTO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2935BA4-CF7B-45F1-B056-7CEED2239216}"/>
              </a:ext>
            </a:extLst>
          </p:cNvPr>
          <p:cNvSpPr/>
          <p:nvPr/>
        </p:nvSpPr>
        <p:spPr>
          <a:xfrm>
            <a:off x="3316917" y="3324787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PRECIO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1213167-9171-4546-BDBB-4A53B38BF574}"/>
              </a:ext>
            </a:extLst>
          </p:cNvPr>
          <p:cNvSpPr/>
          <p:nvPr/>
        </p:nvSpPr>
        <p:spPr>
          <a:xfrm>
            <a:off x="6096000" y="3324786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PLAZA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18EF9E1-7896-4A3B-B526-B3B459F22243}"/>
              </a:ext>
            </a:extLst>
          </p:cNvPr>
          <p:cNvSpPr/>
          <p:nvPr/>
        </p:nvSpPr>
        <p:spPr>
          <a:xfrm>
            <a:off x="8875083" y="3324785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PROMOCION</a:t>
            </a:r>
          </a:p>
        </p:txBody>
      </p:sp>
      <p:sp>
        <p:nvSpPr>
          <p:cNvPr id="22" name="Arco 21">
            <a:extLst>
              <a:ext uri="{FF2B5EF4-FFF2-40B4-BE49-F238E27FC236}">
                <a16:creationId xmlns:a16="http://schemas.microsoft.com/office/drawing/2014/main" id="{57DD2062-5615-434C-B7D2-6C667EEAEA82}"/>
              </a:ext>
            </a:extLst>
          </p:cNvPr>
          <p:cNvSpPr/>
          <p:nvPr/>
        </p:nvSpPr>
        <p:spPr>
          <a:xfrm rot="18848657">
            <a:off x="2426149" y="3188209"/>
            <a:ext cx="1584686" cy="161887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b="1" dirty="0"/>
          </a:p>
        </p:txBody>
      </p:sp>
      <p:sp>
        <p:nvSpPr>
          <p:cNvPr id="23" name="Arco 22">
            <a:extLst>
              <a:ext uri="{FF2B5EF4-FFF2-40B4-BE49-F238E27FC236}">
                <a16:creationId xmlns:a16="http://schemas.microsoft.com/office/drawing/2014/main" id="{E39DD9A7-BBBE-4479-9E77-BCE282D3DF89}"/>
              </a:ext>
            </a:extLst>
          </p:cNvPr>
          <p:cNvSpPr/>
          <p:nvPr/>
        </p:nvSpPr>
        <p:spPr>
          <a:xfrm rot="18848657">
            <a:off x="5283389" y="3188209"/>
            <a:ext cx="1584686" cy="161887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b="1" dirty="0"/>
          </a:p>
        </p:txBody>
      </p:sp>
      <p:sp>
        <p:nvSpPr>
          <p:cNvPr id="24" name="Arco 23">
            <a:extLst>
              <a:ext uri="{FF2B5EF4-FFF2-40B4-BE49-F238E27FC236}">
                <a16:creationId xmlns:a16="http://schemas.microsoft.com/office/drawing/2014/main" id="{F1818B01-C6AD-46F7-A05F-C49A9B220A43}"/>
              </a:ext>
            </a:extLst>
          </p:cNvPr>
          <p:cNvSpPr/>
          <p:nvPr/>
        </p:nvSpPr>
        <p:spPr>
          <a:xfrm rot="18848657">
            <a:off x="8045559" y="3188209"/>
            <a:ext cx="1584686" cy="161887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 b="1" dirty="0"/>
          </a:p>
        </p:txBody>
      </p:sp>
      <p:sp>
        <p:nvSpPr>
          <p:cNvPr id="17" name="Triángulo rectángulo 16">
            <a:extLst>
              <a:ext uri="{FF2B5EF4-FFF2-40B4-BE49-F238E27FC236}">
                <a16:creationId xmlns:a16="http://schemas.microsoft.com/office/drawing/2014/main" id="{2C850F0F-AD42-4A17-A5CA-6AB1CA2BB615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011E95D-EAFC-4AA5-8141-4282BA861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6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97" y="160621"/>
            <a:ext cx="3393637" cy="801864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Componentes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89D9576-2C83-43A4-9ED7-20995EFC6809}"/>
              </a:ext>
            </a:extLst>
          </p:cNvPr>
          <p:cNvSpPr/>
          <p:nvPr/>
        </p:nvSpPr>
        <p:spPr>
          <a:xfrm>
            <a:off x="4761081" y="891377"/>
            <a:ext cx="2178000" cy="163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PRODUCTO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2935BA4-CF7B-45F1-B056-7CEED2239216}"/>
              </a:ext>
            </a:extLst>
          </p:cNvPr>
          <p:cNvSpPr/>
          <p:nvPr/>
        </p:nvSpPr>
        <p:spPr>
          <a:xfrm>
            <a:off x="2659419" y="2446556"/>
            <a:ext cx="2178093" cy="163519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PRECIO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1213167-9171-4546-BDBB-4A53B38BF574}"/>
              </a:ext>
            </a:extLst>
          </p:cNvPr>
          <p:cNvSpPr/>
          <p:nvPr/>
        </p:nvSpPr>
        <p:spPr>
          <a:xfrm>
            <a:off x="6862744" y="2452675"/>
            <a:ext cx="2178000" cy="163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PLAZA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18EF9E1-7896-4A3B-B526-B3B459F22243}"/>
              </a:ext>
            </a:extLst>
          </p:cNvPr>
          <p:cNvSpPr/>
          <p:nvPr/>
        </p:nvSpPr>
        <p:spPr>
          <a:xfrm>
            <a:off x="4761081" y="3991958"/>
            <a:ext cx="2178000" cy="168110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A" dirty="0"/>
              <a:t>PROMOCION</a:t>
            </a:r>
          </a:p>
        </p:txBody>
      </p:sp>
      <p:pic>
        <p:nvPicPr>
          <p:cNvPr id="6" name="Gráfico 5" descr="Bolsa para la compra">
            <a:extLst>
              <a:ext uri="{FF2B5EF4-FFF2-40B4-BE49-F238E27FC236}">
                <a16:creationId xmlns:a16="http://schemas.microsoft.com/office/drawing/2014/main" id="{E443BCC1-249A-4EBE-BBDA-C974BA587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842" y="4121824"/>
            <a:ext cx="1502483" cy="1502483"/>
          </a:xfrm>
          <a:prstGeom prst="rect">
            <a:avLst/>
          </a:prstGeom>
        </p:spPr>
      </p:pic>
      <p:pic>
        <p:nvPicPr>
          <p:cNvPr id="9" name="Gráfico 8" descr="Carro de la compra">
            <a:extLst>
              <a:ext uri="{FF2B5EF4-FFF2-40B4-BE49-F238E27FC236}">
                <a16:creationId xmlns:a16="http://schemas.microsoft.com/office/drawing/2014/main" id="{6A9D4539-3FB7-48E7-9B5F-69111F7AE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61976" y="4210884"/>
            <a:ext cx="1559333" cy="15593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99F216D-E726-4206-9ACD-5E21F312A0A2}"/>
              </a:ext>
            </a:extLst>
          </p:cNvPr>
          <p:cNvSpPr txBox="1"/>
          <p:nvPr/>
        </p:nvSpPr>
        <p:spPr>
          <a:xfrm>
            <a:off x="1278611" y="3807293"/>
            <a:ext cx="90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OFERTA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0D95BCC-B7E9-443E-8C05-451F0F5FA93F}"/>
              </a:ext>
            </a:extLst>
          </p:cNvPr>
          <p:cNvSpPr txBox="1"/>
          <p:nvPr/>
        </p:nvSpPr>
        <p:spPr>
          <a:xfrm>
            <a:off x="9446063" y="3752492"/>
            <a:ext cx="1191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DEMANDA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471524D-A095-408A-BE69-9A9E40A453CD}"/>
              </a:ext>
            </a:extLst>
          </p:cNvPr>
          <p:cNvSpPr/>
          <p:nvPr/>
        </p:nvSpPr>
        <p:spPr>
          <a:xfrm>
            <a:off x="4539850" y="2247225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  <a:p>
            <a:pPr algn="ctr"/>
            <a:endParaRPr lang="es-PA" dirty="0"/>
          </a:p>
          <a:p>
            <a:pPr algn="ctr"/>
            <a:r>
              <a:rPr lang="es-PA" dirty="0"/>
              <a:t>CONSUMIDOR</a:t>
            </a:r>
          </a:p>
        </p:txBody>
      </p:sp>
      <p:pic>
        <p:nvPicPr>
          <p:cNvPr id="17" name="Gráfico 16" descr="Hombre y mujer">
            <a:extLst>
              <a:ext uri="{FF2B5EF4-FFF2-40B4-BE49-F238E27FC236}">
                <a16:creationId xmlns:a16="http://schemas.microsoft.com/office/drawing/2014/main" id="{30342CEA-2999-45BE-B57E-F9C05F399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70316" y="2632560"/>
            <a:ext cx="759623" cy="759623"/>
          </a:xfrm>
          <a:prstGeom prst="rect">
            <a:avLst/>
          </a:prstGeom>
        </p:spPr>
      </p:pic>
      <p:sp>
        <p:nvSpPr>
          <p:cNvPr id="21" name="Triángulo rectángulo 20">
            <a:extLst>
              <a:ext uri="{FF2B5EF4-FFF2-40B4-BE49-F238E27FC236}">
                <a16:creationId xmlns:a16="http://schemas.microsoft.com/office/drawing/2014/main" id="{83E1844F-0E45-4DD8-A9E1-35C4DD2C408D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EF49787-B7AC-4D6D-9975-D245727903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9E74F98C-AA43-4785-863C-851792B19483}"/>
              </a:ext>
            </a:extLst>
          </p:cNvPr>
          <p:cNvSpPr txBox="1">
            <a:spLocks/>
          </p:cNvSpPr>
          <p:nvPr/>
        </p:nvSpPr>
        <p:spPr>
          <a:xfrm>
            <a:off x="9040744" y="160621"/>
            <a:ext cx="1922417" cy="801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A" dirty="0">
                <a:solidFill>
                  <a:schemeClr val="bg1"/>
                </a:solidFill>
              </a:rPr>
              <a:t>Fuerzas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F3366C10-9E59-41D1-BF8E-6F9226655350}"/>
              </a:ext>
            </a:extLst>
          </p:cNvPr>
          <p:cNvCxnSpPr/>
          <p:nvPr/>
        </p:nvCxnSpPr>
        <p:spPr>
          <a:xfrm>
            <a:off x="4302034" y="659153"/>
            <a:ext cx="914400" cy="9144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62D30CD-C16B-4B48-9B83-ED0FF68928CA}"/>
              </a:ext>
            </a:extLst>
          </p:cNvPr>
          <p:cNvCxnSpPr>
            <a:cxnSpLocks/>
          </p:cNvCxnSpPr>
          <p:nvPr/>
        </p:nvCxnSpPr>
        <p:spPr>
          <a:xfrm>
            <a:off x="3253050" y="980375"/>
            <a:ext cx="362261" cy="20319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1984B7AF-692A-48CB-8217-2DB4D3C66A20}"/>
              </a:ext>
            </a:extLst>
          </p:cNvPr>
          <p:cNvCxnSpPr>
            <a:cxnSpLocks/>
          </p:cNvCxnSpPr>
          <p:nvPr/>
        </p:nvCxnSpPr>
        <p:spPr>
          <a:xfrm>
            <a:off x="10041642" y="913751"/>
            <a:ext cx="0" cy="27553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566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Fuerzas que afectan la mezcla de mercadeo</a:t>
            </a:r>
          </a:p>
        </p:txBody>
      </p:sp>
      <p:pic>
        <p:nvPicPr>
          <p:cNvPr id="6" name="Gráfico 5" descr="Bolsa para la compra">
            <a:extLst>
              <a:ext uri="{FF2B5EF4-FFF2-40B4-BE49-F238E27FC236}">
                <a16:creationId xmlns:a16="http://schemas.microsoft.com/office/drawing/2014/main" id="{E443BCC1-249A-4EBE-BBDA-C974BA587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43101" y="2011748"/>
            <a:ext cx="1502483" cy="1502483"/>
          </a:xfrm>
          <a:prstGeom prst="rect">
            <a:avLst/>
          </a:prstGeom>
        </p:spPr>
      </p:pic>
      <p:pic>
        <p:nvPicPr>
          <p:cNvPr id="9" name="Gráfico 8" descr="Carro de la compra">
            <a:extLst>
              <a:ext uri="{FF2B5EF4-FFF2-40B4-BE49-F238E27FC236}">
                <a16:creationId xmlns:a16="http://schemas.microsoft.com/office/drawing/2014/main" id="{6A9D4539-3FB7-48E7-9B5F-69111F7AE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53266" y="1972019"/>
            <a:ext cx="1559950" cy="1559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99F216D-E726-4206-9ACD-5E21F312A0A2}"/>
              </a:ext>
            </a:extLst>
          </p:cNvPr>
          <p:cNvSpPr txBox="1"/>
          <p:nvPr/>
        </p:nvSpPr>
        <p:spPr>
          <a:xfrm>
            <a:off x="2141846" y="1579257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b="1" dirty="0">
                <a:solidFill>
                  <a:srgbClr val="FFFF00"/>
                </a:solidFill>
              </a:rPr>
              <a:t>OFERTA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0D95BCC-B7E9-443E-8C05-451F0F5FA93F}"/>
              </a:ext>
            </a:extLst>
          </p:cNvPr>
          <p:cNvSpPr txBox="1"/>
          <p:nvPr/>
        </p:nvSpPr>
        <p:spPr>
          <a:xfrm>
            <a:off x="7750804" y="1542610"/>
            <a:ext cx="1216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b="1" dirty="0">
                <a:solidFill>
                  <a:srgbClr val="FFFF00"/>
                </a:solidFill>
              </a:rPr>
              <a:t>DEMANDA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471524D-A095-408A-BE69-9A9E40A453CD}"/>
              </a:ext>
            </a:extLst>
          </p:cNvPr>
          <p:cNvSpPr/>
          <p:nvPr/>
        </p:nvSpPr>
        <p:spPr>
          <a:xfrm>
            <a:off x="4102337" y="1727276"/>
            <a:ext cx="2620463" cy="207142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  <a:p>
            <a:pPr algn="ctr"/>
            <a:endParaRPr lang="es-PA" dirty="0"/>
          </a:p>
          <a:p>
            <a:pPr algn="ctr"/>
            <a:r>
              <a:rPr lang="es-PA" dirty="0"/>
              <a:t>CONSUMIDOR</a:t>
            </a:r>
          </a:p>
        </p:txBody>
      </p:sp>
      <p:pic>
        <p:nvPicPr>
          <p:cNvPr id="17" name="Gráfico 16" descr="Hombre y mujer">
            <a:extLst>
              <a:ext uri="{FF2B5EF4-FFF2-40B4-BE49-F238E27FC236}">
                <a16:creationId xmlns:a16="http://schemas.microsoft.com/office/drawing/2014/main" id="{30342CEA-2999-45BE-B57E-F9C05F399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2803" y="2077775"/>
            <a:ext cx="759623" cy="75962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0D7AAA3-0583-412D-A643-AE02586CF96E}"/>
              </a:ext>
            </a:extLst>
          </p:cNvPr>
          <p:cNvSpPr/>
          <p:nvPr/>
        </p:nvSpPr>
        <p:spPr>
          <a:xfrm>
            <a:off x="1610686" y="3660700"/>
            <a:ext cx="17823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La oferta es la cantidad </a:t>
            </a:r>
            <a:r>
              <a:rPr lang="es-PA" dirty="0">
                <a:solidFill>
                  <a:schemeClr val="bg1"/>
                </a:solidFill>
                <a:latin typeface="Helvetica Neue"/>
              </a:rPr>
              <a:t>de </a:t>
            </a:r>
            <a:r>
              <a:rPr lang="es-PA" dirty="0">
                <a:solidFill>
                  <a:schemeClr val="bg1"/>
                </a:solidFill>
                <a:latin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productos o servicios</a:t>
            </a:r>
            <a:r>
              <a:rPr lang="es-PA" dirty="0">
                <a:solidFill>
                  <a:schemeClr val="bg1"/>
                </a:solidFill>
                <a:latin typeface="Helvetica Neue"/>
              </a:rPr>
              <a:t> ofrecidos en el </a:t>
            </a:r>
            <a:r>
              <a:rPr lang="es-PA" dirty="0">
                <a:solidFill>
                  <a:schemeClr val="bg1"/>
                </a:solidFill>
                <a:latin typeface="Helvetica Neu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mercado</a:t>
            </a:r>
            <a:r>
              <a:rPr lang="es-PA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.</a:t>
            </a:r>
            <a:endParaRPr lang="es-PA" dirty="0">
              <a:solidFill>
                <a:schemeClr val="bg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AB26978-3976-4EB5-A7AF-C5264D0175D1}"/>
              </a:ext>
            </a:extLst>
          </p:cNvPr>
          <p:cNvSpPr/>
          <p:nvPr/>
        </p:nvSpPr>
        <p:spPr>
          <a:xfrm>
            <a:off x="7331316" y="3639587"/>
            <a:ext cx="20301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La demanda es la cantidad de </a:t>
            </a:r>
            <a:r>
              <a:rPr lang="es-PA" u="sng" dirty="0">
                <a:solidFill>
                  <a:schemeClr val="bg1"/>
                </a:solidFill>
                <a:latin typeface="Helvetica Neue"/>
              </a:rPr>
              <a:t>productos o servicios</a:t>
            </a:r>
            <a:r>
              <a:rPr lang="es-PA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s-PA" b="0" i="0" u="none" strike="noStrike" dirty="0">
                <a:solidFill>
                  <a:schemeClr val="bg1"/>
                </a:solidFill>
                <a:effectLst/>
                <a:latin typeface="Helvetica Neue"/>
              </a:rPr>
              <a:t>que los compradores intentan adquirir en el </a:t>
            </a:r>
            <a:r>
              <a:rPr lang="es-PA" u="sng" dirty="0">
                <a:solidFill>
                  <a:schemeClr val="bg1"/>
                </a:solidFill>
                <a:latin typeface="Helvetica Neue"/>
              </a:rPr>
              <a:t>mercado</a:t>
            </a:r>
            <a:r>
              <a:rPr lang="es-PA" dirty="0">
                <a:solidFill>
                  <a:schemeClr val="bg1"/>
                </a:solidFill>
                <a:latin typeface="Helvetica Neue"/>
              </a:rPr>
              <a:t>.</a:t>
            </a:r>
          </a:p>
        </p:txBody>
      </p:sp>
      <p:sp>
        <p:nvSpPr>
          <p:cNvPr id="12" name="Triángulo rectángulo 11">
            <a:extLst>
              <a:ext uri="{FF2B5EF4-FFF2-40B4-BE49-F238E27FC236}">
                <a16:creationId xmlns:a16="http://schemas.microsoft.com/office/drawing/2014/main" id="{B078DCE3-0956-47C9-B990-69618F6ABC82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D9CF9FE-A4DA-4401-8D69-F7956F8966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0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108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Comportamiento de la oferta y la demanda</a:t>
            </a:r>
          </a:p>
        </p:txBody>
      </p:sp>
      <p:pic>
        <p:nvPicPr>
          <p:cNvPr id="9" name="Gráfico 8" descr="Carro de la compra">
            <a:extLst>
              <a:ext uri="{FF2B5EF4-FFF2-40B4-BE49-F238E27FC236}">
                <a16:creationId xmlns:a16="http://schemas.microsoft.com/office/drawing/2014/main" id="{6A9D4539-3FB7-48E7-9B5F-69111F7A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1589" y="1980603"/>
            <a:ext cx="1462412" cy="146241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0D95BCC-B7E9-443E-8C05-451F0F5FA93F}"/>
              </a:ext>
            </a:extLst>
          </p:cNvPr>
          <p:cNvSpPr txBox="1"/>
          <p:nvPr/>
        </p:nvSpPr>
        <p:spPr>
          <a:xfrm>
            <a:off x="5417216" y="1638342"/>
            <a:ext cx="1191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DEMANDA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B727A74-22D4-49B0-9434-E8F0B1ADD063}"/>
              </a:ext>
            </a:extLst>
          </p:cNvPr>
          <p:cNvSpPr/>
          <p:nvPr/>
        </p:nvSpPr>
        <p:spPr>
          <a:xfrm>
            <a:off x="628101" y="1944521"/>
            <a:ext cx="4234388" cy="95410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PA" sz="1400" b="0" i="0" u="none" strike="noStrike" dirty="0">
                <a:solidFill>
                  <a:srgbClr val="333333"/>
                </a:solidFill>
                <a:effectLst/>
                <a:latin typeface="Helvetica Neue"/>
              </a:rPr>
              <a:t>Demanda elástica: La demanda es elástica cuando ante una variación del precio, la variación en la cantidad demandada es (en porcentaje) mayor que la del precio.</a:t>
            </a:r>
            <a:endParaRPr lang="es-PA" sz="14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0C1347C-A1D7-471B-8CA7-AF24F15FD630}"/>
              </a:ext>
            </a:extLst>
          </p:cNvPr>
          <p:cNvSpPr/>
          <p:nvPr/>
        </p:nvSpPr>
        <p:spPr>
          <a:xfrm>
            <a:off x="7163101" y="1944521"/>
            <a:ext cx="4234388" cy="95410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PA" sz="1400" b="0" i="0" u="none" strike="noStrike" dirty="0">
                <a:solidFill>
                  <a:srgbClr val="333333"/>
                </a:solidFill>
                <a:effectLst/>
                <a:latin typeface="Helvetica Neue"/>
              </a:rPr>
              <a:t>Demanda inelástica: La demanda es inelástica, cuando ante una variación del precio, la variación en la cantidad demandada (en porcentaje) es menor que la del precio. </a:t>
            </a:r>
            <a:endParaRPr lang="es-PA" sz="1400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D953FCB-206A-4F0C-A6A7-D49D8272F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126" y="3811536"/>
            <a:ext cx="2681339" cy="268133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F6DFDBB-54D0-4BD8-9D39-DD8D47C77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74" y="3554317"/>
            <a:ext cx="1097141" cy="51443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2696BAB-2E68-44DE-980B-7984BDBD05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43" y="3554317"/>
            <a:ext cx="2050544" cy="121168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110538B-E338-4D29-9A2C-A45D5B4B8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62" y="4206299"/>
            <a:ext cx="1901753" cy="111940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34BE948-237D-4593-B415-5D1806B006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424" y="3554317"/>
            <a:ext cx="1494954" cy="1059507"/>
          </a:xfrm>
          <a:prstGeom prst="rect">
            <a:avLst/>
          </a:prstGeom>
        </p:spPr>
      </p:pic>
      <p:pic>
        <p:nvPicPr>
          <p:cNvPr id="1024" name="Imagen 1023">
            <a:extLst>
              <a:ext uri="{FF2B5EF4-FFF2-40B4-BE49-F238E27FC236}">
                <a16:creationId xmlns:a16="http://schemas.microsoft.com/office/drawing/2014/main" id="{5B811228-2327-42DE-8887-5ECD8899B6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004" y="4766002"/>
            <a:ext cx="1589261" cy="1059507"/>
          </a:xfrm>
          <a:prstGeom prst="rect">
            <a:avLst/>
          </a:prstGeom>
        </p:spPr>
      </p:pic>
      <p:pic>
        <p:nvPicPr>
          <p:cNvPr id="1027" name="Imagen 1026">
            <a:extLst>
              <a:ext uri="{FF2B5EF4-FFF2-40B4-BE49-F238E27FC236}">
                <a16:creationId xmlns:a16="http://schemas.microsoft.com/office/drawing/2014/main" id="{9DE2FA70-36F6-488F-9697-E4557827E1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912" y="3556563"/>
            <a:ext cx="1687514" cy="1058832"/>
          </a:xfrm>
          <a:prstGeom prst="rect">
            <a:avLst/>
          </a:prstGeom>
        </p:spPr>
      </p:pic>
      <p:pic>
        <p:nvPicPr>
          <p:cNvPr id="1029" name="Imagen 1028">
            <a:extLst>
              <a:ext uri="{FF2B5EF4-FFF2-40B4-BE49-F238E27FC236}">
                <a16:creationId xmlns:a16="http://schemas.microsoft.com/office/drawing/2014/main" id="{8652FD56-2C8C-4285-AAC7-CF79269862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43" y="4981112"/>
            <a:ext cx="2147582" cy="1073791"/>
          </a:xfrm>
          <a:prstGeom prst="rect">
            <a:avLst/>
          </a:prstGeom>
        </p:spPr>
      </p:pic>
      <p:sp>
        <p:nvSpPr>
          <p:cNvPr id="16" name="Triángulo rectángulo 15">
            <a:extLst>
              <a:ext uri="{FF2B5EF4-FFF2-40B4-BE49-F238E27FC236}">
                <a16:creationId xmlns:a16="http://schemas.microsoft.com/office/drawing/2014/main" id="{9F2416C4-0A67-4D8B-93A2-34767C0B5B69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DE1A79C-B86C-4D87-88A1-6450BD214F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6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3922"/>
            <a:ext cx="10515600" cy="4450156"/>
          </a:xfrm>
        </p:spPr>
        <p:txBody>
          <a:bodyPr>
            <a:normAutofit/>
          </a:bodyPr>
          <a:lstStyle/>
          <a:p>
            <a:pPr algn="ctr"/>
            <a:r>
              <a:rPr lang="es-PA" b="1" dirty="0">
                <a:solidFill>
                  <a:srgbClr val="FFFF00"/>
                </a:solidFill>
              </a:rPr>
              <a:t>El manejo no adecuado del tipo de demanda que caracteriza a un producto en un mercado puede ocasionar pérdida de participación en el mercado debido al fenómeno de la sustitución, que puede afectar tanto a productos con demanda elástica como aquellos con demanda inelástica</a:t>
            </a:r>
          </a:p>
        </p:txBody>
      </p:sp>
      <p:sp>
        <p:nvSpPr>
          <p:cNvPr id="22" name="Triángulo rectángulo 21">
            <a:extLst>
              <a:ext uri="{FF2B5EF4-FFF2-40B4-BE49-F238E27FC236}">
                <a16:creationId xmlns:a16="http://schemas.microsoft.com/office/drawing/2014/main" id="{A884E3A0-D116-4DA8-A4A5-FCFABDA9EB5F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FA94AA7-08AC-4884-9192-3C4A6341E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6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5876"/>
            <a:ext cx="5529044" cy="757103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Ejemplos de sustitución </a:t>
            </a:r>
          </a:p>
        </p:txBody>
      </p:sp>
      <p:pic>
        <p:nvPicPr>
          <p:cNvPr id="9" name="Gráfico 8" descr="Carro de la compra">
            <a:extLst>
              <a:ext uri="{FF2B5EF4-FFF2-40B4-BE49-F238E27FC236}">
                <a16:creationId xmlns:a16="http://schemas.microsoft.com/office/drawing/2014/main" id="{6A9D4539-3FB7-48E7-9B5F-69111F7A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8898" y="361059"/>
            <a:ext cx="786339" cy="78633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0D95BCC-B7E9-443E-8C05-451F0F5FA93F}"/>
              </a:ext>
            </a:extLst>
          </p:cNvPr>
          <p:cNvSpPr txBox="1"/>
          <p:nvPr/>
        </p:nvSpPr>
        <p:spPr>
          <a:xfrm>
            <a:off x="8643849" y="501544"/>
            <a:ext cx="2117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DEMANDA</a:t>
            </a:r>
            <a:r>
              <a:rPr lang="es-PA" dirty="0"/>
              <a:t> </a:t>
            </a:r>
            <a:r>
              <a:rPr lang="es-PA" dirty="0">
                <a:solidFill>
                  <a:schemeClr val="bg1"/>
                </a:solidFill>
              </a:rPr>
              <a:t>ELASTICA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00B8628-DA31-4D5F-B673-83B7F6D13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168248" cy="21682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FADAE44-E65D-4696-B65C-8B97270DA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01" y="1690688"/>
            <a:ext cx="2168248" cy="21682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FF683D4-E6DE-41AD-8243-A8872CD75C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04" y="4159178"/>
            <a:ext cx="2851060" cy="1895955"/>
          </a:xfrm>
          <a:prstGeom prst="rect">
            <a:avLst/>
          </a:prstGeom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E1DFE73D-42BB-4608-A557-713003BC6419}"/>
              </a:ext>
            </a:extLst>
          </p:cNvPr>
          <p:cNvSpPr/>
          <p:nvPr/>
        </p:nvSpPr>
        <p:spPr>
          <a:xfrm>
            <a:off x="4160939" y="22734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5CA99F7-D788-4867-AECF-8FA6B4F74F1C}"/>
              </a:ext>
            </a:extLst>
          </p:cNvPr>
          <p:cNvSpPr/>
          <p:nvPr/>
        </p:nvSpPr>
        <p:spPr>
          <a:xfrm>
            <a:off x="4038917" y="2885365"/>
            <a:ext cx="1222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Sustitución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1DEDC0C-0347-4B29-8469-071DBED216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62" y="4159177"/>
            <a:ext cx="3031911" cy="1895955"/>
          </a:xfrm>
          <a:prstGeom prst="rect">
            <a:avLst/>
          </a:prstGeom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75A34EC-4121-4928-A317-F44437E044CD}"/>
              </a:ext>
            </a:extLst>
          </p:cNvPr>
          <p:cNvSpPr/>
          <p:nvPr/>
        </p:nvSpPr>
        <p:spPr>
          <a:xfrm>
            <a:off x="4153948" y="44895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E9F4114-A69F-4003-A096-976225C3352E}"/>
              </a:ext>
            </a:extLst>
          </p:cNvPr>
          <p:cNvSpPr/>
          <p:nvPr/>
        </p:nvSpPr>
        <p:spPr>
          <a:xfrm>
            <a:off x="4031926" y="5101459"/>
            <a:ext cx="1222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Sustitución</a:t>
            </a:r>
          </a:p>
        </p:txBody>
      </p:sp>
      <p:sp>
        <p:nvSpPr>
          <p:cNvPr id="22" name="Triángulo rectángulo 21">
            <a:extLst>
              <a:ext uri="{FF2B5EF4-FFF2-40B4-BE49-F238E27FC236}">
                <a16:creationId xmlns:a16="http://schemas.microsoft.com/office/drawing/2014/main" id="{A61D9260-E447-4A9D-A9D5-DAE53AEC5D12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253AFD9-8312-4FE4-A0D3-177728F400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6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63" y="426651"/>
            <a:ext cx="5529044" cy="720747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Ejemplos de sustitución </a:t>
            </a:r>
          </a:p>
        </p:txBody>
      </p:sp>
      <p:pic>
        <p:nvPicPr>
          <p:cNvPr id="9" name="Gráfico 8" descr="Carro de la compra">
            <a:extLst>
              <a:ext uri="{FF2B5EF4-FFF2-40B4-BE49-F238E27FC236}">
                <a16:creationId xmlns:a16="http://schemas.microsoft.com/office/drawing/2014/main" id="{6A9D4539-3FB7-48E7-9B5F-69111F7A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8898" y="361059"/>
            <a:ext cx="786339" cy="78633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0D95BCC-B7E9-443E-8C05-451F0F5FA93F}"/>
              </a:ext>
            </a:extLst>
          </p:cNvPr>
          <p:cNvSpPr txBox="1"/>
          <p:nvPr/>
        </p:nvSpPr>
        <p:spPr>
          <a:xfrm>
            <a:off x="8207621" y="525758"/>
            <a:ext cx="2324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DEMANDA INELASTICA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64F3993-5F21-4741-BB4D-DEAAA42773C4}"/>
              </a:ext>
            </a:extLst>
          </p:cNvPr>
          <p:cNvSpPr txBox="1"/>
          <p:nvPr/>
        </p:nvSpPr>
        <p:spPr>
          <a:xfrm>
            <a:off x="9027591" y="3059668"/>
            <a:ext cx="2968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dirty="0">
                <a:solidFill>
                  <a:srgbClr val="FFFF00"/>
                </a:solidFill>
              </a:rPr>
              <a:t>Si una marca catalogada como selectiva o exclusiva masifica su imagen participando en promociones de precio, perderá mercado el cual migrará a otras marcas que le mantengan el estatus y el prestigio.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C2FE23C-9569-4D57-933A-CF03A198C7CB}"/>
              </a:ext>
            </a:extLst>
          </p:cNvPr>
          <p:cNvSpPr/>
          <p:nvPr/>
        </p:nvSpPr>
        <p:spPr>
          <a:xfrm>
            <a:off x="9027591" y="1489128"/>
            <a:ext cx="29686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solidFill>
                  <a:srgbClr val="FFFF00"/>
                </a:solidFill>
              </a:rPr>
              <a:t>Bajo un esquema de demanda inelástica, la selectividad y la exclusividad juegan un papel más relevante que el precio.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E1DFE73D-42BB-4608-A557-713003BC6419}"/>
              </a:ext>
            </a:extLst>
          </p:cNvPr>
          <p:cNvSpPr/>
          <p:nvPr/>
        </p:nvSpPr>
        <p:spPr>
          <a:xfrm>
            <a:off x="4160939" y="22734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5CA99F7-D788-4867-AECF-8FA6B4F74F1C}"/>
              </a:ext>
            </a:extLst>
          </p:cNvPr>
          <p:cNvSpPr/>
          <p:nvPr/>
        </p:nvSpPr>
        <p:spPr>
          <a:xfrm>
            <a:off x="4038917" y="2885365"/>
            <a:ext cx="1222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Sustitución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75A34EC-4121-4928-A317-F44437E044CD}"/>
              </a:ext>
            </a:extLst>
          </p:cNvPr>
          <p:cNvSpPr/>
          <p:nvPr/>
        </p:nvSpPr>
        <p:spPr>
          <a:xfrm>
            <a:off x="4153948" y="44895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E9F4114-A69F-4003-A096-976225C3352E}"/>
              </a:ext>
            </a:extLst>
          </p:cNvPr>
          <p:cNvSpPr/>
          <p:nvPr/>
        </p:nvSpPr>
        <p:spPr>
          <a:xfrm>
            <a:off x="4031926" y="5101459"/>
            <a:ext cx="1222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Sustitución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08F545-1A9D-4898-9207-C232BDA2E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071" y="1527608"/>
            <a:ext cx="2179604" cy="13077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CE1232-712F-4490-A34F-0799F069D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807" y="1514529"/>
            <a:ext cx="2179603" cy="13077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B085044-E3D2-4B2D-82E1-8289879E88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071" y="2885364"/>
            <a:ext cx="2179603" cy="13077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5140740-5C78-41CA-A1EB-92065F0713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808" y="2885365"/>
            <a:ext cx="2179601" cy="130776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FC2A32E-FD19-47AB-AFF8-ABAC798849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421" y="4243120"/>
            <a:ext cx="2197253" cy="131835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26161E1-D0F8-4415-82E1-919065A19E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5807" y="4246695"/>
            <a:ext cx="2197253" cy="1318352"/>
          </a:xfrm>
          <a:prstGeom prst="rect">
            <a:avLst/>
          </a:prstGeom>
        </p:spPr>
      </p:pic>
      <p:sp>
        <p:nvSpPr>
          <p:cNvPr id="24" name="Triángulo rectángulo 23">
            <a:extLst>
              <a:ext uri="{FF2B5EF4-FFF2-40B4-BE49-F238E27FC236}">
                <a16:creationId xmlns:a16="http://schemas.microsoft.com/office/drawing/2014/main" id="{E7DB3F9A-5E49-4EEB-87C3-8CBC4929E9EC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392FE45-B0EA-4718-A2B2-E54606C953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0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9878"/>
            <a:ext cx="10515600" cy="1027224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Fuerzas que afectan la mezcla de mercadeo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471524D-A095-408A-BE69-9A9E40A453CD}"/>
              </a:ext>
            </a:extLst>
          </p:cNvPr>
          <p:cNvSpPr/>
          <p:nvPr/>
        </p:nvSpPr>
        <p:spPr>
          <a:xfrm>
            <a:off x="3523497" y="1928612"/>
            <a:ext cx="4177597" cy="348228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  <a:p>
            <a:pPr algn="ctr"/>
            <a:endParaRPr lang="es-PA" dirty="0"/>
          </a:p>
          <a:p>
            <a:pPr algn="ctr"/>
            <a:r>
              <a:rPr lang="es-PA" dirty="0"/>
              <a:t>CONSUMIDOR</a:t>
            </a:r>
          </a:p>
        </p:txBody>
      </p:sp>
      <p:pic>
        <p:nvPicPr>
          <p:cNvPr id="17" name="Gráfico 16" descr="Hombre y mujer">
            <a:extLst>
              <a:ext uri="{FF2B5EF4-FFF2-40B4-BE49-F238E27FC236}">
                <a16:creationId xmlns:a16="http://schemas.microsoft.com/office/drawing/2014/main" id="{30342CEA-2999-45BE-B57E-F9C05F399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2483" y="2669377"/>
            <a:ext cx="759623" cy="759623"/>
          </a:xfrm>
          <a:prstGeom prst="rect">
            <a:avLst/>
          </a:prstGeom>
        </p:spPr>
      </p:pic>
      <p:sp>
        <p:nvSpPr>
          <p:cNvPr id="6" name="Triángulo rectángulo 5">
            <a:extLst>
              <a:ext uri="{FF2B5EF4-FFF2-40B4-BE49-F238E27FC236}">
                <a16:creationId xmlns:a16="http://schemas.microsoft.com/office/drawing/2014/main" id="{A00632D0-CA47-4A24-AC2E-8DD2E1E718F1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51BA978-61A0-46E5-B6CF-17F912688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28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C26912C4-3B24-4FCA-B50D-B24FAD0F0038}"/>
              </a:ext>
            </a:extLst>
          </p:cNvPr>
          <p:cNvSpPr/>
          <p:nvPr/>
        </p:nvSpPr>
        <p:spPr>
          <a:xfrm>
            <a:off x="9777625" y="247782"/>
            <a:ext cx="1979802" cy="15267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  <a:p>
            <a:pPr algn="ctr"/>
            <a:endParaRPr lang="es-PA" dirty="0"/>
          </a:p>
          <a:p>
            <a:pPr algn="ctr"/>
            <a:r>
              <a:rPr lang="es-PA" sz="1400" dirty="0"/>
              <a:t>CONSUMIDOR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59555" cy="913169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Segmentación del mercado</a:t>
            </a:r>
          </a:p>
        </p:txBody>
      </p:sp>
      <p:pic>
        <p:nvPicPr>
          <p:cNvPr id="17" name="Gráfico 16" descr="Hombre y mujer">
            <a:extLst>
              <a:ext uri="{FF2B5EF4-FFF2-40B4-BE49-F238E27FC236}">
                <a16:creationId xmlns:a16="http://schemas.microsoft.com/office/drawing/2014/main" id="{30342CEA-2999-45BE-B57E-F9C05F399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2144" y="510108"/>
            <a:ext cx="610766" cy="61076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B845816-AC07-4B25-8400-8E6800F7C263}"/>
              </a:ext>
            </a:extLst>
          </p:cNvPr>
          <p:cNvSpPr/>
          <p:nvPr/>
        </p:nvSpPr>
        <p:spPr>
          <a:xfrm>
            <a:off x="1417739" y="1774579"/>
            <a:ext cx="7739101" cy="310854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PA" sz="2800" b="0" i="0" u="none" strike="noStrike" dirty="0">
                <a:solidFill>
                  <a:srgbClr val="2A2C2E"/>
                </a:solidFill>
                <a:effectLst/>
                <a:latin typeface="ShopifySans"/>
              </a:rPr>
              <a:t>Es la división del público objetivo de la empresa en grupos o subgrupos. </a:t>
            </a:r>
          </a:p>
          <a:p>
            <a:pPr algn="ctr"/>
            <a:r>
              <a:rPr lang="es-PA" sz="2800" b="0" i="0" u="none" strike="noStrike" dirty="0">
                <a:solidFill>
                  <a:srgbClr val="2A2C2E"/>
                </a:solidFill>
                <a:effectLst/>
                <a:latin typeface="ShopifySans"/>
              </a:rPr>
              <a:t>Mediante la segmentación de mercado, la empresa puede adaptar sus campañas de ventas y sus estrategias de marketing con el fin de que estén dirigidas específicamente a los segmentos identificados.</a:t>
            </a:r>
            <a:endParaRPr lang="es-PA" sz="2800" dirty="0"/>
          </a:p>
        </p:txBody>
      </p:sp>
      <p:sp>
        <p:nvSpPr>
          <p:cNvPr id="7" name="Triángulo rectángulo 6">
            <a:extLst>
              <a:ext uri="{FF2B5EF4-FFF2-40B4-BE49-F238E27FC236}">
                <a16:creationId xmlns:a16="http://schemas.microsoft.com/office/drawing/2014/main" id="{1A833BCC-8327-442A-946C-86948212B69D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B77B0A6-BC98-48DB-8485-D1B5DA037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5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 doblada 13">
            <a:extLst>
              <a:ext uri="{FF2B5EF4-FFF2-40B4-BE49-F238E27FC236}">
                <a16:creationId xmlns:a16="http://schemas.microsoft.com/office/drawing/2014/main" id="{519BCDDF-4529-40CE-AC44-3D4BA1EE4EC9}"/>
              </a:ext>
            </a:extLst>
          </p:cNvPr>
          <p:cNvSpPr/>
          <p:nvPr/>
        </p:nvSpPr>
        <p:spPr>
          <a:xfrm rot="10800000">
            <a:off x="5963449" y="1640251"/>
            <a:ext cx="1711355" cy="889242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2" name="Rectángulo: esquina doblada 11">
            <a:extLst>
              <a:ext uri="{FF2B5EF4-FFF2-40B4-BE49-F238E27FC236}">
                <a16:creationId xmlns:a16="http://schemas.microsoft.com/office/drawing/2014/main" id="{EF8E7DC0-7F60-4B6E-B85E-FEB2CB4DABED}"/>
              </a:ext>
            </a:extLst>
          </p:cNvPr>
          <p:cNvSpPr/>
          <p:nvPr/>
        </p:nvSpPr>
        <p:spPr>
          <a:xfrm rot="10800000">
            <a:off x="4146209" y="1690688"/>
            <a:ext cx="1711355" cy="83880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Rectángulo: esquina doblada 9">
            <a:extLst>
              <a:ext uri="{FF2B5EF4-FFF2-40B4-BE49-F238E27FC236}">
                <a16:creationId xmlns:a16="http://schemas.microsoft.com/office/drawing/2014/main" id="{362066C7-9C5D-45D7-90DE-3752FDADBD0B}"/>
              </a:ext>
            </a:extLst>
          </p:cNvPr>
          <p:cNvSpPr/>
          <p:nvPr/>
        </p:nvSpPr>
        <p:spPr>
          <a:xfrm rot="10800000">
            <a:off x="2328968" y="1698496"/>
            <a:ext cx="1711355" cy="830997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: esquina doblada 7">
            <a:extLst>
              <a:ext uri="{FF2B5EF4-FFF2-40B4-BE49-F238E27FC236}">
                <a16:creationId xmlns:a16="http://schemas.microsoft.com/office/drawing/2014/main" id="{7B81BAE4-9AC0-40CA-8C83-682F275EA51E}"/>
              </a:ext>
            </a:extLst>
          </p:cNvPr>
          <p:cNvSpPr/>
          <p:nvPr/>
        </p:nvSpPr>
        <p:spPr>
          <a:xfrm rot="10800000">
            <a:off x="511726" y="1698496"/>
            <a:ext cx="1711355" cy="830997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26912C4-3B24-4FCA-B50D-B24FAD0F0038}"/>
              </a:ext>
            </a:extLst>
          </p:cNvPr>
          <p:cNvSpPr/>
          <p:nvPr/>
        </p:nvSpPr>
        <p:spPr>
          <a:xfrm>
            <a:off x="9039394" y="2811619"/>
            <a:ext cx="1979802" cy="15267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/>
          </a:p>
          <a:p>
            <a:pPr algn="ctr"/>
            <a:endParaRPr lang="es-PA" dirty="0"/>
          </a:p>
          <a:p>
            <a:pPr algn="ctr"/>
            <a:r>
              <a:rPr lang="es-PA" sz="1400" dirty="0"/>
              <a:t>CONSUMIDOR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968" y="337297"/>
            <a:ext cx="8576388" cy="1053128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Tipos de segmentación del mercado</a:t>
            </a:r>
          </a:p>
        </p:txBody>
      </p:sp>
      <p:pic>
        <p:nvPicPr>
          <p:cNvPr id="17" name="Gráfico 16" descr="Hombre y mujer">
            <a:extLst>
              <a:ext uri="{FF2B5EF4-FFF2-40B4-BE49-F238E27FC236}">
                <a16:creationId xmlns:a16="http://schemas.microsoft.com/office/drawing/2014/main" id="{30342CEA-2999-45BE-B57E-F9C05F399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3913" y="3073945"/>
            <a:ext cx="610766" cy="61076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8463D0-5B20-4FD4-A5A4-386C0B71C08B}"/>
              </a:ext>
            </a:extLst>
          </p:cNvPr>
          <p:cNvSpPr/>
          <p:nvPr/>
        </p:nvSpPr>
        <p:spPr>
          <a:xfrm>
            <a:off x="510081" y="1640251"/>
            <a:ext cx="17500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Psicográfica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 de Estilo de Vida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A07726-6577-4A53-96B7-CE4F6CE7E649}"/>
              </a:ext>
            </a:extLst>
          </p:cNvPr>
          <p:cNvSpPr/>
          <p:nvPr/>
        </p:nvSpPr>
        <p:spPr>
          <a:xfrm>
            <a:off x="2474838" y="1749234"/>
            <a:ext cx="1409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</a:t>
            </a:r>
          </a:p>
          <a:p>
            <a:pPr algn="r"/>
            <a:r>
              <a:rPr lang="es-PA" sz="1600" b="1" dirty="0">
                <a:solidFill>
                  <a:srgbClr val="C00000"/>
                </a:solidFill>
                <a:latin typeface="Lora"/>
              </a:rPr>
              <a:t>G</a:t>
            </a:r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eográfica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51043A9-A087-41C5-9E31-FAEFB2C982F8}"/>
              </a:ext>
            </a:extLst>
          </p:cNvPr>
          <p:cNvSpPr/>
          <p:nvPr/>
        </p:nvSpPr>
        <p:spPr>
          <a:xfrm>
            <a:off x="4328211" y="1736176"/>
            <a:ext cx="13878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Demográfica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9545E1A-78E7-4DC1-AD29-F6F89E3BD1A2}"/>
              </a:ext>
            </a:extLst>
          </p:cNvPr>
          <p:cNvSpPr/>
          <p:nvPr/>
        </p:nvSpPr>
        <p:spPr>
          <a:xfrm>
            <a:off x="6125218" y="1748396"/>
            <a:ext cx="1387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</a:t>
            </a:r>
          </a:p>
          <a:p>
            <a:pPr algn="r"/>
            <a:r>
              <a:rPr lang="es-PA" sz="1600" b="1" dirty="0">
                <a:solidFill>
                  <a:srgbClr val="C00000"/>
                </a:solidFill>
                <a:latin typeface="Lora"/>
              </a:rPr>
              <a:t>C</a:t>
            </a:r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onductual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16" name="Rectángulo: esquina doblada 15">
            <a:extLst>
              <a:ext uri="{FF2B5EF4-FFF2-40B4-BE49-F238E27FC236}">
                <a16:creationId xmlns:a16="http://schemas.microsoft.com/office/drawing/2014/main" id="{36B968D5-9544-4990-B022-EA088C4C2A4E}"/>
              </a:ext>
            </a:extLst>
          </p:cNvPr>
          <p:cNvSpPr/>
          <p:nvPr/>
        </p:nvSpPr>
        <p:spPr>
          <a:xfrm rot="10800000">
            <a:off x="5963449" y="2977331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78F20CE-8045-4239-AB50-732749EAACDF}"/>
              </a:ext>
            </a:extLst>
          </p:cNvPr>
          <p:cNvSpPr/>
          <p:nvPr/>
        </p:nvSpPr>
        <p:spPr>
          <a:xfrm>
            <a:off x="6222162" y="2986090"/>
            <a:ext cx="145264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segmentados </a:t>
            </a:r>
          </a:p>
          <a:p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atendiendo a </a:t>
            </a:r>
          </a:p>
          <a:p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la conducta </a:t>
            </a:r>
          </a:p>
          <a:p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de los usuarios</a:t>
            </a:r>
            <a:endParaRPr lang="es-PA" sz="1600" dirty="0"/>
          </a:p>
        </p:txBody>
      </p:sp>
      <p:sp>
        <p:nvSpPr>
          <p:cNvPr id="19" name="Rectángulo: esquina doblada 18">
            <a:extLst>
              <a:ext uri="{FF2B5EF4-FFF2-40B4-BE49-F238E27FC236}">
                <a16:creationId xmlns:a16="http://schemas.microsoft.com/office/drawing/2014/main" id="{50C9A26F-C00F-4678-8DB6-0ECBA3C6586F}"/>
              </a:ext>
            </a:extLst>
          </p:cNvPr>
          <p:cNvSpPr/>
          <p:nvPr/>
        </p:nvSpPr>
        <p:spPr>
          <a:xfrm rot="10800000">
            <a:off x="5942475" y="4559988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68DF212-C6FC-4176-836F-40CB73AA50AB}"/>
              </a:ext>
            </a:extLst>
          </p:cNvPr>
          <p:cNvSpPr/>
          <p:nvPr/>
        </p:nvSpPr>
        <p:spPr>
          <a:xfrm>
            <a:off x="5966567" y="4652615"/>
            <a:ext cx="168828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</a:t>
            </a:r>
            <a:r>
              <a:rPr lang="es-PA" sz="1400" b="0" i="0" u="none" strike="noStrike" dirty="0">
                <a:solidFill>
                  <a:srgbClr val="343E47"/>
                </a:solidFill>
                <a:effectLst/>
                <a:latin typeface="Source Sans Pro"/>
              </a:rPr>
              <a:t>or actitudes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Conocimientos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Reacciones y usos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6DAA0F5D-3E7A-4EAD-BC7B-0596D1728BCA}"/>
              </a:ext>
            </a:extLst>
          </p:cNvPr>
          <p:cNvCxnSpPr>
            <a:cxnSpLocks/>
          </p:cNvCxnSpPr>
          <p:nvPr/>
        </p:nvCxnSpPr>
        <p:spPr>
          <a:xfrm>
            <a:off x="6771861" y="2538252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FF3F6038-77B2-4EDA-BF7E-6F9E82350F42}"/>
              </a:ext>
            </a:extLst>
          </p:cNvPr>
          <p:cNvCxnSpPr>
            <a:cxnSpLocks/>
          </p:cNvCxnSpPr>
          <p:nvPr/>
        </p:nvCxnSpPr>
        <p:spPr>
          <a:xfrm>
            <a:off x="6756207" y="4116692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: esquina doblada 27">
            <a:extLst>
              <a:ext uri="{FF2B5EF4-FFF2-40B4-BE49-F238E27FC236}">
                <a16:creationId xmlns:a16="http://schemas.microsoft.com/office/drawing/2014/main" id="{AD2F0F14-6622-4520-A2D0-638D2535D2CA}"/>
              </a:ext>
            </a:extLst>
          </p:cNvPr>
          <p:cNvSpPr/>
          <p:nvPr/>
        </p:nvSpPr>
        <p:spPr>
          <a:xfrm rot="10800000">
            <a:off x="4146208" y="2977331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8A47B58F-672D-459C-8E77-D3535852673F}"/>
              </a:ext>
            </a:extLst>
          </p:cNvPr>
          <p:cNvSpPr/>
          <p:nvPr/>
        </p:nvSpPr>
        <p:spPr>
          <a:xfrm>
            <a:off x="4111042" y="3015182"/>
            <a:ext cx="17962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segmentados </a:t>
            </a:r>
          </a:p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e</a:t>
            </a:r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n base a </a:t>
            </a:r>
            <a:r>
              <a:rPr lang="es-PA" sz="1600" b="1" dirty="0">
                <a:solidFill>
                  <a:srgbClr val="343E47"/>
                </a:solidFill>
                <a:latin typeface="&amp;quot"/>
              </a:rPr>
              <a:t>v</a:t>
            </a:r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ariables </a:t>
            </a:r>
          </a:p>
          <a:p>
            <a:pPr algn="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específicas y </a:t>
            </a:r>
          </a:p>
          <a:p>
            <a:pPr algn="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predefinidas</a:t>
            </a:r>
          </a:p>
        </p:txBody>
      </p:sp>
      <p:sp>
        <p:nvSpPr>
          <p:cNvPr id="30" name="Rectángulo: esquina doblada 29">
            <a:extLst>
              <a:ext uri="{FF2B5EF4-FFF2-40B4-BE49-F238E27FC236}">
                <a16:creationId xmlns:a16="http://schemas.microsoft.com/office/drawing/2014/main" id="{E09C4873-DCA9-415E-8022-C94EFF2F36E9}"/>
              </a:ext>
            </a:extLst>
          </p:cNvPr>
          <p:cNvSpPr/>
          <p:nvPr/>
        </p:nvSpPr>
        <p:spPr>
          <a:xfrm rot="10800000">
            <a:off x="4145188" y="4566113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F194A08-AA4E-4215-BCD8-2EC960FCFDE8}"/>
              </a:ext>
            </a:extLst>
          </p:cNvPr>
          <p:cNvSpPr/>
          <p:nvPr/>
        </p:nvSpPr>
        <p:spPr>
          <a:xfrm>
            <a:off x="4242900" y="4574147"/>
            <a:ext cx="1558440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</a:t>
            </a:r>
            <a:r>
              <a:rPr lang="es-PA" sz="1400" b="0" i="0" u="none" strike="noStrike" dirty="0">
                <a:solidFill>
                  <a:srgbClr val="343E47"/>
                </a:solidFill>
                <a:effectLst/>
                <a:latin typeface="Source Sans Pro"/>
              </a:rPr>
              <a:t>or género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Nivel de ingresos</a:t>
            </a:r>
            <a:endParaRPr lang="es-PA" sz="1400" b="0" i="0" u="none" strike="noStrike" dirty="0">
              <a:solidFill>
                <a:srgbClr val="343E47"/>
              </a:solidFill>
              <a:effectLst/>
              <a:latin typeface="Source Sans Pro"/>
            </a:endParaRP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edad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# de hijos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Tipo de vivienda</a:t>
            </a:r>
          </a:p>
        </p:txBody>
      </p:sp>
      <p:sp>
        <p:nvSpPr>
          <p:cNvPr id="32" name="Rectángulo: esquina doblada 31">
            <a:extLst>
              <a:ext uri="{FF2B5EF4-FFF2-40B4-BE49-F238E27FC236}">
                <a16:creationId xmlns:a16="http://schemas.microsoft.com/office/drawing/2014/main" id="{BA44D361-5DFC-408C-AF0C-147E543117B0}"/>
              </a:ext>
            </a:extLst>
          </p:cNvPr>
          <p:cNvSpPr/>
          <p:nvPr/>
        </p:nvSpPr>
        <p:spPr>
          <a:xfrm rot="10800000">
            <a:off x="2328967" y="297921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3" name="Rectángulo: esquina doblada 32">
            <a:extLst>
              <a:ext uri="{FF2B5EF4-FFF2-40B4-BE49-F238E27FC236}">
                <a16:creationId xmlns:a16="http://schemas.microsoft.com/office/drawing/2014/main" id="{656247F9-8E14-4D7C-AFC4-0CE5A99E959E}"/>
              </a:ext>
            </a:extLst>
          </p:cNvPr>
          <p:cNvSpPr/>
          <p:nvPr/>
        </p:nvSpPr>
        <p:spPr>
          <a:xfrm rot="10800000">
            <a:off x="511726" y="2986090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4" name="Rectángulo: esquina doblada 33">
            <a:extLst>
              <a:ext uri="{FF2B5EF4-FFF2-40B4-BE49-F238E27FC236}">
                <a16:creationId xmlns:a16="http://schemas.microsoft.com/office/drawing/2014/main" id="{5ABAE7DA-FC75-427D-BDE8-CBE276D27533}"/>
              </a:ext>
            </a:extLst>
          </p:cNvPr>
          <p:cNvSpPr/>
          <p:nvPr/>
        </p:nvSpPr>
        <p:spPr>
          <a:xfrm rot="10800000">
            <a:off x="2324034" y="4559989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5" name="Rectángulo: esquina doblada 34">
            <a:extLst>
              <a:ext uri="{FF2B5EF4-FFF2-40B4-BE49-F238E27FC236}">
                <a16:creationId xmlns:a16="http://schemas.microsoft.com/office/drawing/2014/main" id="{8A4F23A8-9482-4494-A384-2BC430F5D0DF}"/>
              </a:ext>
            </a:extLst>
          </p:cNvPr>
          <p:cNvSpPr/>
          <p:nvPr/>
        </p:nvSpPr>
        <p:spPr>
          <a:xfrm rot="10800000">
            <a:off x="511726" y="4551293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A80B3DB-A726-4B90-A4D5-55E373A9CBBF}"/>
              </a:ext>
            </a:extLst>
          </p:cNvPr>
          <p:cNvSpPr/>
          <p:nvPr/>
        </p:nvSpPr>
        <p:spPr>
          <a:xfrm>
            <a:off x="2350763" y="3053405"/>
            <a:ext cx="17431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Dirigirse o abarcar </a:t>
            </a:r>
          </a:p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a una región geográfica concret</a:t>
            </a:r>
            <a:r>
              <a:rPr lang="es-PA" sz="1400" b="1" i="0" u="none" strike="noStrike" dirty="0">
                <a:solidFill>
                  <a:srgbClr val="343E47"/>
                </a:solidFill>
                <a:effectLst/>
                <a:latin typeface="Source Sans Pro"/>
              </a:rPr>
              <a:t>a</a:t>
            </a:r>
            <a:endParaRPr lang="es-PA" sz="1400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25EC46B-6460-485C-9297-7D7EA11754D9}"/>
              </a:ext>
            </a:extLst>
          </p:cNvPr>
          <p:cNvSpPr/>
          <p:nvPr/>
        </p:nvSpPr>
        <p:spPr>
          <a:xfrm>
            <a:off x="2719757" y="4642487"/>
            <a:ext cx="125867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</a:t>
            </a:r>
            <a:r>
              <a:rPr lang="es-PA" sz="1400" b="0" i="0" u="none" strike="noStrike" dirty="0">
                <a:solidFill>
                  <a:srgbClr val="343E47"/>
                </a:solidFill>
                <a:effectLst/>
                <a:latin typeface="Source Sans Pro"/>
              </a:rPr>
              <a:t>or regiones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países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ciudades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barriadas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927CE07-530C-4BB6-A828-09A4D7E0A68C}"/>
              </a:ext>
            </a:extLst>
          </p:cNvPr>
          <p:cNvSpPr/>
          <p:nvPr/>
        </p:nvSpPr>
        <p:spPr>
          <a:xfrm>
            <a:off x="450546" y="3047382"/>
            <a:ext cx="18134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análisis del </a:t>
            </a:r>
          </a:p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comportamiento,</a:t>
            </a:r>
          </a:p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valores, emociones </a:t>
            </a:r>
          </a:p>
          <a:p>
            <a:pPr algn="r"/>
            <a:r>
              <a:rPr lang="es-PA" sz="1600" b="1" dirty="0">
                <a:solidFill>
                  <a:srgbClr val="343E47"/>
                </a:solidFill>
                <a:latin typeface="&amp;quot"/>
              </a:rPr>
              <a:t>o intereses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274C8D6E-8B7C-4063-98AB-D78A83426F71}"/>
              </a:ext>
            </a:extLst>
          </p:cNvPr>
          <p:cNvSpPr/>
          <p:nvPr/>
        </p:nvSpPr>
        <p:spPr>
          <a:xfrm>
            <a:off x="493276" y="4642487"/>
            <a:ext cx="164820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</a:t>
            </a:r>
            <a:r>
              <a:rPr lang="es-PA" sz="1400" b="0" i="0" u="none" strike="noStrike" dirty="0">
                <a:solidFill>
                  <a:srgbClr val="343E47"/>
                </a:solidFill>
                <a:effectLst/>
                <a:latin typeface="Source Sans Pro"/>
              </a:rPr>
              <a:t>or estilos de vida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rasgos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de personalidad</a:t>
            </a:r>
          </a:p>
          <a:p>
            <a:pPr algn="r"/>
            <a:r>
              <a:rPr lang="es-PA" sz="1400" dirty="0">
                <a:solidFill>
                  <a:srgbClr val="343E47"/>
                </a:solidFill>
                <a:latin typeface="Source Sans Pro"/>
              </a:rPr>
              <a:t>Por clase social</a:t>
            </a:r>
          </a:p>
        </p:txBody>
      </p: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7753860F-5AC3-4693-8A9C-B24FE5C517C0}"/>
              </a:ext>
            </a:extLst>
          </p:cNvPr>
          <p:cNvCxnSpPr>
            <a:cxnSpLocks/>
          </p:cNvCxnSpPr>
          <p:nvPr/>
        </p:nvCxnSpPr>
        <p:spPr>
          <a:xfrm>
            <a:off x="4987431" y="2529493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F2622002-1742-4F6E-A36F-EA9FF37FD7AE}"/>
              </a:ext>
            </a:extLst>
          </p:cNvPr>
          <p:cNvCxnSpPr>
            <a:cxnSpLocks/>
          </p:cNvCxnSpPr>
          <p:nvPr/>
        </p:nvCxnSpPr>
        <p:spPr>
          <a:xfrm>
            <a:off x="3179710" y="2538252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281E05AD-500E-4843-97B0-C19F05E33F20}"/>
              </a:ext>
            </a:extLst>
          </p:cNvPr>
          <p:cNvCxnSpPr>
            <a:cxnSpLocks/>
          </p:cNvCxnSpPr>
          <p:nvPr/>
        </p:nvCxnSpPr>
        <p:spPr>
          <a:xfrm>
            <a:off x="1367403" y="2529493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AB90F247-6482-42BD-8ACE-7C128819EE79}"/>
              </a:ext>
            </a:extLst>
          </p:cNvPr>
          <p:cNvCxnSpPr>
            <a:cxnSpLocks/>
          </p:cNvCxnSpPr>
          <p:nvPr/>
        </p:nvCxnSpPr>
        <p:spPr>
          <a:xfrm>
            <a:off x="4983510" y="4127786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0E5DE4A-628E-4EBD-AFA3-8649465A59FE}"/>
              </a:ext>
            </a:extLst>
          </p:cNvPr>
          <p:cNvCxnSpPr>
            <a:cxnSpLocks/>
          </p:cNvCxnSpPr>
          <p:nvPr/>
        </p:nvCxnSpPr>
        <p:spPr>
          <a:xfrm>
            <a:off x="3179710" y="4116692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B8772E51-B0CB-4C14-9B3B-3425A0526E4C}"/>
              </a:ext>
            </a:extLst>
          </p:cNvPr>
          <p:cNvCxnSpPr>
            <a:cxnSpLocks/>
          </p:cNvCxnSpPr>
          <p:nvPr/>
        </p:nvCxnSpPr>
        <p:spPr>
          <a:xfrm>
            <a:off x="1367403" y="4116692"/>
            <a:ext cx="0" cy="447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riángulo rectángulo 45">
            <a:extLst>
              <a:ext uri="{FF2B5EF4-FFF2-40B4-BE49-F238E27FC236}">
                <a16:creationId xmlns:a16="http://schemas.microsoft.com/office/drawing/2014/main" id="{F468C82A-0A2E-4701-A86A-4BCB4B24E8CA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9DE17DB7-5244-439C-8BFD-772ABEC67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0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 doblada 13">
            <a:extLst>
              <a:ext uri="{FF2B5EF4-FFF2-40B4-BE49-F238E27FC236}">
                <a16:creationId xmlns:a16="http://schemas.microsoft.com/office/drawing/2014/main" id="{519BCDDF-4529-40CE-AC44-3D4BA1EE4EC9}"/>
              </a:ext>
            </a:extLst>
          </p:cNvPr>
          <p:cNvSpPr/>
          <p:nvPr/>
        </p:nvSpPr>
        <p:spPr>
          <a:xfrm rot="10800000">
            <a:off x="1005555" y="1514416"/>
            <a:ext cx="1711355" cy="889242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785" y="365125"/>
            <a:ext cx="8351682" cy="952969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Tipos de segmentación del mercado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9545E1A-78E7-4DC1-AD29-F6F89E3BD1A2}"/>
              </a:ext>
            </a:extLst>
          </p:cNvPr>
          <p:cNvSpPr/>
          <p:nvPr/>
        </p:nvSpPr>
        <p:spPr>
          <a:xfrm>
            <a:off x="1167324" y="1622561"/>
            <a:ext cx="1387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</a:t>
            </a:r>
          </a:p>
          <a:p>
            <a:pPr algn="r"/>
            <a:r>
              <a:rPr lang="es-PA" sz="1600" b="1" dirty="0">
                <a:solidFill>
                  <a:srgbClr val="C00000"/>
                </a:solidFill>
                <a:latin typeface="Lora"/>
              </a:rPr>
              <a:t>C</a:t>
            </a:r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onductual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16" name="Rectángulo: esquina doblada 15">
            <a:extLst>
              <a:ext uri="{FF2B5EF4-FFF2-40B4-BE49-F238E27FC236}">
                <a16:creationId xmlns:a16="http://schemas.microsoft.com/office/drawing/2014/main" id="{36B968D5-9544-4990-B022-EA088C4C2A4E}"/>
              </a:ext>
            </a:extLst>
          </p:cNvPr>
          <p:cNvSpPr/>
          <p:nvPr/>
        </p:nvSpPr>
        <p:spPr>
          <a:xfrm rot="10800000">
            <a:off x="2205182" y="2739453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78F20CE-8045-4239-AB50-732749EAACDF}"/>
              </a:ext>
            </a:extLst>
          </p:cNvPr>
          <p:cNvSpPr/>
          <p:nvPr/>
        </p:nvSpPr>
        <p:spPr>
          <a:xfrm>
            <a:off x="2424419" y="2893412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ocasión que genera la compra</a:t>
            </a:r>
            <a:endParaRPr lang="es-PA" sz="1600" dirty="0"/>
          </a:p>
        </p:txBody>
      </p:sp>
      <p:sp>
        <p:nvSpPr>
          <p:cNvPr id="46" name="Rectángulo: esquina doblada 45">
            <a:extLst>
              <a:ext uri="{FF2B5EF4-FFF2-40B4-BE49-F238E27FC236}">
                <a16:creationId xmlns:a16="http://schemas.microsoft.com/office/drawing/2014/main" id="{FEDA7541-BFE3-465F-82E5-1A7B17E0F47B}"/>
              </a:ext>
            </a:extLst>
          </p:cNvPr>
          <p:cNvSpPr/>
          <p:nvPr/>
        </p:nvSpPr>
        <p:spPr>
          <a:xfrm rot="10800000">
            <a:off x="4480632" y="27394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7" name="Rectángulo: esquina doblada 46">
            <a:extLst>
              <a:ext uri="{FF2B5EF4-FFF2-40B4-BE49-F238E27FC236}">
                <a16:creationId xmlns:a16="http://schemas.microsoft.com/office/drawing/2014/main" id="{BDF91E53-091F-48D1-A31A-197B6C0C1ADA}"/>
              </a:ext>
            </a:extLst>
          </p:cNvPr>
          <p:cNvSpPr/>
          <p:nvPr/>
        </p:nvSpPr>
        <p:spPr>
          <a:xfrm rot="10800000">
            <a:off x="6750342" y="27394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12933727-493A-4387-BD09-575D252F4443}"/>
              </a:ext>
            </a:extLst>
          </p:cNvPr>
          <p:cNvSpPr/>
          <p:nvPr/>
        </p:nvSpPr>
        <p:spPr>
          <a:xfrm>
            <a:off x="4650462" y="2893412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situación del usuario</a:t>
            </a:r>
            <a:endParaRPr lang="es-PA" sz="160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12A329E-9C0E-457D-81FE-72840716DA21}"/>
              </a:ext>
            </a:extLst>
          </p:cNvPr>
          <p:cNvSpPr/>
          <p:nvPr/>
        </p:nvSpPr>
        <p:spPr>
          <a:xfrm>
            <a:off x="6920172" y="2895599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frecuencia de uso</a:t>
            </a:r>
            <a:endParaRPr lang="es-PA" sz="1600" dirty="0"/>
          </a:p>
        </p:txBody>
      </p:sp>
      <p:sp>
        <p:nvSpPr>
          <p:cNvPr id="50" name="Rectángulo: esquina doblada 49">
            <a:extLst>
              <a:ext uri="{FF2B5EF4-FFF2-40B4-BE49-F238E27FC236}">
                <a16:creationId xmlns:a16="http://schemas.microsoft.com/office/drawing/2014/main" id="{DBB85471-3DCD-4045-B42B-AC0BB8480C2A}"/>
              </a:ext>
            </a:extLst>
          </p:cNvPr>
          <p:cNvSpPr/>
          <p:nvPr/>
        </p:nvSpPr>
        <p:spPr>
          <a:xfrm rot="10800000">
            <a:off x="9020052" y="2739229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6AAD1543-69AF-460C-BA61-C74B80B0D66E}"/>
              </a:ext>
            </a:extLst>
          </p:cNvPr>
          <p:cNvSpPr/>
          <p:nvPr/>
        </p:nvSpPr>
        <p:spPr>
          <a:xfrm>
            <a:off x="9189882" y="3139633"/>
            <a:ext cx="13716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lealtad</a:t>
            </a:r>
            <a:endParaRPr lang="es-PA" sz="1600" dirty="0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B09AFC29-5902-472B-8721-D81FE5A0519F}"/>
              </a:ext>
            </a:extLst>
          </p:cNvPr>
          <p:cNvCxnSpPr>
            <a:cxnSpLocks/>
          </p:cNvCxnSpPr>
          <p:nvPr/>
        </p:nvCxnSpPr>
        <p:spPr>
          <a:xfrm>
            <a:off x="5310680" y="3878590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C825FD0-01F8-4E65-A2B1-34655692E6A7}"/>
              </a:ext>
            </a:extLst>
          </p:cNvPr>
          <p:cNvSpPr/>
          <p:nvPr/>
        </p:nvSpPr>
        <p:spPr>
          <a:xfrm>
            <a:off x="4480632" y="4175426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5DCE07A3-1FEF-49A1-A363-C504CF63E7E8}"/>
              </a:ext>
            </a:extLst>
          </p:cNvPr>
          <p:cNvSpPr/>
          <p:nvPr/>
        </p:nvSpPr>
        <p:spPr>
          <a:xfrm>
            <a:off x="4480631" y="4688553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F8EA7298-56E2-40F6-A3F5-6039E01EDBB0}"/>
              </a:ext>
            </a:extLst>
          </p:cNvPr>
          <p:cNvSpPr/>
          <p:nvPr/>
        </p:nvSpPr>
        <p:spPr>
          <a:xfrm>
            <a:off x="4480631" y="5201680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4044FB87-3CF8-48E3-9826-E294E33C4FA0}"/>
              </a:ext>
            </a:extLst>
          </p:cNvPr>
          <p:cNvSpPr/>
          <p:nvPr/>
        </p:nvSpPr>
        <p:spPr>
          <a:xfrm>
            <a:off x="4480631" y="5714807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88631321-7017-4CEC-88DB-9515BAA56AFE}"/>
              </a:ext>
            </a:extLst>
          </p:cNvPr>
          <p:cNvSpPr/>
          <p:nvPr/>
        </p:nvSpPr>
        <p:spPr>
          <a:xfrm>
            <a:off x="4480631" y="6246899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8C46766-50A6-4EF5-A6AD-C1721DE21BF0}"/>
              </a:ext>
            </a:extLst>
          </p:cNvPr>
          <p:cNvSpPr txBox="1"/>
          <p:nvPr/>
        </p:nvSpPr>
        <p:spPr>
          <a:xfrm>
            <a:off x="4732618" y="4164814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No usuario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6EB16A83-1070-4BE1-8C78-6F77B5A0DB6F}"/>
              </a:ext>
            </a:extLst>
          </p:cNvPr>
          <p:cNvSpPr txBox="1"/>
          <p:nvPr/>
        </p:nvSpPr>
        <p:spPr>
          <a:xfrm>
            <a:off x="4813120" y="4697979"/>
            <a:ext cx="1046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Potencial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FBD41C50-DFD6-4C3F-806B-54491E08389E}"/>
              </a:ext>
            </a:extLst>
          </p:cNvPr>
          <p:cNvSpPr txBox="1"/>
          <p:nvPr/>
        </p:nvSpPr>
        <p:spPr>
          <a:xfrm>
            <a:off x="4797666" y="5211106"/>
            <a:ext cx="107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Primerizo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93BFA02F-0B1C-4CC5-B33C-9D1F0D360988}"/>
              </a:ext>
            </a:extLst>
          </p:cNvPr>
          <p:cNvSpPr txBox="1"/>
          <p:nvPr/>
        </p:nvSpPr>
        <p:spPr>
          <a:xfrm>
            <a:off x="4848032" y="5705380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Habitual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B4F95F42-5572-4709-AD82-33083AA9CC76}"/>
              </a:ext>
            </a:extLst>
          </p:cNvPr>
          <p:cNvSpPr txBox="1"/>
          <p:nvPr/>
        </p:nvSpPr>
        <p:spPr>
          <a:xfrm>
            <a:off x="4762270" y="6246899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Ex usuario</a:t>
            </a: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A8F5305B-D333-40DF-850F-5F0770F71F8B}"/>
              </a:ext>
            </a:extLst>
          </p:cNvPr>
          <p:cNvCxnSpPr>
            <a:cxnSpLocks/>
          </p:cNvCxnSpPr>
          <p:nvPr/>
        </p:nvCxnSpPr>
        <p:spPr>
          <a:xfrm>
            <a:off x="3060859" y="3868843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ángulo 61">
            <a:extLst>
              <a:ext uri="{FF2B5EF4-FFF2-40B4-BE49-F238E27FC236}">
                <a16:creationId xmlns:a16="http://schemas.microsoft.com/office/drawing/2014/main" id="{2C280845-C680-413F-9CA2-2F704D226A63}"/>
              </a:ext>
            </a:extLst>
          </p:cNvPr>
          <p:cNvSpPr/>
          <p:nvPr/>
        </p:nvSpPr>
        <p:spPr>
          <a:xfrm>
            <a:off x="2205181" y="4159581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E8D4E8D-B572-4B9B-8D0C-5CA684BDCA79}"/>
              </a:ext>
            </a:extLst>
          </p:cNvPr>
          <p:cNvSpPr/>
          <p:nvPr/>
        </p:nvSpPr>
        <p:spPr>
          <a:xfrm>
            <a:off x="2205181" y="4674737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7CDE5E39-5BF8-4208-AF2C-1F44559C1345}"/>
              </a:ext>
            </a:extLst>
          </p:cNvPr>
          <p:cNvSpPr/>
          <p:nvPr/>
        </p:nvSpPr>
        <p:spPr>
          <a:xfrm>
            <a:off x="2205181" y="5211106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1202B13F-0D20-4C84-BFF0-C6A49875A02D}"/>
              </a:ext>
            </a:extLst>
          </p:cNvPr>
          <p:cNvSpPr txBox="1"/>
          <p:nvPr/>
        </p:nvSpPr>
        <p:spPr>
          <a:xfrm>
            <a:off x="2457168" y="4157221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Fin de año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DB4EEED9-D9E7-4965-B890-4BBE45AB342A}"/>
              </a:ext>
            </a:extLst>
          </p:cNvPr>
          <p:cNvSpPr txBox="1"/>
          <p:nvPr/>
        </p:nvSpPr>
        <p:spPr>
          <a:xfrm>
            <a:off x="2208606" y="4684163"/>
            <a:ext cx="165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Día de la madre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6E83B622-6335-4B80-84AE-AFC4DAA9D117}"/>
              </a:ext>
            </a:extLst>
          </p:cNvPr>
          <p:cNvSpPr txBox="1"/>
          <p:nvPr/>
        </p:nvSpPr>
        <p:spPr>
          <a:xfrm>
            <a:off x="2462393" y="5211106"/>
            <a:ext cx="119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Carnavales</a:t>
            </a: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5414BE77-A329-4393-9128-DF8980103310}"/>
              </a:ext>
            </a:extLst>
          </p:cNvPr>
          <p:cNvCxnSpPr>
            <a:cxnSpLocks/>
          </p:cNvCxnSpPr>
          <p:nvPr/>
        </p:nvCxnSpPr>
        <p:spPr>
          <a:xfrm>
            <a:off x="7631014" y="3874076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F9939FA-D7B8-43F2-878C-4AEF95B6EA61}"/>
              </a:ext>
            </a:extLst>
          </p:cNvPr>
          <p:cNvSpPr/>
          <p:nvPr/>
        </p:nvSpPr>
        <p:spPr>
          <a:xfrm>
            <a:off x="6775336" y="4164814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204D4A44-8F12-4383-9460-546A9CA7953B}"/>
              </a:ext>
            </a:extLst>
          </p:cNvPr>
          <p:cNvSpPr/>
          <p:nvPr/>
        </p:nvSpPr>
        <p:spPr>
          <a:xfrm>
            <a:off x="6775336" y="4679970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EC84D440-9EBC-44AD-805D-2E6B503A4078}"/>
              </a:ext>
            </a:extLst>
          </p:cNvPr>
          <p:cNvSpPr/>
          <p:nvPr/>
        </p:nvSpPr>
        <p:spPr>
          <a:xfrm>
            <a:off x="6775336" y="5216339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23D24D65-9323-47C4-93BA-AB13BF78F9A0}"/>
              </a:ext>
            </a:extLst>
          </p:cNvPr>
          <p:cNvSpPr txBox="1"/>
          <p:nvPr/>
        </p:nvSpPr>
        <p:spPr>
          <a:xfrm>
            <a:off x="7027323" y="4162454"/>
            <a:ext cx="1298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Ocasionales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2044637-C986-4052-AC6C-271E7E691233}"/>
              </a:ext>
            </a:extLst>
          </p:cNvPr>
          <p:cNvSpPr txBox="1"/>
          <p:nvPr/>
        </p:nvSpPr>
        <p:spPr>
          <a:xfrm>
            <a:off x="7189225" y="4674737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Medios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0DFEEBE1-C807-4048-B40C-A1E311AFA0FE}"/>
              </a:ext>
            </a:extLst>
          </p:cNvPr>
          <p:cNvSpPr txBox="1"/>
          <p:nvPr/>
        </p:nvSpPr>
        <p:spPr>
          <a:xfrm>
            <a:off x="7065953" y="5211106"/>
            <a:ext cx="113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Intensivos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C1E575FF-75D8-4D97-A247-4F4647FB6985}"/>
              </a:ext>
            </a:extLst>
          </p:cNvPr>
          <p:cNvCxnSpPr>
            <a:cxnSpLocks/>
          </p:cNvCxnSpPr>
          <p:nvPr/>
        </p:nvCxnSpPr>
        <p:spPr>
          <a:xfrm>
            <a:off x="9875730" y="3884688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ángulo 75">
            <a:extLst>
              <a:ext uri="{FF2B5EF4-FFF2-40B4-BE49-F238E27FC236}">
                <a16:creationId xmlns:a16="http://schemas.microsoft.com/office/drawing/2014/main" id="{0CDE0151-0CC7-44C3-864D-EB16E217DDE0}"/>
              </a:ext>
            </a:extLst>
          </p:cNvPr>
          <p:cNvSpPr/>
          <p:nvPr/>
        </p:nvSpPr>
        <p:spPr>
          <a:xfrm>
            <a:off x="9020052" y="4175426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261DF7CF-16D7-4344-BA30-976AB388792C}"/>
              </a:ext>
            </a:extLst>
          </p:cNvPr>
          <p:cNvSpPr/>
          <p:nvPr/>
        </p:nvSpPr>
        <p:spPr>
          <a:xfrm>
            <a:off x="9020052" y="4690582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5A38B4A4-079A-4A14-ABDF-FF90B1C9A1E4}"/>
              </a:ext>
            </a:extLst>
          </p:cNvPr>
          <p:cNvSpPr/>
          <p:nvPr/>
        </p:nvSpPr>
        <p:spPr>
          <a:xfrm>
            <a:off x="9020052" y="5226951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39601164-3CF0-4C29-BD18-F14FE3A85F9E}"/>
              </a:ext>
            </a:extLst>
          </p:cNvPr>
          <p:cNvSpPr txBox="1"/>
          <p:nvPr/>
        </p:nvSpPr>
        <p:spPr>
          <a:xfrm>
            <a:off x="9070040" y="4182065"/>
            <a:ext cx="164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Incondicionales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F68500F6-2CDC-435D-A497-36FB586361F2}"/>
              </a:ext>
            </a:extLst>
          </p:cNvPr>
          <p:cNvSpPr txBox="1"/>
          <p:nvPr/>
        </p:nvSpPr>
        <p:spPr>
          <a:xfrm>
            <a:off x="9352988" y="4684163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Divididos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4231FB11-1DD2-457C-857A-B54D09D78297}"/>
              </a:ext>
            </a:extLst>
          </p:cNvPr>
          <p:cNvSpPr txBox="1"/>
          <p:nvPr/>
        </p:nvSpPr>
        <p:spPr>
          <a:xfrm>
            <a:off x="9231864" y="5229959"/>
            <a:ext cx="128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Cambiantes</a:t>
            </a:r>
          </a:p>
        </p:txBody>
      </p:sp>
      <p:sp>
        <p:nvSpPr>
          <p:cNvPr id="82" name="Triángulo rectángulo 81">
            <a:extLst>
              <a:ext uri="{FF2B5EF4-FFF2-40B4-BE49-F238E27FC236}">
                <a16:creationId xmlns:a16="http://schemas.microsoft.com/office/drawing/2014/main" id="{11029C3D-7FC0-474B-8043-B2B6FC27992F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D8A94048-2E6B-4921-806F-C1CA078E0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3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95" y="451476"/>
            <a:ext cx="9185519" cy="804395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Ejemplos de segmentación del mercado</a:t>
            </a:r>
          </a:p>
        </p:txBody>
      </p:sp>
      <p:sp>
        <p:nvSpPr>
          <p:cNvPr id="16" name="Rectángulo: esquina doblada 15">
            <a:extLst>
              <a:ext uri="{FF2B5EF4-FFF2-40B4-BE49-F238E27FC236}">
                <a16:creationId xmlns:a16="http://schemas.microsoft.com/office/drawing/2014/main" id="{36B968D5-9544-4990-B022-EA088C4C2A4E}"/>
              </a:ext>
            </a:extLst>
          </p:cNvPr>
          <p:cNvSpPr/>
          <p:nvPr/>
        </p:nvSpPr>
        <p:spPr>
          <a:xfrm rot="10800000">
            <a:off x="861227" y="155382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78F20CE-8045-4239-AB50-732749EAACDF}"/>
              </a:ext>
            </a:extLst>
          </p:cNvPr>
          <p:cNvSpPr/>
          <p:nvPr/>
        </p:nvSpPr>
        <p:spPr>
          <a:xfrm>
            <a:off x="1080464" y="1707783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ocasión que genera la compra</a:t>
            </a:r>
            <a:endParaRPr lang="es-PA" sz="1600" dirty="0"/>
          </a:p>
        </p:txBody>
      </p:sp>
      <p:sp>
        <p:nvSpPr>
          <p:cNvPr id="46" name="Rectángulo: esquina doblada 45">
            <a:extLst>
              <a:ext uri="{FF2B5EF4-FFF2-40B4-BE49-F238E27FC236}">
                <a16:creationId xmlns:a16="http://schemas.microsoft.com/office/drawing/2014/main" id="{FEDA7541-BFE3-465F-82E5-1A7B17E0F47B}"/>
              </a:ext>
            </a:extLst>
          </p:cNvPr>
          <p:cNvSpPr/>
          <p:nvPr/>
        </p:nvSpPr>
        <p:spPr>
          <a:xfrm rot="10800000">
            <a:off x="3136677" y="1553825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7" name="Rectángulo: esquina doblada 46">
            <a:extLst>
              <a:ext uri="{FF2B5EF4-FFF2-40B4-BE49-F238E27FC236}">
                <a16:creationId xmlns:a16="http://schemas.microsoft.com/office/drawing/2014/main" id="{BDF91E53-091F-48D1-A31A-197B6C0C1ADA}"/>
              </a:ext>
            </a:extLst>
          </p:cNvPr>
          <p:cNvSpPr/>
          <p:nvPr/>
        </p:nvSpPr>
        <p:spPr>
          <a:xfrm rot="10800000">
            <a:off x="5406387" y="1553825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12933727-493A-4387-BD09-575D252F4443}"/>
              </a:ext>
            </a:extLst>
          </p:cNvPr>
          <p:cNvSpPr/>
          <p:nvPr/>
        </p:nvSpPr>
        <p:spPr>
          <a:xfrm>
            <a:off x="3306507" y="1707783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situación del usuario</a:t>
            </a:r>
            <a:endParaRPr lang="es-PA" sz="160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12A329E-9C0E-457D-81FE-72840716DA21}"/>
              </a:ext>
            </a:extLst>
          </p:cNvPr>
          <p:cNvSpPr/>
          <p:nvPr/>
        </p:nvSpPr>
        <p:spPr>
          <a:xfrm>
            <a:off x="5576217" y="1709970"/>
            <a:ext cx="1371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la frecuencia de uso</a:t>
            </a:r>
            <a:endParaRPr lang="es-PA" sz="1600" dirty="0"/>
          </a:p>
        </p:txBody>
      </p:sp>
      <p:sp>
        <p:nvSpPr>
          <p:cNvPr id="50" name="Rectángulo: esquina doblada 49">
            <a:extLst>
              <a:ext uri="{FF2B5EF4-FFF2-40B4-BE49-F238E27FC236}">
                <a16:creationId xmlns:a16="http://schemas.microsoft.com/office/drawing/2014/main" id="{DBB85471-3DCD-4045-B42B-AC0BB8480C2A}"/>
              </a:ext>
            </a:extLst>
          </p:cNvPr>
          <p:cNvSpPr/>
          <p:nvPr/>
        </p:nvSpPr>
        <p:spPr>
          <a:xfrm rot="10800000">
            <a:off x="7676097" y="1553600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6AAD1543-69AF-460C-BA61-C74B80B0D66E}"/>
              </a:ext>
            </a:extLst>
          </p:cNvPr>
          <p:cNvSpPr/>
          <p:nvPr/>
        </p:nvSpPr>
        <p:spPr>
          <a:xfrm>
            <a:off x="7845927" y="1954004"/>
            <a:ext cx="13716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Por lealtad</a:t>
            </a:r>
            <a:endParaRPr lang="es-PA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4FA898-08ED-490F-BC84-EB099F647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09" y="1742391"/>
            <a:ext cx="1207175" cy="875581"/>
          </a:xfrm>
          <a:prstGeom prst="rect">
            <a:avLst/>
          </a:prstGeom>
        </p:spPr>
      </p:pic>
      <p:sp>
        <p:nvSpPr>
          <p:cNvPr id="82" name="Rectángulo: esquina doblada 81">
            <a:extLst>
              <a:ext uri="{FF2B5EF4-FFF2-40B4-BE49-F238E27FC236}">
                <a16:creationId xmlns:a16="http://schemas.microsoft.com/office/drawing/2014/main" id="{C1D1F3E1-D75A-44CC-A7EF-2B93E158D504}"/>
              </a:ext>
            </a:extLst>
          </p:cNvPr>
          <p:cNvSpPr/>
          <p:nvPr/>
        </p:nvSpPr>
        <p:spPr>
          <a:xfrm rot="10800000">
            <a:off x="10023720" y="587707"/>
            <a:ext cx="1711355" cy="889242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4CD8FF59-21BD-4955-A9EF-CF0B9ECF2B08}"/>
              </a:ext>
            </a:extLst>
          </p:cNvPr>
          <p:cNvSpPr/>
          <p:nvPr/>
        </p:nvSpPr>
        <p:spPr>
          <a:xfrm>
            <a:off x="10185489" y="695852"/>
            <a:ext cx="1387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</a:t>
            </a:r>
          </a:p>
          <a:p>
            <a:pPr algn="r"/>
            <a:r>
              <a:rPr lang="es-PA" sz="1600" b="1" dirty="0">
                <a:solidFill>
                  <a:srgbClr val="C00000"/>
                </a:solidFill>
                <a:latin typeface="Lora"/>
              </a:rPr>
              <a:t>C</a:t>
            </a:r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onductual</a:t>
            </a:r>
            <a:endParaRPr lang="es-PA" sz="1600" b="1" dirty="0">
              <a:solidFill>
                <a:srgbClr val="C00000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04DCC27-9660-4BED-B0DA-97181FA12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41" y="4524615"/>
            <a:ext cx="1307035" cy="171483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AD47369-EA0A-44A3-A216-4191E2B07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64" y="2768917"/>
            <a:ext cx="1299612" cy="168949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317D361-DD11-4012-A3DF-A30E042BA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678" y="2803566"/>
            <a:ext cx="1711354" cy="109034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3A071DD-D544-4A4F-825F-5F12609325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521" y="3989586"/>
            <a:ext cx="1679511" cy="107005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56D48D2-B768-4260-B10B-D99A3EE0F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42" y="2803566"/>
            <a:ext cx="1698410" cy="178780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CB67D55-BBF9-4DA4-8549-F5D0DA7CEB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598" y="5150217"/>
            <a:ext cx="1679511" cy="106816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825D1FC-F486-4B41-846F-770664A23B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42" y="4701972"/>
            <a:ext cx="1698410" cy="169841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25D8A74-CAFA-4062-94E6-1CA526C95A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73" y="2808489"/>
            <a:ext cx="1742870" cy="98247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3BA86E1-A1F3-4C8A-A1A9-C033F57A90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899" y="2803566"/>
            <a:ext cx="1698410" cy="17878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FC8F665A-DFF8-4A6C-BBFF-6E663C5388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73" y="3920117"/>
            <a:ext cx="1734348" cy="1090344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4D2F89CE-3B0A-416D-8C75-CA7D4262CF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387" y="5109943"/>
            <a:ext cx="1698411" cy="953190"/>
          </a:xfrm>
          <a:prstGeom prst="rect">
            <a:avLst/>
          </a:prstGeom>
        </p:spPr>
      </p:pic>
      <p:sp>
        <p:nvSpPr>
          <p:cNvPr id="26" name="Triángulo rectángulo 25">
            <a:extLst>
              <a:ext uri="{FF2B5EF4-FFF2-40B4-BE49-F238E27FC236}">
                <a16:creationId xmlns:a16="http://schemas.microsoft.com/office/drawing/2014/main" id="{4696079D-3445-4F2F-9E99-7E9A08C7B5CC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0191520-E1AD-43C7-A6C2-A0D2EDF32F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950" y="391817"/>
            <a:ext cx="9136224" cy="938513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Ejemplos de segmentación del mercado</a:t>
            </a:r>
          </a:p>
        </p:txBody>
      </p:sp>
      <p:sp>
        <p:nvSpPr>
          <p:cNvPr id="16" name="Rectángulo: esquina doblada 15">
            <a:extLst>
              <a:ext uri="{FF2B5EF4-FFF2-40B4-BE49-F238E27FC236}">
                <a16:creationId xmlns:a16="http://schemas.microsoft.com/office/drawing/2014/main" id="{36B968D5-9544-4990-B022-EA088C4C2A4E}"/>
              </a:ext>
            </a:extLst>
          </p:cNvPr>
          <p:cNvSpPr/>
          <p:nvPr/>
        </p:nvSpPr>
        <p:spPr>
          <a:xfrm rot="10800000">
            <a:off x="2205182" y="2739453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78F20CE-8045-4239-AB50-732749EAACDF}"/>
              </a:ext>
            </a:extLst>
          </p:cNvPr>
          <p:cNvSpPr/>
          <p:nvPr/>
        </p:nvSpPr>
        <p:spPr>
          <a:xfrm>
            <a:off x="2375011" y="3114959"/>
            <a:ext cx="13716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Estilo de vida</a:t>
            </a:r>
            <a:endParaRPr lang="es-PA" sz="1600" dirty="0"/>
          </a:p>
        </p:txBody>
      </p:sp>
      <p:sp>
        <p:nvSpPr>
          <p:cNvPr id="46" name="Rectángulo: esquina doblada 45">
            <a:extLst>
              <a:ext uri="{FF2B5EF4-FFF2-40B4-BE49-F238E27FC236}">
                <a16:creationId xmlns:a16="http://schemas.microsoft.com/office/drawing/2014/main" id="{FEDA7541-BFE3-465F-82E5-1A7B17E0F47B}"/>
              </a:ext>
            </a:extLst>
          </p:cNvPr>
          <p:cNvSpPr/>
          <p:nvPr/>
        </p:nvSpPr>
        <p:spPr>
          <a:xfrm rot="10800000">
            <a:off x="4480632" y="27394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7" name="Rectángulo: esquina doblada 46">
            <a:extLst>
              <a:ext uri="{FF2B5EF4-FFF2-40B4-BE49-F238E27FC236}">
                <a16:creationId xmlns:a16="http://schemas.microsoft.com/office/drawing/2014/main" id="{BDF91E53-091F-48D1-A31A-197B6C0C1ADA}"/>
              </a:ext>
            </a:extLst>
          </p:cNvPr>
          <p:cNvSpPr/>
          <p:nvPr/>
        </p:nvSpPr>
        <p:spPr>
          <a:xfrm rot="10800000">
            <a:off x="6750342" y="27394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12933727-493A-4387-BD09-575D252F4443}"/>
              </a:ext>
            </a:extLst>
          </p:cNvPr>
          <p:cNvSpPr/>
          <p:nvPr/>
        </p:nvSpPr>
        <p:spPr>
          <a:xfrm>
            <a:off x="4650458" y="3013618"/>
            <a:ext cx="1371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Rasgos de personalidad</a:t>
            </a:r>
            <a:endParaRPr lang="es-PA" sz="160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12A329E-9C0E-457D-81FE-72840716DA21}"/>
              </a:ext>
            </a:extLst>
          </p:cNvPr>
          <p:cNvSpPr/>
          <p:nvPr/>
        </p:nvSpPr>
        <p:spPr>
          <a:xfrm>
            <a:off x="6792255" y="3013618"/>
            <a:ext cx="1666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Clase social/económica</a:t>
            </a:r>
            <a:endParaRPr lang="es-PA" sz="1600" dirty="0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B09AFC29-5902-472B-8721-D81FE5A0519F}"/>
              </a:ext>
            </a:extLst>
          </p:cNvPr>
          <p:cNvCxnSpPr>
            <a:cxnSpLocks/>
          </p:cNvCxnSpPr>
          <p:nvPr/>
        </p:nvCxnSpPr>
        <p:spPr>
          <a:xfrm>
            <a:off x="5310680" y="3878590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C825FD0-01F8-4E65-A2B1-34655692E6A7}"/>
              </a:ext>
            </a:extLst>
          </p:cNvPr>
          <p:cNvSpPr/>
          <p:nvPr/>
        </p:nvSpPr>
        <p:spPr>
          <a:xfrm>
            <a:off x="4480632" y="4175426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5DCE07A3-1FEF-49A1-A363-C504CF63E7E8}"/>
              </a:ext>
            </a:extLst>
          </p:cNvPr>
          <p:cNvSpPr/>
          <p:nvPr/>
        </p:nvSpPr>
        <p:spPr>
          <a:xfrm>
            <a:off x="4480631" y="4688553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F8EA7298-56E2-40F6-A3F5-6039E01EDBB0}"/>
              </a:ext>
            </a:extLst>
          </p:cNvPr>
          <p:cNvSpPr/>
          <p:nvPr/>
        </p:nvSpPr>
        <p:spPr>
          <a:xfrm>
            <a:off x="4480631" y="5201680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4044FB87-3CF8-48E3-9826-E294E33C4FA0}"/>
              </a:ext>
            </a:extLst>
          </p:cNvPr>
          <p:cNvSpPr/>
          <p:nvPr/>
        </p:nvSpPr>
        <p:spPr>
          <a:xfrm>
            <a:off x="4480631" y="5714807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88631321-7017-4CEC-88DB-9515BAA56AFE}"/>
              </a:ext>
            </a:extLst>
          </p:cNvPr>
          <p:cNvSpPr/>
          <p:nvPr/>
        </p:nvSpPr>
        <p:spPr>
          <a:xfrm>
            <a:off x="4480631" y="6246899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>
              <a:solidFill>
                <a:schemeClr val="tx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8C46766-50A6-4EF5-A6AD-C1721DE21BF0}"/>
              </a:ext>
            </a:extLst>
          </p:cNvPr>
          <p:cNvSpPr txBox="1"/>
          <p:nvPr/>
        </p:nvSpPr>
        <p:spPr>
          <a:xfrm>
            <a:off x="4704657" y="4183232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Materialistas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6EB16A83-1070-4BE1-8C78-6F77B5A0DB6F}"/>
              </a:ext>
            </a:extLst>
          </p:cNvPr>
          <p:cNvSpPr txBox="1"/>
          <p:nvPr/>
        </p:nvSpPr>
        <p:spPr>
          <a:xfrm>
            <a:off x="4813120" y="4697979"/>
            <a:ext cx="10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Idealistas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FBD41C50-DFD6-4C3F-806B-54491E08389E}"/>
              </a:ext>
            </a:extLst>
          </p:cNvPr>
          <p:cNvSpPr txBox="1"/>
          <p:nvPr/>
        </p:nvSpPr>
        <p:spPr>
          <a:xfrm>
            <a:off x="4620340" y="521110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Extrovertidos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93BFA02F-0B1C-4CC5-B33C-9D1F0D360988}"/>
              </a:ext>
            </a:extLst>
          </p:cNvPr>
          <p:cNvSpPr txBox="1"/>
          <p:nvPr/>
        </p:nvSpPr>
        <p:spPr>
          <a:xfrm>
            <a:off x="4746496" y="5705380"/>
            <a:ext cx="11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Impulsivos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B4F95F42-5572-4709-AD82-33083AA9CC76}"/>
              </a:ext>
            </a:extLst>
          </p:cNvPr>
          <p:cNvSpPr txBox="1"/>
          <p:nvPr/>
        </p:nvSpPr>
        <p:spPr>
          <a:xfrm>
            <a:off x="4682600" y="6246899"/>
            <a:ext cx="1416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Conformistas</a:t>
            </a: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A8F5305B-D333-40DF-850F-5F0770F71F8B}"/>
              </a:ext>
            </a:extLst>
          </p:cNvPr>
          <p:cNvCxnSpPr>
            <a:cxnSpLocks/>
          </p:cNvCxnSpPr>
          <p:nvPr/>
        </p:nvCxnSpPr>
        <p:spPr>
          <a:xfrm>
            <a:off x="3060859" y="3868843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ángulo 61">
            <a:extLst>
              <a:ext uri="{FF2B5EF4-FFF2-40B4-BE49-F238E27FC236}">
                <a16:creationId xmlns:a16="http://schemas.microsoft.com/office/drawing/2014/main" id="{2C280845-C680-413F-9CA2-2F704D226A63}"/>
              </a:ext>
            </a:extLst>
          </p:cNvPr>
          <p:cNvSpPr/>
          <p:nvPr/>
        </p:nvSpPr>
        <p:spPr>
          <a:xfrm>
            <a:off x="2205181" y="4159581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AE8D4E8D-B572-4B9B-8D0C-5CA684BDCA79}"/>
              </a:ext>
            </a:extLst>
          </p:cNvPr>
          <p:cNvSpPr/>
          <p:nvPr/>
        </p:nvSpPr>
        <p:spPr>
          <a:xfrm>
            <a:off x="2205181" y="4674737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7CDE5E39-5BF8-4208-AF2C-1F44559C1345}"/>
              </a:ext>
            </a:extLst>
          </p:cNvPr>
          <p:cNvSpPr/>
          <p:nvPr/>
        </p:nvSpPr>
        <p:spPr>
          <a:xfrm>
            <a:off x="2205181" y="5211106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1202B13F-0D20-4C84-BFF0-C6A49875A02D}"/>
              </a:ext>
            </a:extLst>
          </p:cNvPr>
          <p:cNvSpPr txBox="1"/>
          <p:nvPr/>
        </p:nvSpPr>
        <p:spPr>
          <a:xfrm>
            <a:off x="2457168" y="4157221"/>
            <a:ext cx="108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Creencias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DB4EEED9-D9E7-4965-B890-4BBE45AB342A}"/>
              </a:ext>
            </a:extLst>
          </p:cNvPr>
          <p:cNvSpPr txBox="1"/>
          <p:nvPr/>
        </p:nvSpPr>
        <p:spPr>
          <a:xfrm>
            <a:off x="2625386" y="4698173"/>
            <a:ext cx="87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Valores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6E83B622-6335-4B80-84AE-AFC4DAA9D117}"/>
              </a:ext>
            </a:extLst>
          </p:cNvPr>
          <p:cNvSpPr txBox="1"/>
          <p:nvPr/>
        </p:nvSpPr>
        <p:spPr>
          <a:xfrm>
            <a:off x="2179158" y="5211106"/>
            <a:ext cx="1779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1600" dirty="0"/>
              <a:t>Aficiones/intereses</a:t>
            </a: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5414BE77-A329-4393-9128-DF8980103310}"/>
              </a:ext>
            </a:extLst>
          </p:cNvPr>
          <p:cNvCxnSpPr>
            <a:cxnSpLocks/>
          </p:cNvCxnSpPr>
          <p:nvPr/>
        </p:nvCxnSpPr>
        <p:spPr>
          <a:xfrm>
            <a:off x="7631014" y="3874076"/>
            <a:ext cx="0" cy="290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BF9939FA-D7B8-43F2-878C-4AEF95B6EA61}"/>
              </a:ext>
            </a:extLst>
          </p:cNvPr>
          <p:cNvSpPr/>
          <p:nvPr/>
        </p:nvSpPr>
        <p:spPr>
          <a:xfrm>
            <a:off x="6775336" y="4164814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204D4A44-8F12-4383-9460-546A9CA7953B}"/>
              </a:ext>
            </a:extLst>
          </p:cNvPr>
          <p:cNvSpPr/>
          <p:nvPr/>
        </p:nvSpPr>
        <p:spPr>
          <a:xfrm>
            <a:off x="6775336" y="4679970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EC84D440-9EBC-44AD-805D-2E6B503A4078}"/>
              </a:ext>
            </a:extLst>
          </p:cNvPr>
          <p:cNvSpPr/>
          <p:nvPr/>
        </p:nvSpPr>
        <p:spPr>
          <a:xfrm>
            <a:off x="6775336" y="5216339"/>
            <a:ext cx="1711356" cy="3881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dirty="0">
              <a:solidFill>
                <a:schemeClr val="tx1"/>
              </a:solidFill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23D24D65-9323-47C4-93BA-AB13BF78F9A0}"/>
              </a:ext>
            </a:extLst>
          </p:cNvPr>
          <p:cNvSpPr txBox="1"/>
          <p:nvPr/>
        </p:nvSpPr>
        <p:spPr>
          <a:xfrm>
            <a:off x="7027323" y="4162454"/>
            <a:ext cx="111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Directivos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2044637-C986-4052-AC6C-271E7E691233}"/>
              </a:ext>
            </a:extLst>
          </p:cNvPr>
          <p:cNvSpPr txBox="1"/>
          <p:nvPr/>
        </p:nvSpPr>
        <p:spPr>
          <a:xfrm>
            <a:off x="7189225" y="4674737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/>
              <a:t>Medios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0DFEEBE1-C807-4048-B40C-A1E311AFA0FE}"/>
              </a:ext>
            </a:extLst>
          </p:cNvPr>
          <p:cNvSpPr txBox="1"/>
          <p:nvPr/>
        </p:nvSpPr>
        <p:spPr>
          <a:xfrm>
            <a:off x="6865543" y="5220532"/>
            <a:ext cx="1621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dirty="0" err="1"/>
              <a:t>Trab</a:t>
            </a:r>
            <a:r>
              <a:rPr lang="es-PA" dirty="0"/>
              <a:t>. Manuales</a:t>
            </a:r>
          </a:p>
        </p:txBody>
      </p:sp>
      <p:sp>
        <p:nvSpPr>
          <p:cNvPr id="82" name="Rectángulo: esquina doblada 81">
            <a:extLst>
              <a:ext uri="{FF2B5EF4-FFF2-40B4-BE49-F238E27FC236}">
                <a16:creationId xmlns:a16="http://schemas.microsoft.com/office/drawing/2014/main" id="{72D53E82-FEC0-48A6-93DB-F551D5A86D6D}"/>
              </a:ext>
            </a:extLst>
          </p:cNvPr>
          <p:cNvSpPr/>
          <p:nvPr/>
        </p:nvSpPr>
        <p:spPr>
          <a:xfrm rot="10800000">
            <a:off x="839845" y="1599060"/>
            <a:ext cx="1711355" cy="830997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E2BCF2EC-30E7-4FFA-A30B-180F31EE1C5A}"/>
              </a:ext>
            </a:extLst>
          </p:cNvPr>
          <p:cNvSpPr/>
          <p:nvPr/>
        </p:nvSpPr>
        <p:spPr>
          <a:xfrm>
            <a:off x="838200" y="1540815"/>
            <a:ext cx="1750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Psicográfica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 de Estilo de Vida</a:t>
            </a:r>
            <a:endParaRPr lang="es-PA" sz="1600" b="1" dirty="0">
              <a:solidFill>
                <a:srgbClr val="C00000"/>
              </a:solidFill>
            </a:endParaRPr>
          </a:p>
        </p:txBody>
      </p:sp>
      <p:sp>
        <p:nvSpPr>
          <p:cNvPr id="37" name="Triángulo rectángulo 36">
            <a:extLst>
              <a:ext uri="{FF2B5EF4-FFF2-40B4-BE49-F238E27FC236}">
                <a16:creationId xmlns:a16="http://schemas.microsoft.com/office/drawing/2014/main" id="{3E431D7A-CCB5-405D-82BB-9CF9F3B95CD6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D9E307F0-9E6F-4CAB-BE92-33E27FC26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60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7A84A-2671-41C8-BFFB-74E256D9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96" y="548858"/>
            <a:ext cx="9122968" cy="755315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Ejemplos de segmentación del mercado</a:t>
            </a:r>
          </a:p>
        </p:txBody>
      </p:sp>
      <p:sp>
        <p:nvSpPr>
          <p:cNvPr id="16" name="Rectángulo: esquina doblada 15">
            <a:extLst>
              <a:ext uri="{FF2B5EF4-FFF2-40B4-BE49-F238E27FC236}">
                <a16:creationId xmlns:a16="http://schemas.microsoft.com/office/drawing/2014/main" id="{36B968D5-9544-4990-B022-EA088C4C2A4E}"/>
              </a:ext>
            </a:extLst>
          </p:cNvPr>
          <p:cNvSpPr/>
          <p:nvPr/>
        </p:nvSpPr>
        <p:spPr>
          <a:xfrm rot="10800000">
            <a:off x="1447237" y="1538953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78F20CE-8045-4239-AB50-732749EAACDF}"/>
              </a:ext>
            </a:extLst>
          </p:cNvPr>
          <p:cNvSpPr/>
          <p:nvPr/>
        </p:nvSpPr>
        <p:spPr>
          <a:xfrm>
            <a:off x="1617066" y="1914459"/>
            <a:ext cx="13716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Estilo de vida</a:t>
            </a:r>
            <a:endParaRPr lang="es-PA" sz="1600" dirty="0"/>
          </a:p>
        </p:txBody>
      </p:sp>
      <p:sp>
        <p:nvSpPr>
          <p:cNvPr id="46" name="Rectángulo: esquina doblada 45">
            <a:extLst>
              <a:ext uri="{FF2B5EF4-FFF2-40B4-BE49-F238E27FC236}">
                <a16:creationId xmlns:a16="http://schemas.microsoft.com/office/drawing/2014/main" id="{FEDA7541-BFE3-465F-82E5-1A7B17E0F47B}"/>
              </a:ext>
            </a:extLst>
          </p:cNvPr>
          <p:cNvSpPr/>
          <p:nvPr/>
        </p:nvSpPr>
        <p:spPr>
          <a:xfrm rot="10800000">
            <a:off x="3722687" y="15389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7" name="Rectángulo: esquina doblada 46">
            <a:extLst>
              <a:ext uri="{FF2B5EF4-FFF2-40B4-BE49-F238E27FC236}">
                <a16:creationId xmlns:a16="http://schemas.microsoft.com/office/drawing/2014/main" id="{BDF91E53-091F-48D1-A31A-197B6C0C1ADA}"/>
              </a:ext>
            </a:extLst>
          </p:cNvPr>
          <p:cNvSpPr/>
          <p:nvPr/>
        </p:nvSpPr>
        <p:spPr>
          <a:xfrm rot="10800000">
            <a:off x="5992397" y="1538954"/>
            <a:ext cx="1711355" cy="1139361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12933727-493A-4387-BD09-575D252F4443}"/>
              </a:ext>
            </a:extLst>
          </p:cNvPr>
          <p:cNvSpPr/>
          <p:nvPr/>
        </p:nvSpPr>
        <p:spPr>
          <a:xfrm>
            <a:off x="3892513" y="1813118"/>
            <a:ext cx="1371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Rasgos de personalidad</a:t>
            </a:r>
            <a:endParaRPr lang="es-PA" sz="160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F12A329E-9C0E-457D-81FE-72840716DA21}"/>
              </a:ext>
            </a:extLst>
          </p:cNvPr>
          <p:cNvSpPr/>
          <p:nvPr/>
        </p:nvSpPr>
        <p:spPr>
          <a:xfrm>
            <a:off x="6034310" y="1813118"/>
            <a:ext cx="1666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A" sz="1600" b="1" i="0" u="none" strike="noStrike" dirty="0">
                <a:solidFill>
                  <a:srgbClr val="343E47"/>
                </a:solidFill>
                <a:effectLst/>
                <a:latin typeface="&amp;quot"/>
              </a:rPr>
              <a:t>Clase social/económica</a:t>
            </a:r>
            <a:endParaRPr lang="es-PA" sz="1600" dirty="0"/>
          </a:p>
        </p:txBody>
      </p:sp>
      <p:sp>
        <p:nvSpPr>
          <p:cNvPr id="82" name="Rectángulo: esquina doblada 81">
            <a:extLst>
              <a:ext uri="{FF2B5EF4-FFF2-40B4-BE49-F238E27FC236}">
                <a16:creationId xmlns:a16="http://schemas.microsoft.com/office/drawing/2014/main" id="{72D53E82-FEC0-48A6-93DB-F551D5A86D6D}"/>
              </a:ext>
            </a:extLst>
          </p:cNvPr>
          <p:cNvSpPr/>
          <p:nvPr/>
        </p:nvSpPr>
        <p:spPr>
          <a:xfrm rot="10800000">
            <a:off x="10025790" y="558825"/>
            <a:ext cx="1711355" cy="830997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E2BCF2EC-30E7-4FFA-A30B-180F31EE1C5A}"/>
              </a:ext>
            </a:extLst>
          </p:cNvPr>
          <p:cNvSpPr/>
          <p:nvPr/>
        </p:nvSpPr>
        <p:spPr>
          <a:xfrm>
            <a:off x="10024145" y="500580"/>
            <a:ext cx="1750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Segmentación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Psicográfica </a:t>
            </a:r>
          </a:p>
          <a:p>
            <a:pPr algn="r"/>
            <a:r>
              <a:rPr lang="es-PA" sz="1600" b="1" i="0" u="none" strike="noStrike" dirty="0">
                <a:solidFill>
                  <a:srgbClr val="C00000"/>
                </a:solidFill>
                <a:effectLst/>
                <a:latin typeface="Lora"/>
              </a:rPr>
              <a:t>o de Estilo de Vida</a:t>
            </a:r>
            <a:endParaRPr lang="es-PA" sz="1600" b="1" dirty="0">
              <a:solidFill>
                <a:srgbClr val="C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3F2B9FB-7F98-4E54-A14B-CC1E5F82C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906" y="1636041"/>
            <a:ext cx="3546071" cy="7618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D0E6EF6-4DE5-4C20-9F02-9C7502321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60" y="4003143"/>
            <a:ext cx="1279940" cy="105711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A4B835E-7266-48A9-A8CC-06716737A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20" y="3472161"/>
            <a:ext cx="2124512" cy="1006348"/>
          </a:xfrm>
          <a:prstGeom prst="rect">
            <a:avLst/>
          </a:prstGeom>
        </p:spPr>
      </p:pic>
      <p:sp>
        <p:nvSpPr>
          <p:cNvPr id="13" name="Abrir corchete 12">
            <a:extLst>
              <a:ext uri="{FF2B5EF4-FFF2-40B4-BE49-F238E27FC236}">
                <a16:creationId xmlns:a16="http://schemas.microsoft.com/office/drawing/2014/main" id="{C3D6F9E3-83ED-4460-8793-A01FF1529A2C}"/>
              </a:ext>
            </a:extLst>
          </p:cNvPr>
          <p:cNvSpPr/>
          <p:nvPr/>
        </p:nvSpPr>
        <p:spPr>
          <a:xfrm rot="5400000">
            <a:off x="5974039" y="-1445802"/>
            <a:ext cx="300829" cy="928614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C78EFB-CC3E-4AEA-9DE1-AECB5BDA2E4A}"/>
              </a:ext>
            </a:extLst>
          </p:cNvPr>
          <p:cNvSpPr txBox="1"/>
          <p:nvPr/>
        </p:nvSpPr>
        <p:spPr>
          <a:xfrm>
            <a:off x="564056" y="2884722"/>
            <a:ext cx="513410" cy="3357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wordArtVert" wrap="none" rtlCol="0">
            <a:spAutoFit/>
          </a:bodyPr>
          <a:lstStyle/>
          <a:p>
            <a:r>
              <a:rPr lang="es-PA" dirty="0">
                <a:solidFill>
                  <a:schemeClr val="bg1"/>
                </a:solidFill>
              </a:rPr>
              <a:t>PORTAFOLIO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FB67159-DA33-474E-9D19-16FDC01A7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43" y="3234102"/>
            <a:ext cx="1279940" cy="127994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9A3CBCE-EB6F-469C-8090-5D7D70D2ED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066" y="3170416"/>
            <a:ext cx="1279940" cy="140267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2DB72D00-8AA3-4901-9BDB-C084536C9E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928" y="3234102"/>
            <a:ext cx="1905000" cy="1905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60AFE41-671D-4B59-995E-E3E36CFC6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20" y="4620186"/>
            <a:ext cx="2028255" cy="149034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A185851-D85B-40A3-9D81-A1CC9C7835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31" y="5251886"/>
            <a:ext cx="2473750" cy="4638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53B59E8-1CF2-488E-B9C2-52070B6509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26" y="3311320"/>
            <a:ext cx="1047750" cy="3524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A4BDF4F-1271-42D9-AFE3-BB7942FEE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802" y="4696539"/>
            <a:ext cx="952500" cy="1019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D9E950F5-E085-4047-8D0F-A0F55F687E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918" y="5293300"/>
            <a:ext cx="1238250" cy="38100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5" name="Triángulo rectángulo 24">
            <a:extLst>
              <a:ext uri="{FF2B5EF4-FFF2-40B4-BE49-F238E27FC236}">
                <a16:creationId xmlns:a16="http://schemas.microsoft.com/office/drawing/2014/main" id="{72853074-0A27-4961-876F-389443C7C908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44A249A7-B8D6-46C0-9150-1026949188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8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0E58B-AF6C-4EA4-A257-39ED3412C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65917"/>
            <a:ext cx="9144000" cy="944045"/>
          </a:xfrm>
        </p:spPr>
        <p:txBody>
          <a:bodyPr/>
          <a:lstStyle/>
          <a:p>
            <a:r>
              <a:rPr lang="es-PA" dirty="0">
                <a:solidFill>
                  <a:schemeClr val="bg1"/>
                </a:solidFill>
              </a:rPr>
              <a:t>La Mezcla de Mercadeo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E6C06D85-28B9-4F43-82D2-6F2BA2805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72803"/>
          </a:xfrm>
        </p:spPr>
        <p:txBody>
          <a:bodyPr>
            <a:normAutofit fontScale="92500" lnSpcReduction="10000"/>
          </a:bodyPr>
          <a:lstStyle/>
          <a:p>
            <a:r>
              <a:rPr lang="es-PA" dirty="0">
                <a:solidFill>
                  <a:schemeClr val="bg1"/>
                </a:solidFill>
              </a:rPr>
              <a:t>FIN</a:t>
            </a:r>
          </a:p>
        </p:txBody>
      </p:sp>
      <p:sp>
        <p:nvSpPr>
          <p:cNvPr id="3" name="Triángulo rectángulo 2">
            <a:extLst>
              <a:ext uri="{FF2B5EF4-FFF2-40B4-BE49-F238E27FC236}">
                <a16:creationId xmlns:a16="http://schemas.microsoft.com/office/drawing/2014/main" id="{925CFB5A-57D9-4E4F-8B88-00DBA5999C96}"/>
              </a:ext>
            </a:extLst>
          </p:cNvPr>
          <p:cNvSpPr/>
          <p:nvPr/>
        </p:nvSpPr>
        <p:spPr>
          <a:xfrm rot="16200000">
            <a:off x="10814179" y="5480180"/>
            <a:ext cx="1231641" cy="152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4FD510-0C58-4C31-BFC5-A3BA97D7E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039" y="6242180"/>
            <a:ext cx="877986" cy="4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28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572</Words>
  <Application>Microsoft Office PowerPoint</Application>
  <PresentationFormat>Panorámica</PresentationFormat>
  <Paragraphs>151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&amp;quot</vt:lpstr>
      <vt:lpstr>Arial</vt:lpstr>
      <vt:lpstr>Calibri</vt:lpstr>
      <vt:lpstr>Calibri Light</vt:lpstr>
      <vt:lpstr>Helvetica Neue</vt:lpstr>
      <vt:lpstr>Lora</vt:lpstr>
      <vt:lpstr>ShopifySans</vt:lpstr>
      <vt:lpstr>Source Sans Pro</vt:lpstr>
      <vt:lpstr>Tema de Office</vt:lpstr>
      <vt:lpstr>La Mezcla de Mercadeo</vt:lpstr>
      <vt:lpstr>Presentación de PowerPoint</vt:lpstr>
      <vt:lpstr>Componentes</vt:lpstr>
      <vt:lpstr>Fuerzas que afectan la mezcla de mercadeo</vt:lpstr>
      <vt:lpstr>Comportamiento de la oferta y la demanda</vt:lpstr>
      <vt:lpstr>El manejo no adecuado del tipo de demanda que caracteriza a un producto en un mercado puede ocasionar pérdida de participación en el mercado debido al fenómeno de la sustitución, que puede afectar tanto a productos con demanda elástica como aquellos con demanda inelástica</vt:lpstr>
      <vt:lpstr>Ejemplos de sustitución </vt:lpstr>
      <vt:lpstr>Ejemplos de sustitución </vt:lpstr>
      <vt:lpstr>Fuerzas que afectan la mezcla de mercadeo</vt:lpstr>
      <vt:lpstr>Segmentación del mercado</vt:lpstr>
      <vt:lpstr>Tipos de segmentación del mercado</vt:lpstr>
      <vt:lpstr>Tipos de segmentación del mercado</vt:lpstr>
      <vt:lpstr>Ejemplos de segmentación del mercado</vt:lpstr>
      <vt:lpstr>Ejemplos de segmentación del mercado</vt:lpstr>
      <vt:lpstr>Ejemplos de segmentación del mercado</vt:lpstr>
      <vt:lpstr>La Mezcla de Mercadeo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Mezcla de Mercadeo</dc:title>
  <dc:creator>Ricardo Cajina</dc:creator>
  <cp:lastModifiedBy>Ricardo Cajina</cp:lastModifiedBy>
  <cp:revision>41</cp:revision>
  <dcterms:created xsi:type="dcterms:W3CDTF">2018-01-10T00:59:24Z</dcterms:created>
  <dcterms:modified xsi:type="dcterms:W3CDTF">2020-04-01T23:00:01Z</dcterms:modified>
</cp:coreProperties>
</file>