
<file path=[Content_Types].xml><?xml version="1.0" encoding="utf-8"?>
<Types xmlns="http://schemas.openxmlformats.org/package/2006/content-types"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338" r:id="rId6"/>
    <p:sldId id="345" r:id="rId7"/>
    <p:sldId id="360" r:id="rId8"/>
    <p:sldId id="361" r:id="rId9"/>
    <p:sldId id="362" r:id="rId10"/>
    <p:sldId id="371" r:id="rId11"/>
    <p:sldId id="372" r:id="rId12"/>
    <p:sldId id="373" r:id="rId13"/>
    <p:sldId id="374" r:id="rId14"/>
    <p:sldId id="375" r:id="rId15"/>
    <p:sldId id="378" r:id="rId16"/>
    <p:sldId id="377" r:id="rId17"/>
    <p:sldId id="369" r:id="rId18"/>
    <p:sldId id="376" r:id="rId19"/>
    <p:sldId id="370" r:id="rId20"/>
    <p:sldId id="379" r:id="rId21"/>
    <p:sldId id="386" r:id="rId22"/>
    <p:sldId id="380" r:id="rId23"/>
    <p:sldId id="381" r:id="rId24"/>
    <p:sldId id="382" r:id="rId25"/>
    <p:sldId id="383" r:id="rId26"/>
    <p:sldId id="384" r:id="rId27"/>
    <p:sldId id="385" r:id="rId28"/>
    <p:sldId id="318" r:id="rId29"/>
  </p:sldIdLst>
  <p:sldSz cx="12192000" cy="6858000"/>
  <p:notesSz cx="12192000" cy="6858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>
      <p:cViewPr varScale="1">
        <p:scale>
          <a:sx n="108" d="100"/>
          <a:sy n="108" d="100"/>
        </p:scale>
        <p:origin x="672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71698" y="447497"/>
            <a:ext cx="5848603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27859" y="454279"/>
            <a:ext cx="7336281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8066" y="1415541"/>
            <a:ext cx="8642350" cy="369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08832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715000" y="2159399"/>
            <a:ext cx="5867400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PA" sz="5000" b="1" spc="-20" dirty="0">
                <a:solidFill>
                  <a:srgbClr val="000000"/>
                </a:solidFill>
                <a:latin typeface="Carlito"/>
                <a:cs typeface="Carlito"/>
              </a:rPr>
              <a:t>Clasificación de los Servicios</a:t>
            </a:r>
            <a:endParaRPr sz="50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1693263" y="3075057"/>
            <a:ext cx="936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Clasificación según la naturaleza del negocio</a:t>
            </a:r>
          </a:p>
        </p:txBody>
      </p:sp>
    </p:spTree>
    <p:extLst>
      <p:ext uri="{BB962C8B-B14F-4D97-AF65-F5344CB8AC3E}">
        <p14:creationId xmlns:p14="http://schemas.microsoft.com/office/powerpoint/2010/main" val="896733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EC4C222-6FBB-4BC4-8F75-BCC9E4CF5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53626"/>
            <a:ext cx="8991600" cy="6750747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E878F516-68D7-47DB-A5B3-5EDA231B59B0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787A65D1-6F8A-4829-A33C-8A39BD266446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5256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9024895-A857-43C9-869D-940DD3CCE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220" y="387103"/>
            <a:ext cx="8555557" cy="6423373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BCAFD58-42D5-4A57-BF90-2816E5B14E33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5" name="object 5"/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5615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B74EF04-B2BD-40A7-90E0-D436E2A93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10834"/>
            <a:ext cx="8915399" cy="6693537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A582AAE-AA14-408A-BA2E-262725A68F0F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DADC321D-8BED-4EBA-A16D-56167FCFDD8C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4037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94B12D9-FAA2-471E-8CF6-E75864903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970" y="51513"/>
            <a:ext cx="9001175" cy="675793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2BD1CAA-900F-4A40-A5CA-8A9E6331D926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420E26F7-C640-4403-8A5A-A5E4C4EE1D0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9304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6729C07-BA5D-42AD-8D09-BC2F0BFF0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266" y="50484"/>
            <a:ext cx="8999974" cy="675703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2BD1CAA-900F-4A40-A5CA-8A9E6331D926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420E26F7-C640-4403-8A5A-A5E4C4EE1D0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0335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9C25E02-E233-4553-B2C5-647A4877B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10836"/>
            <a:ext cx="8915400" cy="6693537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2BD1CAA-900F-4A40-A5CA-8A9E6331D926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420E26F7-C640-4403-8A5A-A5E4C4EE1D0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4928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6360409-9907-4215-ADC4-239D89649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760" y="30829"/>
            <a:ext cx="9026150" cy="6776687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2BD1CAA-900F-4A40-A5CA-8A9E6331D926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420E26F7-C640-4403-8A5A-A5E4C4EE1D0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8685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B9C1D8D-BC0A-4810-8C8A-0C594744A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06789"/>
            <a:ext cx="8869564" cy="665912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2BD1CAA-900F-4A40-A5CA-8A9E6331D926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420E26F7-C640-4403-8A5A-A5E4C4EE1D0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89427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83709CA-5555-4EAE-982E-E00FCE820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014" y="50484"/>
            <a:ext cx="9071986" cy="68111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2BD1CAA-900F-4A40-A5CA-8A9E6331D926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420E26F7-C640-4403-8A5A-A5E4C4EE1D0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8410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1895163" y="3075057"/>
            <a:ext cx="78385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Importancia de la propuesta de valor</a:t>
            </a:r>
          </a:p>
        </p:txBody>
      </p:sp>
    </p:spTree>
    <p:extLst>
      <p:ext uri="{BB962C8B-B14F-4D97-AF65-F5344CB8AC3E}">
        <p14:creationId xmlns:p14="http://schemas.microsoft.com/office/powerpoint/2010/main" val="530056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2BD1CAA-900F-4A40-A5CA-8A9E6331D926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420E26F7-C640-4403-8A5A-A5E4C4EE1D0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0900B433-9967-4B74-879E-B745B037CB12}"/>
              </a:ext>
            </a:extLst>
          </p:cNvPr>
          <p:cNvSpPr txBox="1">
            <a:spLocks noGrp="1"/>
          </p:cNvSpPr>
          <p:nvPr/>
        </p:nvSpPr>
        <p:spPr>
          <a:xfrm>
            <a:off x="397642" y="538814"/>
            <a:ext cx="8060558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FF0000"/>
                </a:solidFill>
              </a:rPr>
              <a:t>¿Qué es la propuesta de valor?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BC418CD5-FEB2-4B0B-A878-60FB594B84C1}"/>
              </a:ext>
            </a:extLst>
          </p:cNvPr>
          <p:cNvSpPr txBox="1"/>
          <p:nvPr/>
        </p:nvSpPr>
        <p:spPr>
          <a:xfrm>
            <a:off x="2895600" y="1956252"/>
            <a:ext cx="4953000" cy="18588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000" dirty="0">
                <a:latin typeface="Arial"/>
                <a:cs typeface="Arial"/>
              </a:rPr>
              <a:t>Se refiere a nuestro </a:t>
            </a:r>
            <a:r>
              <a:rPr sz="3000" dirty="0" err="1">
                <a:latin typeface="Arial"/>
                <a:cs typeface="Arial"/>
              </a:rPr>
              <a:t>servicio</a:t>
            </a:r>
            <a:r>
              <a:rPr sz="3000" dirty="0">
                <a:latin typeface="Arial"/>
                <a:cs typeface="Arial"/>
              </a:rPr>
              <a:t> </a:t>
            </a:r>
            <a:r>
              <a:rPr sz="3000" dirty="0" err="1">
                <a:latin typeface="Arial"/>
                <a:cs typeface="Arial"/>
              </a:rPr>
              <a:t>en</a:t>
            </a:r>
            <a:r>
              <a:rPr sz="3000" dirty="0">
                <a:latin typeface="Arial"/>
                <a:cs typeface="Arial"/>
              </a:rPr>
              <a:t> </a:t>
            </a:r>
            <a:r>
              <a:rPr sz="3000" dirty="0" err="1">
                <a:latin typeface="Arial"/>
                <a:cs typeface="Arial"/>
              </a:rPr>
              <a:t>función</a:t>
            </a:r>
            <a:r>
              <a:rPr sz="3000" dirty="0">
                <a:latin typeface="Arial"/>
                <a:cs typeface="Arial"/>
              </a:rPr>
              <a:t> </a:t>
            </a:r>
            <a:r>
              <a:rPr lang="es-PA" sz="3000" dirty="0">
                <a:latin typeface="Arial"/>
                <a:cs typeface="Arial"/>
              </a:rPr>
              <a:t>del problema que </a:t>
            </a:r>
            <a:r>
              <a:rPr sz="3000" dirty="0" err="1">
                <a:latin typeface="Arial"/>
                <a:cs typeface="Arial"/>
              </a:rPr>
              <a:t>resuelve</a:t>
            </a:r>
            <a:r>
              <a:rPr sz="3000" dirty="0">
                <a:latin typeface="Arial"/>
                <a:cs typeface="Arial"/>
              </a:rPr>
              <a:t> </a:t>
            </a:r>
            <a:r>
              <a:rPr lang="es-PA" sz="3000" dirty="0">
                <a:latin typeface="Arial"/>
                <a:cs typeface="Arial"/>
              </a:rPr>
              <a:t>o la necesidad que satisface.</a:t>
            </a:r>
            <a:endParaRPr sz="3000" dirty="0">
              <a:latin typeface="Arial"/>
              <a:cs typeface="Arial"/>
            </a:endParaRPr>
          </a:p>
        </p:txBody>
      </p:sp>
      <p:pic>
        <p:nvPicPr>
          <p:cNvPr id="10" name="object 4">
            <a:extLst>
              <a:ext uri="{FF2B5EF4-FFF2-40B4-BE49-F238E27FC236}">
                <a16:creationId xmlns:a16="http://schemas.microsoft.com/office/drawing/2014/main" id="{42D25E26-4DBE-487C-9977-F8A00717439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24800" y="1816484"/>
            <a:ext cx="3267455" cy="2450591"/>
          </a:xfrm>
          <a:prstGeom prst="rect">
            <a:avLst/>
          </a:prstGeom>
        </p:spPr>
      </p:pic>
      <p:sp>
        <p:nvSpPr>
          <p:cNvPr id="11" name="object 5">
            <a:extLst>
              <a:ext uri="{FF2B5EF4-FFF2-40B4-BE49-F238E27FC236}">
                <a16:creationId xmlns:a16="http://schemas.microsoft.com/office/drawing/2014/main" id="{89058800-B5BF-40E3-A76A-F9B2C4A9446D}"/>
              </a:ext>
            </a:extLst>
          </p:cNvPr>
          <p:cNvSpPr txBox="1"/>
          <p:nvPr/>
        </p:nvSpPr>
        <p:spPr>
          <a:xfrm>
            <a:off x="9220200" y="4288270"/>
            <a:ext cx="78295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Calibri"/>
                <a:cs typeface="Calibri"/>
              </a:rPr>
              <a:t>Imagen </a:t>
            </a:r>
            <a:r>
              <a:rPr sz="700" dirty="0">
                <a:latin typeface="Calibri"/>
                <a:cs typeface="Calibri"/>
              </a:rPr>
              <a:t>(cc)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-Lounge!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CB8AC99D-2F5C-49DC-B790-26B909645C42}"/>
              </a:ext>
            </a:extLst>
          </p:cNvPr>
          <p:cNvSpPr txBox="1"/>
          <p:nvPr/>
        </p:nvSpPr>
        <p:spPr>
          <a:xfrm>
            <a:off x="2971800" y="4716749"/>
            <a:ext cx="7863458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es-P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000" dirty="0">
                <a:latin typeface="Arial"/>
                <a:cs typeface="Arial"/>
              </a:rPr>
              <a:t>Es aquello que hace que los  consumidores nos elijan a  nosotros y no a la  competencia.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523AF8A-F14D-42D5-8019-369DD408E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13" y="2066585"/>
            <a:ext cx="2231329" cy="383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961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AE6604F-7537-4B61-89C3-80645EC820A4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1D10FBA9-AD74-4683-9DD2-255616F8197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ítulo 5">
            <a:extLst>
              <a:ext uri="{FF2B5EF4-FFF2-40B4-BE49-F238E27FC236}">
                <a16:creationId xmlns:a16="http://schemas.microsoft.com/office/drawing/2014/main" id="{FA6CDF43-7E8D-431A-8902-C50C7A42E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99" y="579697"/>
            <a:ext cx="7603201" cy="563303"/>
          </a:xfrm>
        </p:spPr>
        <p:txBody>
          <a:bodyPr/>
          <a:lstStyle/>
          <a:p>
            <a:pPr algn="l"/>
            <a:r>
              <a:rPr lang="es-PA" sz="3600" b="1" dirty="0">
                <a:solidFill>
                  <a:schemeClr val="tx2"/>
                </a:solidFill>
              </a:rPr>
              <a:t>Por qué es necesaria la promoción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5A9C01E-DAB3-40CB-B95E-D5300FFEF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931" y="1371600"/>
            <a:ext cx="7714147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80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2BD1CAA-900F-4A40-A5CA-8A9E6331D926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420E26F7-C640-4403-8A5A-A5E4C4EE1D0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5D130CFB-A550-43A6-9332-CC4274C701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558576"/>
            <a:ext cx="6782643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5"/>
              </a:spcBef>
            </a:pPr>
            <a:r>
              <a:rPr dirty="0"/>
              <a:t>Problemas </a:t>
            </a:r>
            <a:r>
              <a:rPr dirty="0">
                <a:latin typeface="Times New Roman"/>
                <a:cs typeface="Times New Roman"/>
              </a:rPr>
              <a:t>≠ </a:t>
            </a:r>
            <a:r>
              <a:rPr dirty="0"/>
              <a:t>Necesidades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55297FAB-1BC4-4ED9-91E3-43F23FA83314}"/>
              </a:ext>
            </a:extLst>
          </p:cNvPr>
          <p:cNvSpPr txBox="1"/>
          <p:nvPr/>
        </p:nvSpPr>
        <p:spPr>
          <a:xfrm>
            <a:off x="1752805" y="1599845"/>
            <a:ext cx="3865245" cy="26872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14960" indent="-343535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dirty="0">
                <a:latin typeface="Arial"/>
                <a:cs typeface="Arial"/>
              </a:rPr>
              <a:t>Los problemas son más  específicos.</a:t>
            </a:r>
            <a:endParaRPr sz="280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dirty="0">
                <a:latin typeface="Arial"/>
                <a:cs typeface="Arial"/>
              </a:rPr>
              <a:t>No pretender convertir los  problemas en  necesidades.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B04247D4-C3B1-4480-AFDA-16FF6F724439}"/>
              </a:ext>
            </a:extLst>
          </p:cNvPr>
          <p:cNvSpPr txBox="1"/>
          <p:nvPr/>
        </p:nvSpPr>
        <p:spPr>
          <a:xfrm>
            <a:off x="5943600" y="1600200"/>
            <a:ext cx="385445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dirty="0">
                <a:latin typeface="Arial"/>
                <a:cs typeface="Arial"/>
              </a:rPr>
              <a:t>Las necesidades son más  universales.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1" name="object 5">
            <a:extLst>
              <a:ext uri="{FF2B5EF4-FFF2-40B4-BE49-F238E27FC236}">
                <a16:creationId xmlns:a16="http://schemas.microsoft.com/office/drawing/2014/main" id="{8121BB6C-7F72-435E-BD13-78DFF48F6C1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64936" y="2918626"/>
            <a:ext cx="3099815" cy="2883395"/>
          </a:xfrm>
          <a:prstGeom prst="rect">
            <a:avLst/>
          </a:prstGeom>
        </p:spPr>
      </p:pic>
      <p:sp>
        <p:nvSpPr>
          <p:cNvPr id="12" name="object 6">
            <a:extLst>
              <a:ext uri="{FF2B5EF4-FFF2-40B4-BE49-F238E27FC236}">
                <a16:creationId xmlns:a16="http://schemas.microsoft.com/office/drawing/2014/main" id="{79DCCD80-CF67-446B-9502-283E7B430298}"/>
              </a:ext>
            </a:extLst>
          </p:cNvPr>
          <p:cNvSpPr txBox="1"/>
          <p:nvPr/>
        </p:nvSpPr>
        <p:spPr>
          <a:xfrm>
            <a:off x="6515677" y="5824721"/>
            <a:ext cx="8915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Calibri"/>
                <a:cs typeface="Calibri"/>
              </a:rPr>
              <a:t>Imagen (cc) - Etienne</a:t>
            </a:r>
            <a:endParaRPr sz="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1081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AE6604F-7537-4B61-89C3-80645EC820A4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1D10FBA9-AD74-4683-9DD2-255616F8197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535F322-966C-42E1-AE46-A6F0276DA4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42318" y="453961"/>
            <a:ext cx="6873082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¿Qué vamos a resolver?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D4979897-6DE7-4B26-93BD-F74388FC1335}"/>
              </a:ext>
            </a:extLst>
          </p:cNvPr>
          <p:cNvSpPr txBox="1"/>
          <p:nvPr/>
        </p:nvSpPr>
        <p:spPr>
          <a:xfrm>
            <a:off x="535940" y="1547876"/>
            <a:ext cx="6626860" cy="29777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Ahorrar costos.</a:t>
            </a: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Ahorrar tiempo.</a:t>
            </a: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Disminuir esfuerzos.</a:t>
            </a:r>
          </a:p>
          <a:p>
            <a:pPr marL="355600" marR="885825" indent="-342900">
              <a:lnSpc>
                <a:spcPts val="2300"/>
              </a:lnSpc>
              <a:spcBef>
                <a:spcPts val="56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Eliminar </a:t>
            </a:r>
            <a:r>
              <a:rPr sz="2400" dirty="0" err="1">
                <a:latin typeface="Arial"/>
                <a:cs typeface="Arial"/>
              </a:rPr>
              <a:t>emociones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negativas</a:t>
            </a:r>
            <a:r>
              <a:rPr sz="2400" dirty="0">
                <a:latin typeface="Arial"/>
                <a:cs typeface="Arial"/>
              </a:rPr>
              <a:t>.</a:t>
            </a:r>
          </a:p>
          <a:p>
            <a:pPr marL="355600" marR="5080" indent="-342900">
              <a:lnSpc>
                <a:spcPts val="23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Ayudar a mejorar el estatus  social.</a:t>
            </a:r>
          </a:p>
          <a:p>
            <a:pPr marL="355600" indent="-342900">
              <a:lnSpc>
                <a:spcPct val="100000"/>
              </a:lnSpc>
              <a:spcBef>
                <a:spcPts val="2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Entretenimiento.</a:t>
            </a:r>
          </a:p>
          <a:p>
            <a:pPr marL="355600" marR="794385" indent="-342900">
              <a:lnSpc>
                <a:spcPts val="2300"/>
              </a:lnSpc>
              <a:spcBef>
                <a:spcPts val="56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Eliminar molestias o  situaciones.</a:t>
            </a:r>
          </a:p>
          <a:p>
            <a:pPr marL="355600" marR="163830" indent="-342900">
              <a:lnSpc>
                <a:spcPts val="2300"/>
              </a:lnSpc>
              <a:spcBef>
                <a:spcPts val="58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Ayudar a solventar retos o  </a:t>
            </a:r>
            <a:r>
              <a:rPr sz="2400" dirty="0" err="1">
                <a:latin typeface="Arial"/>
                <a:cs typeface="Arial"/>
              </a:rPr>
              <a:t>dificultades</a:t>
            </a:r>
            <a:r>
              <a:rPr sz="2400" dirty="0">
                <a:latin typeface="Arial"/>
                <a:cs typeface="Arial"/>
              </a:rPr>
              <a:t>.</a:t>
            </a:r>
          </a:p>
        </p:txBody>
      </p:sp>
      <p:pic>
        <p:nvPicPr>
          <p:cNvPr id="13" name="object 4">
            <a:extLst>
              <a:ext uri="{FF2B5EF4-FFF2-40B4-BE49-F238E27FC236}">
                <a16:creationId xmlns:a16="http://schemas.microsoft.com/office/drawing/2014/main" id="{0674CCAB-CCE1-41FA-955E-3234AB6F69B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44512" y="2209800"/>
            <a:ext cx="3520439" cy="2887979"/>
          </a:xfrm>
          <a:prstGeom prst="rect">
            <a:avLst/>
          </a:prstGeom>
        </p:spPr>
      </p:pic>
      <p:sp>
        <p:nvSpPr>
          <p:cNvPr id="14" name="object 5">
            <a:extLst>
              <a:ext uri="{FF2B5EF4-FFF2-40B4-BE49-F238E27FC236}">
                <a16:creationId xmlns:a16="http://schemas.microsoft.com/office/drawing/2014/main" id="{C9B03F11-52EF-4125-A838-0CA2A3EB8625}"/>
              </a:ext>
            </a:extLst>
          </p:cNvPr>
          <p:cNvSpPr txBox="1"/>
          <p:nvPr/>
        </p:nvSpPr>
        <p:spPr>
          <a:xfrm>
            <a:off x="8294872" y="5046585"/>
            <a:ext cx="102743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alibri"/>
                <a:cs typeface="Calibri"/>
              </a:rPr>
              <a:t>Imagen (cc) - Ken Teegardin</a:t>
            </a:r>
            <a:endParaRPr sz="7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8995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AE6604F-7537-4B61-89C3-80645EC820A4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1D10FBA9-AD74-4683-9DD2-255616F8197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6B77A0AB-22EA-44C7-A7EF-7B677113DF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7482" y="453961"/>
            <a:ext cx="10437718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Agregando valor a nuestra propuesta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826D15A8-DF13-4ED6-928E-B0A1301736E3}"/>
              </a:ext>
            </a:extLst>
          </p:cNvPr>
          <p:cNvSpPr txBox="1"/>
          <p:nvPr/>
        </p:nvSpPr>
        <p:spPr>
          <a:xfrm>
            <a:off x="2860827" y="1781823"/>
            <a:ext cx="177673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Servicio básico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8" name="object 4">
            <a:extLst>
              <a:ext uri="{FF2B5EF4-FFF2-40B4-BE49-F238E27FC236}">
                <a16:creationId xmlns:a16="http://schemas.microsoft.com/office/drawing/2014/main" id="{1CE1BECA-C6B7-4C0A-8631-565B4A5D3AAC}"/>
              </a:ext>
            </a:extLst>
          </p:cNvPr>
          <p:cNvGrpSpPr/>
          <p:nvPr/>
        </p:nvGrpSpPr>
        <p:grpSpPr>
          <a:xfrm>
            <a:off x="2236848" y="2692723"/>
            <a:ext cx="3039110" cy="3039110"/>
            <a:chOff x="963997" y="2637210"/>
            <a:chExt cx="3039110" cy="3039110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0BE1DC35-7D8F-4500-BBAC-EE5097D01E5A}"/>
                </a:ext>
              </a:extLst>
            </p:cNvPr>
            <p:cNvSpPr/>
            <p:nvPr/>
          </p:nvSpPr>
          <p:spPr>
            <a:xfrm>
              <a:off x="963997" y="2637210"/>
              <a:ext cx="3039110" cy="3039110"/>
            </a:xfrm>
            <a:custGeom>
              <a:avLst/>
              <a:gdLst/>
              <a:ahLst/>
              <a:cxnLst/>
              <a:rect l="l" t="t" r="r" b="b"/>
              <a:pathLst>
                <a:path w="3039110" h="3039110">
                  <a:moveTo>
                    <a:pt x="1525917" y="0"/>
                  </a:moveTo>
                  <a:lnTo>
                    <a:pt x="1477678" y="548"/>
                  </a:lnTo>
                  <a:lnTo>
                    <a:pt x="1429807" y="2585"/>
                  </a:lnTo>
                  <a:lnTo>
                    <a:pt x="1382327" y="6089"/>
                  </a:lnTo>
                  <a:lnTo>
                    <a:pt x="1335260" y="11037"/>
                  </a:lnTo>
                  <a:lnTo>
                    <a:pt x="1288629" y="17408"/>
                  </a:lnTo>
                  <a:lnTo>
                    <a:pt x="1242456" y="25179"/>
                  </a:lnTo>
                  <a:lnTo>
                    <a:pt x="1196763" y="34329"/>
                  </a:lnTo>
                  <a:lnTo>
                    <a:pt x="1151573" y="44834"/>
                  </a:lnTo>
                  <a:lnTo>
                    <a:pt x="1106907" y="56673"/>
                  </a:lnTo>
                  <a:lnTo>
                    <a:pt x="1062789" y="69824"/>
                  </a:lnTo>
                  <a:lnTo>
                    <a:pt x="1019241" y="84265"/>
                  </a:lnTo>
                  <a:lnTo>
                    <a:pt x="976285" y="99973"/>
                  </a:lnTo>
                  <a:lnTo>
                    <a:pt x="933943" y="116926"/>
                  </a:lnTo>
                  <a:lnTo>
                    <a:pt x="892238" y="135102"/>
                  </a:lnTo>
                  <a:lnTo>
                    <a:pt x="851192" y="154479"/>
                  </a:lnTo>
                  <a:lnTo>
                    <a:pt x="810827" y="175034"/>
                  </a:lnTo>
                  <a:lnTo>
                    <a:pt x="771166" y="196747"/>
                  </a:lnTo>
                  <a:lnTo>
                    <a:pt x="732231" y="219593"/>
                  </a:lnTo>
                  <a:lnTo>
                    <a:pt x="694044" y="243552"/>
                  </a:lnTo>
                  <a:lnTo>
                    <a:pt x="656629" y="268601"/>
                  </a:lnTo>
                  <a:lnTo>
                    <a:pt x="620006" y="294718"/>
                  </a:lnTo>
                  <a:lnTo>
                    <a:pt x="584199" y="321881"/>
                  </a:lnTo>
                  <a:lnTo>
                    <a:pt x="549229" y="350067"/>
                  </a:lnTo>
                  <a:lnTo>
                    <a:pt x="515120" y="379255"/>
                  </a:lnTo>
                  <a:lnTo>
                    <a:pt x="481893" y="409422"/>
                  </a:lnTo>
                  <a:lnTo>
                    <a:pt x="449572" y="440547"/>
                  </a:lnTo>
                  <a:lnTo>
                    <a:pt x="418177" y="472606"/>
                  </a:lnTo>
                  <a:lnTo>
                    <a:pt x="387732" y="505578"/>
                  </a:lnTo>
                  <a:lnTo>
                    <a:pt x="358258" y="539441"/>
                  </a:lnTo>
                  <a:lnTo>
                    <a:pt x="329779" y="574172"/>
                  </a:lnTo>
                  <a:lnTo>
                    <a:pt x="302317" y="609750"/>
                  </a:lnTo>
                  <a:lnTo>
                    <a:pt x="275893" y="646152"/>
                  </a:lnTo>
                  <a:lnTo>
                    <a:pt x="250531" y="683356"/>
                  </a:lnTo>
                  <a:lnTo>
                    <a:pt x="226252" y="721340"/>
                  </a:lnTo>
                  <a:lnTo>
                    <a:pt x="203079" y="760082"/>
                  </a:lnTo>
                  <a:lnTo>
                    <a:pt x="181034" y="799559"/>
                  </a:lnTo>
                  <a:lnTo>
                    <a:pt x="160140" y="839750"/>
                  </a:lnTo>
                  <a:lnTo>
                    <a:pt x="140419" y="880632"/>
                  </a:lnTo>
                  <a:lnTo>
                    <a:pt x="121894" y="922183"/>
                  </a:lnTo>
                  <a:lnTo>
                    <a:pt x="104585" y="964381"/>
                  </a:lnTo>
                  <a:lnTo>
                    <a:pt x="88517" y="1007203"/>
                  </a:lnTo>
                  <a:lnTo>
                    <a:pt x="73712" y="1050629"/>
                  </a:lnTo>
                  <a:lnTo>
                    <a:pt x="60191" y="1094635"/>
                  </a:lnTo>
                  <a:lnTo>
                    <a:pt x="47977" y="1139199"/>
                  </a:lnTo>
                  <a:lnTo>
                    <a:pt x="37092" y="1184299"/>
                  </a:lnTo>
                  <a:lnTo>
                    <a:pt x="27559" y="1229914"/>
                  </a:lnTo>
                  <a:lnTo>
                    <a:pt x="19400" y="1276020"/>
                  </a:lnTo>
                  <a:lnTo>
                    <a:pt x="12638" y="1322596"/>
                  </a:lnTo>
                  <a:lnTo>
                    <a:pt x="7294" y="1369620"/>
                  </a:lnTo>
                  <a:lnTo>
                    <a:pt x="3392" y="1417068"/>
                  </a:lnTo>
                  <a:lnTo>
                    <a:pt x="953" y="1464921"/>
                  </a:lnTo>
                  <a:lnTo>
                    <a:pt x="0" y="1513154"/>
                  </a:lnTo>
                  <a:lnTo>
                    <a:pt x="548" y="1561394"/>
                  </a:lnTo>
                  <a:lnTo>
                    <a:pt x="2585" y="1609265"/>
                  </a:lnTo>
                  <a:lnTo>
                    <a:pt x="6089" y="1656746"/>
                  </a:lnTo>
                  <a:lnTo>
                    <a:pt x="11037" y="1703813"/>
                  </a:lnTo>
                  <a:lnTo>
                    <a:pt x="17408" y="1750445"/>
                  </a:lnTo>
                  <a:lnTo>
                    <a:pt x="25179" y="1796619"/>
                  </a:lnTo>
                  <a:lnTo>
                    <a:pt x="34329" y="1842312"/>
                  </a:lnTo>
                  <a:lnTo>
                    <a:pt x="44834" y="1887502"/>
                  </a:lnTo>
                  <a:lnTo>
                    <a:pt x="56674" y="1932168"/>
                  </a:lnTo>
                  <a:lnTo>
                    <a:pt x="69824" y="1976286"/>
                  </a:lnTo>
                  <a:lnTo>
                    <a:pt x="84265" y="2019835"/>
                  </a:lnTo>
                  <a:lnTo>
                    <a:pt x="99973" y="2062791"/>
                  </a:lnTo>
                  <a:lnTo>
                    <a:pt x="116926" y="2105133"/>
                  </a:lnTo>
                  <a:lnTo>
                    <a:pt x="135102" y="2146839"/>
                  </a:lnTo>
                  <a:lnTo>
                    <a:pt x="154479" y="2187885"/>
                  </a:lnTo>
                  <a:lnTo>
                    <a:pt x="175035" y="2228250"/>
                  </a:lnTo>
                  <a:lnTo>
                    <a:pt x="196747" y="2267911"/>
                  </a:lnTo>
                  <a:lnTo>
                    <a:pt x="219594" y="2306846"/>
                  </a:lnTo>
                  <a:lnTo>
                    <a:pt x="243553" y="2345033"/>
                  </a:lnTo>
                  <a:lnTo>
                    <a:pt x="268602" y="2382449"/>
                  </a:lnTo>
                  <a:lnTo>
                    <a:pt x="294719" y="2419071"/>
                  </a:lnTo>
                  <a:lnTo>
                    <a:pt x="321882" y="2454878"/>
                  </a:lnTo>
                  <a:lnTo>
                    <a:pt x="350068" y="2489848"/>
                  </a:lnTo>
                  <a:lnTo>
                    <a:pt x="379256" y="2523957"/>
                  </a:lnTo>
                  <a:lnTo>
                    <a:pt x="409424" y="2557184"/>
                  </a:lnTo>
                  <a:lnTo>
                    <a:pt x="440548" y="2589506"/>
                  </a:lnTo>
                  <a:lnTo>
                    <a:pt x="472608" y="2620900"/>
                  </a:lnTo>
                  <a:lnTo>
                    <a:pt x="505580" y="2651346"/>
                  </a:lnTo>
                  <a:lnTo>
                    <a:pt x="539443" y="2680819"/>
                  </a:lnTo>
                  <a:lnTo>
                    <a:pt x="574175" y="2709298"/>
                  </a:lnTo>
                  <a:lnTo>
                    <a:pt x="609753" y="2736761"/>
                  </a:lnTo>
                  <a:lnTo>
                    <a:pt x="646155" y="2763184"/>
                  </a:lnTo>
                  <a:lnTo>
                    <a:pt x="683359" y="2788547"/>
                  </a:lnTo>
                  <a:lnTo>
                    <a:pt x="721344" y="2812826"/>
                  </a:lnTo>
                  <a:lnTo>
                    <a:pt x="760086" y="2835999"/>
                  </a:lnTo>
                  <a:lnTo>
                    <a:pt x="799563" y="2858043"/>
                  </a:lnTo>
                  <a:lnTo>
                    <a:pt x="839754" y="2878938"/>
                  </a:lnTo>
                  <a:lnTo>
                    <a:pt x="880637" y="2898659"/>
                  </a:lnTo>
                  <a:lnTo>
                    <a:pt x="922188" y="2917185"/>
                  </a:lnTo>
                  <a:lnTo>
                    <a:pt x="964386" y="2934493"/>
                  </a:lnTo>
                  <a:lnTo>
                    <a:pt x="1007210" y="2950561"/>
                  </a:lnTo>
                  <a:lnTo>
                    <a:pt x="1050636" y="2965367"/>
                  </a:lnTo>
                  <a:lnTo>
                    <a:pt x="1094642" y="2978888"/>
                  </a:lnTo>
                  <a:lnTo>
                    <a:pt x="1139207" y="2991103"/>
                  </a:lnTo>
                  <a:lnTo>
                    <a:pt x="1184308" y="3001988"/>
                  </a:lnTo>
                  <a:lnTo>
                    <a:pt x="1229923" y="3011521"/>
                  </a:lnTo>
                  <a:lnTo>
                    <a:pt x="1276029" y="3019680"/>
                  </a:lnTo>
                  <a:lnTo>
                    <a:pt x="1322606" y="3026443"/>
                  </a:lnTo>
                  <a:lnTo>
                    <a:pt x="1369630" y="3031787"/>
                  </a:lnTo>
                  <a:lnTo>
                    <a:pt x="1417080" y="3035690"/>
                  </a:lnTo>
                  <a:lnTo>
                    <a:pt x="1464933" y="3038130"/>
                  </a:lnTo>
                  <a:lnTo>
                    <a:pt x="1513166" y="3039084"/>
                  </a:lnTo>
                  <a:lnTo>
                    <a:pt x="1561406" y="3038535"/>
                  </a:lnTo>
                  <a:lnTo>
                    <a:pt x="1609277" y="3036497"/>
                  </a:lnTo>
                  <a:lnTo>
                    <a:pt x="1656757" y="3032993"/>
                  </a:lnTo>
                  <a:lnTo>
                    <a:pt x="1703823" y="3028044"/>
                  </a:lnTo>
                  <a:lnTo>
                    <a:pt x="1750455" y="3021672"/>
                  </a:lnTo>
                  <a:lnTo>
                    <a:pt x="1796628" y="3013900"/>
                  </a:lnTo>
                  <a:lnTo>
                    <a:pt x="1842321" y="3004750"/>
                  </a:lnTo>
                  <a:lnTo>
                    <a:pt x="1887511" y="2994244"/>
                  </a:lnTo>
                  <a:lnTo>
                    <a:pt x="1932176" y="2982405"/>
                  </a:lnTo>
                  <a:lnTo>
                    <a:pt x="1976294" y="2969253"/>
                  </a:lnTo>
                  <a:lnTo>
                    <a:pt x="2019842" y="2954812"/>
                  </a:lnTo>
                  <a:lnTo>
                    <a:pt x="2062799" y="2939104"/>
                  </a:lnTo>
                  <a:lnTo>
                    <a:pt x="2105141" y="2922151"/>
                  </a:lnTo>
                  <a:lnTo>
                    <a:pt x="2146846" y="2903974"/>
                  </a:lnTo>
                  <a:lnTo>
                    <a:pt x="2187892" y="2884597"/>
                  </a:lnTo>
                  <a:lnTo>
                    <a:pt x="2228257" y="2864041"/>
                  </a:lnTo>
                  <a:lnTo>
                    <a:pt x="2267918" y="2842328"/>
                  </a:lnTo>
                  <a:lnTo>
                    <a:pt x="2306853" y="2819481"/>
                  </a:lnTo>
                  <a:lnTo>
                    <a:pt x="2345039" y="2795522"/>
                  </a:lnTo>
                  <a:lnTo>
                    <a:pt x="2382455" y="2770473"/>
                  </a:lnTo>
                  <a:lnTo>
                    <a:pt x="2419078" y="2744355"/>
                  </a:lnTo>
                  <a:lnTo>
                    <a:pt x="2454885" y="2717192"/>
                  </a:lnTo>
                  <a:lnTo>
                    <a:pt x="2489854" y="2689006"/>
                  </a:lnTo>
                  <a:lnTo>
                    <a:pt x="2523963" y="2659818"/>
                  </a:lnTo>
                  <a:lnTo>
                    <a:pt x="2557190" y="2629650"/>
                  </a:lnTo>
                  <a:lnTo>
                    <a:pt x="2589512" y="2598526"/>
                  </a:lnTo>
                  <a:lnTo>
                    <a:pt x="2620907" y="2566466"/>
                  </a:lnTo>
                  <a:lnTo>
                    <a:pt x="2651352" y="2533494"/>
                  </a:lnTo>
                  <a:lnTo>
                    <a:pt x="2680825" y="2499631"/>
                  </a:lnTo>
                  <a:lnTo>
                    <a:pt x="2709304" y="2464899"/>
                  </a:lnTo>
                  <a:lnTo>
                    <a:pt x="2736767" y="2429322"/>
                  </a:lnTo>
                  <a:lnTo>
                    <a:pt x="2763191" y="2392920"/>
                  </a:lnTo>
                  <a:lnTo>
                    <a:pt x="2788553" y="2355715"/>
                  </a:lnTo>
                  <a:lnTo>
                    <a:pt x="2812832" y="2317731"/>
                  </a:lnTo>
                  <a:lnTo>
                    <a:pt x="2836005" y="2278990"/>
                  </a:lnTo>
                  <a:lnTo>
                    <a:pt x="2858049" y="2239512"/>
                  </a:lnTo>
                  <a:lnTo>
                    <a:pt x="2878943" y="2199322"/>
                  </a:lnTo>
                  <a:lnTo>
                    <a:pt x="2898664" y="2158440"/>
                  </a:lnTo>
                  <a:lnTo>
                    <a:pt x="2917190" y="2116888"/>
                  </a:lnTo>
                  <a:lnTo>
                    <a:pt x="2934498" y="2074690"/>
                  </a:lnTo>
                  <a:lnTo>
                    <a:pt x="2950566" y="2031868"/>
                  </a:lnTo>
                  <a:lnTo>
                    <a:pt x="2965372" y="1988442"/>
                  </a:lnTo>
                  <a:lnTo>
                    <a:pt x="2978893" y="1944436"/>
                  </a:lnTo>
                  <a:lnTo>
                    <a:pt x="2991107" y="1899872"/>
                  </a:lnTo>
                  <a:lnTo>
                    <a:pt x="3001991" y="1854772"/>
                  </a:lnTo>
                  <a:lnTo>
                    <a:pt x="3011524" y="1809157"/>
                  </a:lnTo>
                  <a:lnTo>
                    <a:pt x="3019683" y="1763051"/>
                  </a:lnTo>
                  <a:lnTo>
                    <a:pt x="3026446" y="1716475"/>
                  </a:lnTo>
                  <a:lnTo>
                    <a:pt x="3031789" y="1669451"/>
                  </a:lnTo>
                  <a:lnTo>
                    <a:pt x="3035692" y="1622002"/>
                  </a:lnTo>
                  <a:lnTo>
                    <a:pt x="3038131" y="1574150"/>
                  </a:lnTo>
                  <a:lnTo>
                    <a:pt x="3039084" y="1525917"/>
                  </a:lnTo>
                  <a:lnTo>
                    <a:pt x="2898101" y="1525320"/>
                  </a:lnTo>
                  <a:lnTo>
                    <a:pt x="2897075" y="1573429"/>
                  </a:lnTo>
                  <a:lnTo>
                    <a:pt x="2894420" y="1621120"/>
                  </a:lnTo>
                  <a:lnTo>
                    <a:pt x="2890164" y="1668366"/>
                  </a:lnTo>
                  <a:lnTo>
                    <a:pt x="2884332" y="1715139"/>
                  </a:lnTo>
                  <a:lnTo>
                    <a:pt x="2876952" y="1761414"/>
                  </a:lnTo>
                  <a:lnTo>
                    <a:pt x="2868051" y="1807163"/>
                  </a:lnTo>
                  <a:lnTo>
                    <a:pt x="2857655" y="1852359"/>
                  </a:lnTo>
                  <a:lnTo>
                    <a:pt x="2845792" y="1896975"/>
                  </a:lnTo>
                  <a:lnTo>
                    <a:pt x="2832489" y="1940985"/>
                  </a:lnTo>
                  <a:lnTo>
                    <a:pt x="2817772" y="1984361"/>
                  </a:lnTo>
                  <a:lnTo>
                    <a:pt x="2801668" y="2027077"/>
                  </a:lnTo>
                  <a:lnTo>
                    <a:pt x="2784204" y="2069106"/>
                  </a:lnTo>
                  <a:lnTo>
                    <a:pt x="2765408" y="2110420"/>
                  </a:lnTo>
                  <a:lnTo>
                    <a:pt x="2745305" y="2150994"/>
                  </a:lnTo>
                  <a:lnTo>
                    <a:pt x="2723923" y="2190799"/>
                  </a:lnTo>
                  <a:lnTo>
                    <a:pt x="2701289" y="2229810"/>
                  </a:lnTo>
                  <a:lnTo>
                    <a:pt x="2677430" y="2267998"/>
                  </a:lnTo>
                  <a:lnTo>
                    <a:pt x="2652373" y="2305338"/>
                  </a:lnTo>
                  <a:lnTo>
                    <a:pt x="2626144" y="2341803"/>
                  </a:lnTo>
                  <a:lnTo>
                    <a:pt x="2598770" y="2377365"/>
                  </a:lnTo>
                  <a:lnTo>
                    <a:pt x="2570279" y="2411998"/>
                  </a:lnTo>
                  <a:lnTo>
                    <a:pt x="2540696" y="2445674"/>
                  </a:lnTo>
                  <a:lnTo>
                    <a:pt x="2510050" y="2478367"/>
                  </a:lnTo>
                  <a:lnTo>
                    <a:pt x="2478367" y="2510050"/>
                  </a:lnTo>
                  <a:lnTo>
                    <a:pt x="2445674" y="2540696"/>
                  </a:lnTo>
                  <a:lnTo>
                    <a:pt x="2411998" y="2570279"/>
                  </a:lnTo>
                  <a:lnTo>
                    <a:pt x="2377365" y="2598770"/>
                  </a:lnTo>
                  <a:lnTo>
                    <a:pt x="2341803" y="2626144"/>
                  </a:lnTo>
                  <a:lnTo>
                    <a:pt x="2305338" y="2652373"/>
                  </a:lnTo>
                  <a:lnTo>
                    <a:pt x="2267998" y="2677430"/>
                  </a:lnTo>
                  <a:lnTo>
                    <a:pt x="2229810" y="2701289"/>
                  </a:lnTo>
                  <a:lnTo>
                    <a:pt x="2190799" y="2723923"/>
                  </a:lnTo>
                  <a:lnTo>
                    <a:pt x="2150994" y="2745305"/>
                  </a:lnTo>
                  <a:lnTo>
                    <a:pt x="2110420" y="2765408"/>
                  </a:lnTo>
                  <a:lnTo>
                    <a:pt x="2069106" y="2784204"/>
                  </a:lnTo>
                  <a:lnTo>
                    <a:pt x="2027077" y="2801668"/>
                  </a:lnTo>
                  <a:lnTo>
                    <a:pt x="1984361" y="2817772"/>
                  </a:lnTo>
                  <a:lnTo>
                    <a:pt x="1940985" y="2832489"/>
                  </a:lnTo>
                  <a:lnTo>
                    <a:pt x="1896975" y="2845792"/>
                  </a:lnTo>
                  <a:lnTo>
                    <a:pt x="1852359" y="2857655"/>
                  </a:lnTo>
                  <a:lnTo>
                    <a:pt x="1807163" y="2868051"/>
                  </a:lnTo>
                  <a:lnTo>
                    <a:pt x="1761414" y="2876952"/>
                  </a:lnTo>
                  <a:lnTo>
                    <a:pt x="1715139" y="2884332"/>
                  </a:lnTo>
                  <a:lnTo>
                    <a:pt x="1668366" y="2890164"/>
                  </a:lnTo>
                  <a:lnTo>
                    <a:pt x="1621120" y="2894420"/>
                  </a:lnTo>
                  <a:lnTo>
                    <a:pt x="1573429" y="2897075"/>
                  </a:lnTo>
                  <a:lnTo>
                    <a:pt x="1525320" y="2898101"/>
                  </a:lnTo>
                  <a:lnTo>
                    <a:pt x="1476920" y="2897470"/>
                  </a:lnTo>
                  <a:lnTo>
                    <a:pt x="1428932" y="2895189"/>
                  </a:lnTo>
                  <a:lnTo>
                    <a:pt x="1381383" y="2891283"/>
                  </a:lnTo>
                  <a:lnTo>
                    <a:pt x="1334301" y="2885781"/>
                  </a:lnTo>
                  <a:lnTo>
                    <a:pt x="1287714" y="2878711"/>
                  </a:lnTo>
                  <a:lnTo>
                    <a:pt x="1241648" y="2870098"/>
                  </a:lnTo>
                  <a:lnTo>
                    <a:pt x="1196131" y="2859970"/>
                  </a:lnTo>
                  <a:lnTo>
                    <a:pt x="1151191" y="2848355"/>
                  </a:lnTo>
                  <a:lnTo>
                    <a:pt x="1106855" y="2835280"/>
                  </a:lnTo>
                  <a:lnTo>
                    <a:pt x="1063151" y="2820772"/>
                  </a:lnTo>
                  <a:lnTo>
                    <a:pt x="1020105" y="2804858"/>
                  </a:lnTo>
                  <a:lnTo>
                    <a:pt x="977746" y="2787565"/>
                  </a:lnTo>
                  <a:lnTo>
                    <a:pt x="936101" y="2768921"/>
                  </a:lnTo>
                  <a:lnTo>
                    <a:pt x="895198" y="2748953"/>
                  </a:lnTo>
                  <a:lnTo>
                    <a:pt x="855063" y="2727688"/>
                  </a:lnTo>
                  <a:lnTo>
                    <a:pt x="815725" y="2705153"/>
                  </a:lnTo>
                  <a:lnTo>
                    <a:pt x="777210" y="2681376"/>
                  </a:lnTo>
                  <a:lnTo>
                    <a:pt x="739547" y="2656383"/>
                  </a:lnTo>
                  <a:lnTo>
                    <a:pt x="702762" y="2630203"/>
                  </a:lnTo>
                  <a:lnTo>
                    <a:pt x="666883" y="2602861"/>
                  </a:lnTo>
                  <a:lnTo>
                    <a:pt x="631938" y="2574386"/>
                  </a:lnTo>
                  <a:lnTo>
                    <a:pt x="597954" y="2544805"/>
                  </a:lnTo>
                  <a:lnTo>
                    <a:pt x="564958" y="2514145"/>
                  </a:lnTo>
                  <a:lnTo>
                    <a:pt x="532978" y="2482432"/>
                  </a:lnTo>
                  <a:lnTo>
                    <a:pt x="502042" y="2449695"/>
                  </a:lnTo>
                  <a:lnTo>
                    <a:pt x="472176" y="2415960"/>
                  </a:lnTo>
                  <a:lnTo>
                    <a:pt x="443409" y="2381255"/>
                  </a:lnTo>
                  <a:lnTo>
                    <a:pt x="415768" y="2345607"/>
                  </a:lnTo>
                  <a:lnTo>
                    <a:pt x="389279" y="2309044"/>
                  </a:lnTo>
                  <a:lnTo>
                    <a:pt x="363972" y="2271591"/>
                  </a:lnTo>
                  <a:lnTo>
                    <a:pt x="339872" y="2233277"/>
                  </a:lnTo>
                  <a:lnTo>
                    <a:pt x="317008" y="2194129"/>
                  </a:lnTo>
                  <a:lnTo>
                    <a:pt x="295407" y="2154174"/>
                  </a:lnTo>
                  <a:lnTo>
                    <a:pt x="275096" y="2113440"/>
                  </a:lnTo>
                  <a:lnTo>
                    <a:pt x="256104" y="2071953"/>
                  </a:lnTo>
                  <a:lnTo>
                    <a:pt x="238456" y="2029740"/>
                  </a:lnTo>
                  <a:lnTo>
                    <a:pt x="222182" y="1986830"/>
                  </a:lnTo>
                  <a:lnTo>
                    <a:pt x="207308" y="1943248"/>
                  </a:lnTo>
                  <a:lnTo>
                    <a:pt x="193861" y="1899023"/>
                  </a:lnTo>
                  <a:lnTo>
                    <a:pt x="181870" y="1854182"/>
                  </a:lnTo>
                  <a:lnTo>
                    <a:pt x="171361" y="1808752"/>
                  </a:lnTo>
                  <a:lnTo>
                    <a:pt x="162363" y="1762759"/>
                  </a:lnTo>
                  <a:lnTo>
                    <a:pt x="154902" y="1716232"/>
                  </a:lnTo>
                  <a:lnTo>
                    <a:pt x="149006" y="1669197"/>
                  </a:lnTo>
                  <a:lnTo>
                    <a:pt x="144702" y="1621682"/>
                  </a:lnTo>
                  <a:lnTo>
                    <a:pt x="142019" y="1573714"/>
                  </a:lnTo>
                  <a:lnTo>
                    <a:pt x="140982" y="1525320"/>
                  </a:lnTo>
                  <a:lnTo>
                    <a:pt x="141612" y="1476920"/>
                  </a:lnTo>
                  <a:lnTo>
                    <a:pt x="143894" y="1428932"/>
                  </a:lnTo>
                  <a:lnTo>
                    <a:pt x="147798" y="1381383"/>
                  </a:lnTo>
                  <a:lnTo>
                    <a:pt x="153299" y="1334301"/>
                  </a:lnTo>
                  <a:lnTo>
                    <a:pt x="160370" y="1287714"/>
                  </a:lnTo>
                  <a:lnTo>
                    <a:pt x="168982" y="1241648"/>
                  </a:lnTo>
                  <a:lnTo>
                    <a:pt x="179109" y="1196131"/>
                  </a:lnTo>
                  <a:lnTo>
                    <a:pt x="190724" y="1151191"/>
                  </a:lnTo>
                  <a:lnTo>
                    <a:pt x="203799" y="1106855"/>
                  </a:lnTo>
                  <a:lnTo>
                    <a:pt x="218307" y="1063151"/>
                  </a:lnTo>
                  <a:lnTo>
                    <a:pt x="234220" y="1020105"/>
                  </a:lnTo>
                  <a:lnTo>
                    <a:pt x="251513" y="977746"/>
                  </a:lnTo>
                  <a:lnTo>
                    <a:pt x="270157" y="936101"/>
                  </a:lnTo>
                  <a:lnTo>
                    <a:pt x="290125" y="895198"/>
                  </a:lnTo>
                  <a:lnTo>
                    <a:pt x="311390" y="855063"/>
                  </a:lnTo>
                  <a:lnTo>
                    <a:pt x="333924" y="815725"/>
                  </a:lnTo>
                  <a:lnTo>
                    <a:pt x="357701" y="777210"/>
                  </a:lnTo>
                  <a:lnTo>
                    <a:pt x="382694" y="739547"/>
                  </a:lnTo>
                  <a:lnTo>
                    <a:pt x="408874" y="702762"/>
                  </a:lnTo>
                  <a:lnTo>
                    <a:pt x="436216" y="666883"/>
                  </a:lnTo>
                  <a:lnTo>
                    <a:pt x="464691" y="631938"/>
                  </a:lnTo>
                  <a:lnTo>
                    <a:pt x="494272" y="597954"/>
                  </a:lnTo>
                  <a:lnTo>
                    <a:pt x="524933" y="564958"/>
                  </a:lnTo>
                  <a:lnTo>
                    <a:pt x="556645" y="532978"/>
                  </a:lnTo>
                  <a:lnTo>
                    <a:pt x="589382" y="502042"/>
                  </a:lnTo>
                  <a:lnTo>
                    <a:pt x="623117" y="472176"/>
                  </a:lnTo>
                  <a:lnTo>
                    <a:pt x="657822" y="443409"/>
                  </a:lnTo>
                  <a:lnTo>
                    <a:pt x="693470" y="415768"/>
                  </a:lnTo>
                  <a:lnTo>
                    <a:pt x="730034" y="389279"/>
                  </a:lnTo>
                  <a:lnTo>
                    <a:pt x="767486" y="363972"/>
                  </a:lnTo>
                  <a:lnTo>
                    <a:pt x="805800" y="339872"/>
                  </a:lnTo>
                  <a:lnTo>
                    <a:pt x="844948" y="317008"/>
                  </a:lnTo>
                  <a:lnTo>
                    <a:pt x="884902" y="295407"/>
                  </a:lnTo>
                  <a:lnTo>
                    <a:pt x="925637" y="275096"/>
                  </a:lnTo>
                  <a:lnTo>
                    <a:pt x="967124" y="256104"/>
                  </a:lnTo>
                  <a:lnTo>
                    <a:pt x="1009336" y="238456"/>
                  </a:lnTo>
                  <a:lnTo>
                    <a:pt x="1052246" y="222182"/>
                  </a:lnTo>
                  <a:lnTo>
                    <a:pt x="1095827" y="207308"/>
                  </a:lnTo>
                  <a:lnTo>
                    <a:pt x="1140052" y="193861"/>
                  </a:lnTo>
                  <a:lnTo>
                    <a:pt x="1184893" y="181870"/>
                  </a:lnTo>
                  <a:lnTo>
                    <a:pt x="1230323" y="171361"/>
                  </a:lnTo>
                  <a:lnTo>
                    <a:pt x="1276315" y="162363"/>
                  </a:lnTo>
                  <a:lnTo>
                    <a:pt x="1322842" y="154902"/>
                  </a:lnTo>
                  <a:lnTo>
                    <a:pt x="1369876" y="149006"/>
                  </a:lnTo>
                  <a:lnTo>
                    <a:pt x="1417390" y="144702"/>
                  </a:lnTo>
                  <a:lnTo>
                    <a:pt x="1465357" y="142019"/>
                  </a:lnTo>
                  <a:lnTo>
                    <a:pt x="1513751" y="140982"/>
                  </a:lnTo>
                  <a:lnTo>
                    <a:pt x="1562152" y="141612"/>
                  </a:lnTo>
                  <a:lnTo>
                    <a:pt x="1610140" y="143893"/>
                  </a:lnTo>
                  <a:lnTo>
                    <a:pt x="1657690" y="147798"/>
                  </a:lnTo>
                  <a:lnTo>
                    <a:pt x="1704772" y="153299"/>
                  </a:lnTo>
                  <a:lnTo>
                    <a:pt x="1751361" y="160369"/>
                  </a:lnTo>
                  <a:lnTo>
                    <a:pt x="1797427" y="168982"/>
                  </a:lnTo>
                  <a:lnTo>
                    <a:pt x="1842944" y="179108"/>
                  </a:lnTo>
                  <a:lnTo>
                    <a:pt x="1887885" y="190723"/>
                  </a:lnTo>
                  <a:lnTo>
                    <a:pt x="1932221" y="203797"/>
                  </a:lnTo>
                  <a:lnTo>
                    <a:pt x="1975925" y="218305"/>
                  </a:lnTo>
                  <a:lnTo>
                    <a:pt x="2018971" y="234219"/>
                  </a:lnTo>
                  <a:lnTo>
                    <a:pt x="2061330" y="251511"/>
                  </a:lnTo>
                  <a:lnTo>
                    <a:pt x="2102975" y="270155"/>
                  </a:lnTo>
                  <a:lnTo>
                    <a:pt x="2143879" y="290122"/>
                  </a:lnTo>
                  <a:lnTo>
                    <a:pt x="2184014" y="311387"/>
                  </a:lnTo>
                  <a:lnTo>
                    <a:pt x="2223352" y="333921"/>
                  </a:lnTo>
                  <a:lnTo>
                    <a:pt x="2261867" y="357698"/>
                  </a:lnTo>
                  <a:lnTo>
                    <a:pt x="2299531" y="382691"/>
                  </a:lnTo>
                  <a:lnTo>
                    <a:pt x="2336315" y="408871"/>
                  </a:lnTo>
                  <a:lnTo>
                    <a:pt x="2372194" y="436212"/>
                  </a:lnTo>
                  <a:lnTo>
                    <a:pt x="2407139" y="464687"/>
                  </a:lnTo>
                  <a:lnTo>
                    <a:pt x="2441123" y="494268"/>
                  </a:lnTo>
                  <a:lnTo>
                    <a:pt x="2474119" y="524928"/>
                  </a:lnTo>
                  <a:lnTo>
                    <a:pt x="2506099" y="556640"/>
                  </a:lnTo>
                  <a:lnTo>
                    <a:pt x="2537035" y="589377"/>
                  </a:lnTo>
                  <a:lnTo>
                    <a:pt x="2566901" y="623112"/>
                  </a:lnTo>
                  <a:lnTo>
                    <a:pt x="2595668" y="657817"/>
                  </a:lnTo>
                  <a:lnTo>
                    <a:pt x="2623310" y="693464"/>
                  </a:lnTo>
                  <a:lnTo>
                    <a:pt x="2649798" y="730028"/>
                  </a:lnTo>
                  <a:lnTo>
                    <a:pt x="2675106" y="767480"/>
                  </a:lnTo>
                  <a:lnTo>
                    <a:pt x="2699205" y="805794"/>
                  </a:lnTo>
                  <a:lnTo>
                    <a:pt x="2722070" y="844942"/>
                  </a:lnTo>
                  <a:lnTo>
                    <a:pt x="2743671" y="884897"/>
                  </a:lnTo>
                  <a:lnTo>
                    <a:pt x="2763981" y="925631"/>
                  </a:lnTo>
                  <a:lnTo>
                    <a:pt x="2782974" y="967118"/>
                  </a:lnTo>
                  <a:lnTo>
                    <a:pt x="2800622" y="1009331"/>
                  </a:lnTo>
                  <a:lnTo>
                    <a:pt x="2816897" y="1052241"/>
                  </a:lnTo>
                  <a:lnTo>
                    <a:pt x="2831771" y="1095823"/>
                  </a:lnTo>
                  <a:lnTo>
                    <a:pt x="2845218" y="1140047"/>
                  </a:lnTo>
                  <a:lnTo>
                    <a:pt x="2857209" y="1184889"/>
                  </a:lnTo>
                  <a:lnTo>
                    <a:pt x="2867719" y="1230319"/>
                  </a:lnTo>
                  <a:lnTo>
                    <a:pt x="2876718" y="1276312"/>
                  </a:lnTo>
                  <a:lnTo>
                    <a:pt x="2884179" y="1322839"/>
                  </a:lnTo>
                  <a:lnTo>
                    <a:pt x="2890076" y="1369874"/>
                  </a:lnTo>
                  <a:lnTo>
                    <a:pt x="2894380" y="1417389"/>
                  </a:lnTo>
                  <a:lnTo>
                    <a:pt x="2897064" y="1465357"/>
                  </a:lnTo>
                  <a:lnTo>
                    <a:pt x="2898101" y="1513751"/>
                  </a:lnTo>
                  <a:lnTo>
                    <a:pt x="3039084" y="1513154"/>
                  </a:lnTo>
                  <a:lnTo>
                    <a:pt x="3038140" y="1465204"/>
                  </a:lnTo>
                  <a:lnTo>
                    <a:pt x="3035727" y="1417630"/>
                  </a:lnTo>
                  <a:lnTo>
                    <a:pt x="3031867" y="1370451"/>
                  </a:lnTo>
                  <a:lnTo>
                    <a:pt x="3026581" y="1323690"/>
                  </a:lnTo>
                  <a:lnTo>
                    <a:pt x="3019893" y="1277369"/>
                  </a:lnTo>
                  <a:lnTo>
                    <a:pt x="3011822" y="1231511"/>
                  </a:lnTo>
                  <a:lnTo>
                    <a:pt x="3002393" y="1186135"/>
                  </a:lnTo>
                  <a:lnTo>
                    <a:pt x="2991625" y="1141266"/>
                  </a:lnTo>
                  <a:lnTo>
                    <a:pt x="2979542" y="1096924"/>
                  </a:lnTo>
                  <a:lnTo>
                    <a:pt x="2966165" y="1053132"/>
                  </a:lnTo>
                  <a:lnTo>
                    <a:pt x="2951516" y="1009911"/>
                  </a:lnTo>
                  <a:lnTo>
                    <a:pt x="2935617" y="967283"/>
                  </a:lnTo>
                  <a:lnTo>
                    <a:pt x="2918489" y="925271"/>
                  </a:lnTo>
                  <a:lnTo>
                    <a:pt x="2900156" y="883895"/>
                  </a:lnTo>
                  <a:lnTo>
                    <a:pt x="2880638" y="843178"/>
                  </a:lnTo>
                  <a:lnTo>
                    <a:pt x="2859957" y="803142"/>
                  </a:lnTo>
                  <a:lnTo>
                    <a:pt x="2838136" y="763809"/>
                  </a:lnTo>
                  <a:lnTo>
                    <a:pt x="2815196" y="725201"/>
                  </a:lnTo>
                  <a:lnTo>
                    <a:pt x="2791159" y="687339"/>
                  </a:lnTo>
                  <a:lnTo>
                    <a:pt x="2766048" y="650245"/>
                  </a:lnTo>
                  <a:lnTo>
                    <a:pt x="2739883" y="613942"/>
                  </a:lnTo>
                  <a:lnTo>
                    <a:pt x="2712687" y="578451"/>
                  </a:lnTo>
                  <a:lnTo>
                    <a:pt x="2684482" y="543794"/>
                  </a:lnTo>
                  <a:lnTo>
                    <a:pt x="2655290" y="509993"/>
                  </a:lnTo>
                  <a:lnTo>
                    <a:pt x="2625132" y="477070"/>
                  </a:lnTo>
                  <a:lnTo>
                    <a:pt x="2594030" y="445047"/>
                  </a:lnTo>
                  <a:lnTo>
                    <a:pt x="2562007" y="413946"/>
                  </a:lnTo>
                  <a:lnTo>
                    <a:pt x="2529084" y="383788"/>
                  </a:lnTo>
                  <a:lnTo>
                    <a:pt x="2495283" y="354595"/>
                  </a:lnTo>
                  <a:lnTo>
                    <a:pt x="2460626" y="326390"/>
                  </a:lnTo>
                  <a:lnTo>
                    <a:pt x="2425135" y="299194"/>
                  </a:lnTo>
                  <a:lnTo>
                    <a:pt x="2388832" y="273030"/>
                  </a:lnTo>
                  <a:lnTo>
                    <a:pt x="2351738" y="247918"/>
                  </a:lnTo>
                  <a:lnTo>
                    <a:pt x="2313876" y="223881"/>
                  </a:lnTo>
                  <a:lnTo>
                    <a:pt x="2275268" y="200941"/>
                  </a:lnTo>
                  <a:lnTo>
                    <a:pt x="2235934" y="179120"/>
                  </a:lnTo>
                  <a:lnTo>
                    <a:pt x="2195898" y="158440"/>
                  </a:lnTo>
                  <a:lnTo>
                    <a:pt x="2155182" y="138922"/>
                  </a:lnTo>
                  <a:lnTo>
                    <a:pt x="2113806" y="120589"/>
                  </a:lnTo>
                  <a:lnTo>
                    <a:pt x="2071793" y="103461"/>
                  </a:lnTo>
                  <a:lnTo>
                    <a:pt x="2029165" y="87563"/>
                  </a:lnTo>
                  <a:lnTo>
                    <a:pt x="1985944" y="72914"/>
                  </a:lnTo>
                  <a:lnTo>
                    <a:pt x="1942151" y="59537"/>
                  </a:lnTo>
                  <a:lnTo>
                    <a:pt x="1897809" y="47454"/>
                  </a:lnTo>
                  <a:lnTo>
                    <a:pt x="1852939" y="36687"/>
                  </a:lnTo>
                  <a:lnTo>
                    <a:pt x="1807564" y="27258"/>
                  </a:lnTo>
                  <a:lnTo>
                    <a:pt x="1761705" y="19188"/>
                  </a:lnTo>
                  <a:lnTo>
                    <a:pt x="1715383" y="12500"/>
                  </a:lnTo>
                  <a:lnTo>
                    <a:pt x="1668622" y="7215"/>
                  </a:lnTo>
                  <a:lnTo>
                    <a:pt x="1621443" y="3355"/>
                  </a:lnTo>
                  <a:lnTo>
                    <a:pt x="1573867" y="943"/>
                  </a:lnTo>
                  <a:lnTo>
                    <a:pt x="1525917" y="0"/>
                  </a:lnTo>
                  <a:close/>
                </a:path>
              </a:pathLst>
            </a:custGeom>
            <a:solidFill>
              <a:srgbClr val="B2C1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FB4EE688-CC22-44A5-ABD1-0BFAF4183100}"/>
                </a:ext>
              </a:extLst>
            </p:cNvPr>
            <p:cNvSpPr/>
            <p:nvPr/>
          </p:nvSpPr>
          <p:spPr>
            <a:xfrm>
              <a:off x="1777954" y="3451179"/>
              <a:ext cx="1398905" cy="1398905"/>
            </a:xfrm>
            <a:custGeom>
              <a:avLst/>
              <a:gdLst/>
              <a:ahLst/>
              <a:cxnLst/>
              <a:rect l="l" t="t" r="r" b="b"/>
              <a:pathLst>
                <a:path w="1398905" h="1398904">
                  <a:moveTo>
                    <a:pt x="699338" y="0"/>
                  </a:moveTo>
                  <a:lnTo>
                    <a:pt x="651457" y="1613"/>
                  </a:lnTo>
                  <a:lnTo>
                    <a:pt x="604442" y="6384"/>
                  </a:lnTo>
                  <a:lnTo>
                    <a:pt x="558397" y="14208"/>
                  </a:lnTo>
                  <a:lnTo>
                    <a:pt x="513426" y="24981"/>
                  </a:lnTo>
                  <a:lnTo>
                    <a:pt x="469634" y="38599"/>
                  </a:lnTo>
                  <a:lnTo>
                    <a:pt x="427124" y="54957"/>
                  </a:lnTo>
                  <a:lnTo>
                    <a:pt x="386001" y="73952"/>
                  </a:lnTo>
                  <a:lnTo>
                    <a:pt x="346369" y="95480"/>
                  </a:lnTo>
                  <a:lnTo>
                    <a:pt x="308332" y="119436"/>
                  </a:lnTo>
                  <a:lnTo>
                    <a:pt x="271994" y="145716"/>
                  </a:lnTo>
                  <a:lnTo>
                    <a:pt x="237459" y="174216"/>
                  </a:lnTo>
                  <a:lnTo>
                    <a:pt x="204831" y="204831"/>
                  </a:lnTo>
                  <a:lnTo>
                    <a:pt x="174216" y="237459"/>
                  </a:lnTo>
                  <a:lnTo>
                    <a:pt x="145716" y="271994"/>
                  </a:lnTo>
                  <a:lnTo>
                    <a:pt x="119436" y="308332"/>
                  </a:lnTo>
                  <a:lnTo>
                    <a:pt x="95480" y="346369"/>
                  </a:lnTo>
                  <a:lnTo>
                    <a:pt x="73952" y="386001"/>
                  </a:lnTo>
                  <a:lnTo>
                    <a:pt x="54957" y="427124"/>
                  </a:lnTo>
                  <a:lnTo>
                    <a:pt x="38599" y="469634"/>
                  </a:lnTo>
                  <a:lnTo>
                    <a:pt x="24981" y="513426"/>
                  </a:lnTo>
                  <a:lnTo>
                    <a:pt x="14208" y="558397"/>
                  </a:lnTo>
                  <a:lnTo>
                    <a:pt x="6384" y="604442"/>
                  </a:lnTo>
                  <a:lnTo>
                    <a:pt x="1613" y="651457"/>
                  </a:lnTo>
                  <a:lnTo>
                    <a:pt x="0" y="699338"/>
                  </a:lnTo>
                  <a:lnTo>
                    <a:pt x="1613" y="747219"/>
                  </a:lnTo>
                  <a:lnTo>
                    <a:pt x="6384" y="794233"/>
                  </a:lnTo>
                  <a:lnTo>
                    <a:pt x="14208" y="840278"/>
                  </a:lnTo>
                  <a:lnTo>
                    <a:pt x="24981" y="885249"/>
                  </a:lnTo>
                  <a:lnTo>
                    <a:pt x="38599" y="929041"/>
                  </a:lnTo>
                  <a:lnTo>
                    <a:pt x="54957" y="971551"/>
                  </a:lnTo>
                  <a:lnTo>
                    <a:pt x="73952" y="1012674"/>
                  </a:lnTo>
                  <a:lnTo>
                    <a:pt x="95480" y="1052306"/>
                  </a:lnTo>
                  <a:lnTo>
                    <a:pt x="119436" y="1090344"/>
                  </a:lnTo>
                  <a:lnTo>
                    <a:pt x="145716" y="1126682"/>
                  </a:lnTo>
                  <a:lnTo>
                    <a:pt x="174216" y="1161217"/>
                  </a:lnTo>
                  <a:lnTo>
                    <a:pt x="204831" y="1193844"/>
                  </a:lnTo>
                  <a:lnTo>
                    <a:pt x="237459" y="1224460"/>
                  </a:lnTo>
                  <a:lnTo>
                    <a:pt x="271994" y="1252960"/>
                  </a:lnTo>
                  <a:lnTo>
                    <a:pt x="308332" y="1279240"/>
                  </a:lnTo>
                  <a:lnTo>
                    <a:pt x="346369" y="1303195"/>
                  </a:lnTo>
                  <a:lnTo>
                    <a:pt x="386001" y="1324723"/>
                  </a:lnTo>
                  <a:lnTo>
                    <a:pt x="427124" y="1343718"/>
                  </a:lnTo>
                  <a:lnTo>
                    <a:pt x="469634" y="1360077"/>
                  </a:lnTo>
                  <a:lnTo>
                    <a:pt x="513426" y="1373695"/>
                  </a:lnTo>
                  <a:lnTo>
                    <a:pt x="558397" y="1384468"/>
                  </a:lnTo>
                  <a:lnTo>
                    <a:pt x="604442" y="1392292"/>
                  </a:lnTo>
                  <a:lnTo>
                    <a:pt x="651457" y="1397063"/>
                  </a:lnTo>
                  <a:lnTo>
                    <a:pt x="699338" y="1398676"/>
                  </a:lnTo>
                  <a:lnTo>
                    <a:pt x="747219" y="1397063"/>
                  </a:lnTo>
                  <a:lnTo>
                    <a:pt x="794233" y="1392292"/>
                  </a:lnTo>
                  <a:lnTo>
                    <a:pt x="840278" y="1384468"/>
                  </a:lnTo>
                  <a:lnTo>
                    <a:pt x="885249" y="1373695"/>
                  </a:lnTo>
                  <a:lnTo>
                    <a:pt x="929041" y="1360077"/>
                  </a:lnTo>
                  <a:lnTo>
                    <a:pt x="971551" y="1343718"/>
                  </a:lnTo>
                  <a:lnTo>
                    <a:pt x="1012674" y="1324723"/>
                  </a:lnTo>
                  <a:lnTo>
                    <a:pt x="1052306" y="1303195"/>
                  </a:lnTo>
                  <a:lnTo>
                    <a:pt x="1090344" y="1279240"/>
                  </a:lnTo>
                  <a:lnTo>
                    <a:pt x="1126682" y="1252960"/>
                  </a:lnTo>
                  <a:lnTo>
                    <a:pt x="1161217" y="1224460"/>
                  </a:lnTo>
                  <a:lnTo>
                    <a:pt x="1193844" y="1193844"/>
                  </a:lnTo>
                  <a:lnTo>
                    <a:pt x="1224460" y="1161217"/>
                  </a:lnTo>
                  <a:lnTo>
                    <a:pt x="1252960" y="1126682"/>
                  </a:lnTo>
                  <a:lnTo>
                    <a:pt x="1279240" y="1090344"/>
                  </a:lnTo>
                  <a:lnTo>
                    <a:pt x="1303195" y="1052306"/>
                  </a:lnTo>
                  <a:lnTo>
                    <a:pt x="1324723" y="1012674"/>
                  </a:lnTo>
                  <a:lnTo>
                    <a:pt x="1343718" y="971551"/>
                  </a:lnTo>
                  <a:lnTo>
                    <a:pt x="1360077" y="929041"/>
                  </a:lnTo>
                  <a:lnTo>
                    <a:pt x="1373695" y="885249"/>
                  </a:lnTo>
                  <a:lnTo>
                    <a:pt x="1384468" y="840278"/>
                  </a:lnTo>
                  <a:lnTo>
                    <a:pt x="1392292" y="794233"/>
                  </a:lnTo>
                  <a:lnTo>
                    <a:pt x="1397063" y="747219"/>
                  </a:lnTo>
                  <a:lnTo>
                    <a:pt x="1398676" y="699338"/>
                  </a:lnTo>
                  <a:lnTo>
                    <a:pt x="1397063" y="651457"/>
                  </a:lnTo>
                  <a:lnTo>
                    <a:pt x="1392292" y="604442"/>
                  </a:lnTo>
                  <a:lnTo>
                    <a:pt x="1384468" y="558397"/>
                  </a:lnTo>
                  <a:lnTo>
                    <a:pt x="1373695" y="513426"/>
                  </a:lnTo>
                  <a:lnTo>
                    <a:pt x="1360077" y="469634"/>
                  </a:lnTo>
                  <a:lnTo>
                    <a:pt x="1343718" y="427124"/>
                  </a:lnTo>
                  <a:lnTo>
                    <a:pt x="1324723" y="386001"/>
                  </a:lnTo>
                  <a:lnTo>
                    <a:pt x="1303195" y="346369"/>
                  </a:lnTo>
                  <a:lnTo>
                    <a:pt x="1279240" y="308332"/>
                  </a:lnTo>
                  <a:lnTo>
                    <a:pt x="1252960" y="271994"/>
                  </a:lnTo>
                  <a:lnTo>
                    <a:pt x="1224460" y="237459"/>
                  </a:lnTo>
                  <a:lnTo>
                    <a:pt x="1193844" y="204831"/>
                  </a:lnTo>
                  <a:lnTo>
                    <a:pt x="1161217" y="174216"/>
                  </a:lnTo>
                  <a:lnTo>
                    <a:pt x="1126682" y="145716"/>
                  </a:lnTo>
                  <a:lnTo>
                    <a:pt x="1090344" y="119436"/>
                  </a:lnTo>
                  <a:lnTo>
                    <a:pt x="1052306" y="95480"/>
                  </a:lnTo>
                  <a:lnTo>
                    <a:pt x="1012674" y="73952"/>
                  </a:lnTo>
                  <a:lnTo>
                    <a:pt x="971551" y="54957"/>
                  </a:lnTo>
                  <a:lnTo>
                    <a:pt x="929041" y="38599"/>
                  </a:lnTo>
                  <a:lnTo>
                    <a:pt x="885249" y="24981"/>
                  </a:lnTo>
                  <a:lnTo>
                    <a:pt x="840278" y="14208"/>
                  </a:lnTo>
                  <a:lnTo>
                    <a:pt x="794233" y="6384"/>
                  </a:lnTo>
                  <a:lnTo>
                    <a:pt x="747219" y="1613"/>
                  </a:lnTo>
                  <a:lnTo>
                    <a:pt x="699338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F7072ADC-AB3F-4562-8D33-899B725E8763}"/>
                </a:ext>
              </a:extLst>
            </p:cNvPr>
            <p:cNvSpPr/>
            <p:nvPr/>
          </p:nvSpPr>
          <p:spPr>
            <a:xfrm>
              <a:off x="1777954" y="3451179"/>
              <a:ext cx="1398905" cy="1398905"/>
            </a:xfrm>
            <a:custGeom>
              <a:avLst/>
              <a:gdLst/>
              <a:ahLst/>
              <a:cxnLst/>
              <a:rect l="l" t="t" r="r" b="b"/>
              <a:pathLst>
                <a:path w="1398905" h="1398904">
                  <a:moveTo>
                    <a:pt x="0" y="699338"/>
                  </a:moveTo>
                  <a:lnTo>
                    <a:pt x="1613" y="651457"/>
                  </a:lnTo>
                  <a:lnTo>
                    <a:pt x="6384" y="604442"/>
                  </a:lnTo>
                  <a:lnTo>
                    <a:pt x="14208" y="558397"/>
                  </a:lnTo>
                  <a:lnTo>
                    <a:pt x="24981" y="513426"/>
                  </a:lnTo>
                  <a:lnTo>
                    <a:pt x="38599" y="469634"/>
                  </a:lnTo>
                  <a:lnTo>
                    <a:pt x="54957" y="427124"/>
                  </a:lnTo>
                  <a:lnTo>
                    <a:pt x="73952" y="386001"/>
                  </a:lnTo>
                  <a:lnTo>
                    <a:pt x="95480" y="346369"/>
                  </a:lnTo>
                  <a:lnTo>
                    <a:pt x="119436" y="308332"/>
                  </a:lnTo>
                  <a:lnTo>
                    <a:pt x="145716" y="271994"/>
                  </a:lnTo>
                  <a:lnTo>
                    <a:pt x="174216" y="237459"/>
                  </a:lnTo>
                  <a:lnTo>
                    <a:pt x="204831" y="204831"/>
                  </a:lnTo>
                  <a:lnTo>
                    <a:pt x="237459" y="174216"/>
                  </a:lnTo>
                  <a:lnTo>
                    <a:pt x="271994" y="145716"/>
                  </a:lnTo>
                  <a:lnTo>
                    <a:pt x="308332" y="119436"/>
                  </a:lnTo>
                  <a:lnTo>
                    <a:pt x="346369" y="95480"/>
                  </a:lnTo>
                  <a:lnTo>
                    <a:pt x="386001" y="73952"/>
                  </a:lnTo>
                  <a:lnTo>
                    <a:pt x="427124" y="54957"/>
                  </a:lnTo>
                  <a:lnTo>
                    <a:pt x="469634" y="38599"/>
                  </a:lnTo>
                  <a:lnTo>
                    <a:pt x="513426" y="24981"/>
                  </a:lnTo>
                  <a:lnTo>
                    <a:pt x="558397" y="14208"/>
                  </a:lnTo>
                  <a:lnTo>
                    <a:pt x="604442" y="6384"/>
                  </a:lnTo>
                  <a:lnTo>
                    <a:pt x="651457" y="1613"/>
                  </a:lnTo>
                  <a:lnTo>
                    <a:pt x="699338" y="0"/>
                  </a:lnTo>
                  <a:lnTo>
                    <a:pt x="747219" y="1613"/>
                  </a:lnTo>
                  <a:lnTo>
                    <a:pt x="794233" y="6384"/>
                  </a:lnTo>
                  <a:lnTo>
                    <a:pt x="840278" y="14208"/>
                  </a:lnTo>
                  <a:lnTo>
                    <a:pt x="885249" y="24981"/>
                  </a:lnTo>
                  <a:lnTo>
                    <a:pt x="929041" y="38599"/>
                  </a:lnTo>
                  <a:lnTo>
                    <a:pt x="971551" y="54957"/>
                  </a:lnTo>
                  <a:lnTo>
                    <a:pt x="1012674" y="73952"/>
                  </a:lnTo>
                  <a:lnTo>
                    <a:pt x="1052306" y="95480"/>
                  </a:lnTo>
                  <a:lnTo>
                    <a:pt x="1090344" y="119436"/>
                  </a:lnTo>
                  <a:lnTo>
                    <a:pt x="1126682" y="145716"/>
                  </a:lnTo>
                  <a:lnTo>
                    <a:pt x="1161217" y="174216"/>
                  </a:lnTo>
                  <a:lnTo>
                    <a:pt x="1193844" y="204831"/>
                  </a:lnTo>
                  <a:lnTo>
                    <a:pt x="1224460" y="237459"/>
                  </a:lnTo>
                  <a:lnTo>
                    <a:pt x="1252960" y="271994"/>
                  </a:lnTo>
                  <a:lnTo>
                    <a:pt x="1279240" y="308332"/>
                  </a:lnTo>
                  <a:lnTo>
                    <a:pt x="1303195" y="346369"/>
                  </a:lnTo>
                  <a:lnTo>
                    <a:pt x="1324723" y="386001"/>
                  </a:lnTo>
                  <a:lnTo>
                    <a:pt x="1343718" y="427124"/>
                  </a:lnTo>
                  <a:lnTo>
                    <a:pt x="1360077" y="469634"/>
                  </a:lnTo>
                  <a:lnTo>
                    <a:pt x="1373695" y="513426"/>
                  </a:lnTo>
                  <a:lnTo>
                    <a:pt x="1384468" y="558397"/>
                  </a:lnTo>
                  <a:lnTo>
                    <a:pt x="1392292" y="604442"/>
                  </a:lnTo>
                  <a:lnTo>
                    <a:pt x="1397063" y="651457"/>
                  </a:lnTo>
                  <a:lnTo>
                    <a:pt x="1398676" y="699338"/>
                  </a:lnTo>
                  <a:lnTo>
                    <a:pt x="1397063" y="747219"/>
                  </a:lnTo>
                  <a:lnTo>
                    <a:pt x="1392292" y="794233"/>
                  </a:lnTo>
                  <a:lnTo>
                    <a:pt x="1384468" y="840278"/>
                  </a:lnTo>
                  <a:lnTo>
                    <a:pt x="1373695" y="885249"/>
                  </a:lnTo>
                  <a:lnTo>
                    <a:pt x="1360077" y="929041"/>
                  </a:lnTo>
                  <a:lnTo>
                    <a:pt x="1343718" y="971551"/>
                  </a:lnTo>
                  <a:lnTo>
                    <a:pt x="1324723" y="1012674"/>
                  </a:lnTo>
                  <a:lnTo>
                    <a:pt x="1303195" y="1052306"/>
                  </a:lnTo>
                  <a:lnTo>
                    <a:pt x="1279240" y="1090344"/>
                  </a:lnTo>
                  <a:lnTo>
                    <a:pt x="1252960" y="1126682"/>
                  </a:lnTo>
                  <a:lnTo>
                    <a:pt x="1224460" y="1161217"/>
                  </a:lnTo>
                  <a:lnTo>
                    <a:pt x="1193844" y="1193844"/>
                  </a:lnTo>
                  <a:lnTo>
                    <a:pt x="1161217" y="1224460"/>
                  </a:lnTo>
                  <a:lnTo>
                    <a:pt x="1126682" y="1252960"/>
                  </a:lnTo>
                  <a:lnTo>
                    <a:pt x="1090344" y="1279240"/>
                  </a:lnTo>
                  <a:lnTo>
                    <a:pt x="1052306" y="1303195"/>
                  </a:lnTo>
                  <a:lnTo>
                    <a:pt x="1012674" y="1324723"/>
                  </a:lnTo>
                  <a:lnTo>
                    <a:pt x="971551" y="1343718"/>
                  </a:lnTo>
                  <a:lnTo>
                    <a:pt x="929041" y="1360077"/>
                  </a:lnTo>
                  <a:lnTo>
                    <a:pt x="885249" y="1373695"/>
                  </a:lnTo>
                  <a:lnTo>
                    <a:pt x="840278" y="1384468"/>
                  </a:lnTo>
                  <a:lnTo>
                    <a:pt x="794233" y="1392292"/>
                  </a:lnTo>
                  <a:lnTo>
                    <a:pt x="747219" y="1397063"/>
                  </a:lnTo>
                  <a:lnTo>
                    <a:pt x="699338" y="1398676"/>
                  </a:lnTo>
                  <a:lnTo>
                    <a:pt x="651457" y="1397063"/>
                  </a:lnTo>
                  <a:lnTo>
                    <a:pt x="604442" y="1392292"/>
                  </a:lnTo>
                  <a:lnTo>
                    <a:pt x="558397" y="1384468"/>
                  </a:lnTo>
                  <a:lnTo>
                    <a:pt x="513426" y="1373695"/>
                  </a:lnTo>
                  <a:lnTo>
                    <a:pt x="469634" y="1360077"/>
                  </a:lnTo>
                  <a:lnTo>
                    <a:pt x="427124" y="1343718"/>
                  </a:lnTo>
                  <a:lnTo>
                    <a:pt x="386001" y="1324723"/>
                  </a:lnTo>
                  <a:lnTo>
                    <a:pt x="346369" y="1303195"/>
                  </a:lnTo>
                  <a:lnTo>
                    <a:pt x="308332" y="1279240"/>
                  </a:lnTo>
                  <a:lnTo>
                    <a:pt x="271994" y="1252960"/>
                  </a:lnTo>
                  <a:lnTo>
                    <a:pt x="237459" y="1224460"/>
                  </a:lnTo>
                  <a:lnTo>
                    <a:pt x="204831" y="1193844"/>
                  </a:lnTo>
                  <a:lnTo>
                    <a:pt x="174216" y="1161217"/>
                  </a:lnTo>
                  <a:lnTo>
                    <a:pt x="145716" y="1126682"/>
                  </a:lnTo>
                  <a:lnTo>
                    <a:pt x="119436" y="1090344"/>
                  </a:lnTo>
                  <a:lnTo>
                    <a:pt x="95480" y="1052306"/>
                  </a:lnTo>
                  <a:lnTo>
                    <a:pt x="73952" y="1012674"/>
                  </a:lnTo>
                  <a:lnTo>
                    <a:pt x="54957" y="971551"/>
                  </a:lnTo>
                  <a:lnTo>
                    <a:pt x="38599" y="929041"/>
                  </a:lnTo>
                  <a:lnTo>
                    <a:pt x="24981" y="885249"/>
                  </a:lnTo>
                  <a:lnTo>
                    <a:pt x="14208" y="840278"/>
                  </a:lnTo>
                  <a:lnTo>
                    <a:pt x="6384" y="794233"/>
                  </a:lnTo>
                  <a:lnTo>
                    <a:pt x="1613" y="747219"/>
                  </a:lnTo>
                  <a:lnTo>
                    <a:pt x="0" y="69933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8">
            <a:extLst>
              <a:ext uri="{FF2B5EF4-FFF2-40B4-BE49-F238E27FC236}">
                <a16:creationId xmlns:a16="http://schemas.microsoft.com/office/drawing/2014/main" id="{79618FEF-97F1-4C99-A80C-80405D1E2239}"/>
              </a:ext>
            </a:extLst>
          </p:cNvPr>
          <p:cNvSpPr txBox="1"/>
          <p:nvPr/>
        </p:nvSpPr>
        <p:spPr>
          <a:xfrm>
            <a:off x="3293578" y="3713397"/>
            <a:ext cx="912494" cy="937894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065" marR="5080" algn="ctr">
              <a:lnSpc>
                <a:spcPct val="91500"/>
              </a:lnSpc>
              <a:spcBef>
                <a:spcPts val="259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Transporte  de  paquetes  overnight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9">
            <a:extLst>
              <a:ext uri="{FF2B5EF4-FFF2-40B4-BE49-F238E27FC236}">
                <a16:creationId xmlns:a16="http://schemas.microsoft.com/office/drawing/2014/main" id="{E4296E93-78C7-4DA2-A5C8-475465C351A6}"/>
              </a:ext>
            </a:extLst>
          </p:cNvPr>
          <p:cNvSpPr txBox="1"/>
          <p:nvPr/>
        </p:nvSpPr>
        <p:spPr>
          <a:xfrm>
            <a:off x="5170506" y="4048244"/>
            <a:ext cx="12827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B9CDE5"/>
                </a:solidFill>
                <a:latin typeface="Calibri"/>
                <a:cs typeface="Calibri"/>
              </a:rPr>
              <a:t>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0">
            <a:extLst>
              <a:ext uri="{FF2B5EF4-FFF2-40B4-BE49-F238E27FC236}">
                <a16:creationId xmlns:a16="http://schemas.microsoft.com/office/drawing/2014/main" id="{321744F3-B1E0-413D-AC15-03E5B866B5EF}"/>
              </a:ext>
            </a:extLst>
          </p:cNvPr>
          <p:cNvSpPr txBox="1"/>
          <p:nvPr/>
        </p:nvSpPr>
        <p:spPr>
          <a:xfrm>
            <a:off x="7011927" y="1461855"/>
            <a:ext cx="2307305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latin typeface="Arial"/>
                <a:cs typeface="Arial"/>
              </a:rPr>
              <a:t>Servicio básico + complementarios</a:t>
            </a:r>
          </a:p>
        </p:txBody>
      </p:sp>
      <p:pic>
        <p:nvPicPr>
          <p:cNvPr id="17" name="object 11">
            <a:extLst>
              <a:ext uri="{FF2B5EF4-FFF2-40B4-BE49-F238E27FC236}">
                <a16:creationId xmlns:a16="http://schemas.microsoft.com/office/drawing/2014/main" id="{E60FFE62-E986-4F7D-95B1-6DED7399461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06341" y="2234985"/>
            <a:ext cx="4064842" cy="3918037"/>
          </a:xfrm>
          <a:prstGeom prst="rect">
            <a:avLst/>
          </a:prstGeom>
        </p:spPr>
      </p:pic>
      <p:sp>
        <p:nvSpPr>
          <p:cNvPr id="18" name="object 12">
            <a:extLst>
              <a:ext uri="{FF2B5EF4-FFF2-40B4-BE49-F238E27FC236}">
                <a16:creationId xmlns:a16="http://schemas.microsoft.com/office/drawing/2014/main" id="{055160DD-6D6F-4B45-8F76-E57832F11B9D}"/>
              </a:ext>
            </a:extLst>
          </p:cNvPr>
          <p:cNvSpPr txBox="1"/>
          <p:nvPr/>
        </p:nvSpPr>
        <p:spPr>
          <a:xfrm>
            <a:off x="7426539" y="3791360"/>
            <a:ext cx="1024890" cy="10528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algn="ctr">
              <a:lnSpc>
                <a:spcPct val="91500"/>
              </a:lnSpc>
              <a:spcBef>
                <a:spcPts val="28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Transporte  de  paquetes  overnight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3">
            <a:extLst>
              <a:ext uri="{FF2B5EF4-FFF2-40B4-BE49-F238E27FC236}">
                <a16:creationId xmlns:a16="http://schemas.microsoft.com/office/drawing/2014/main" id="{248B46E3-6B16-4FF1-9A81-694020722938}"/>
              </a:ext>
            </a:extLst>
          </p:cNvPr>
          <p:cNvSpPr txBox="1"/>
          <p:nvPr/>
        </p:nvSpPr>
        <p:spPr>
          <a:xfrm>
            <a:off x="7676760" y="2625178"/>
            <a:ext cx="523875" cy="26098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indent="46990">
              <a:lnSpc>
                <a:spcPts val="890"/>
              </a:lnSpc>
              <a:spcBef>
                <a:spcPts val="190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Consejo e  información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0" name="object 14">
            <a:extLst>
              <a:ext uri="{FF2B5EF4-FFF2-40B4-BE49-F238E27FC236}">
                <a16:creationId xmlns:a16="http://schemas.microsoft.com/office/drawing/2014/main" id="{8299869E-9263-47F2-8F79-D76D272FCD57}"/>
              </a:ext>
            </a:extLst>
          </p:cNvPr>
          <p:cNvSpPr txBox="1"/>
          <p:nvPr/>
        </p:nvSpPr>
        <p:spPr>
          <a:xfrm>
            <a:off x="9234290" y="3714701"/>
            <a:ext cx="408305" cy="26098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indent="22860">
              <a:lnSpc>
                <a:spcPts val="890"/>
              </a:lnSpc>
              <a:spcBef>
                <a:spcPts val="190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Recoger  paquetes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15">
            <a:extLst>
              <a:ext uri="{FF2B5EF4-FFF2-40B4-BE49-F238E27FC236}">
                <a16:creationId xmlns:a16="http://schemas.microsoft.com/office/drawing/2014/main" id="{DD10B1AF-7F62-4E5D-B257-6C664621FA9F}"/>
              </a:ext>
            </a:extLst>
          </p:cNvPr>
          <p:cNvSpPr txBox="1"/>
          <p:nvPr/>
        </p:nvSpPr>
        <p:spPr>
          <a:xfrm>
            <a:off x="8525841" y="5533401"/>
            <a:ext cx="6775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Documentación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2" name="object 16">
            <a:extLst>
              <a:ext uri="{FF2B5EF4-FFF2-40B4-BE49-F238E27FC236}">
                <a16:creationId xmlns:a16="http://schemas.microsoft.com/office/drawing/2014/main" id="{2F545000-C23B-41B2-BCA2-426E69AA01A0}"/>
              </a:ext>
            </a:extLst>
          </p:cNvPr>
          <p:cNvSpPr txBox="1"/>
          <p:nvPr/>
        </p:nvSpPr>
        <p:spPr>
          <a:xfrm>
            <a:off x="6841430" y="5533401"/>
            <a:ext cx="3409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Rastreo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3" name="object 17">
            <a:extLst>
              <a:ext uri="{FF2B5EF4-FFF2-40B4-BE49-F238E27FC236}">
                <a16:creationId xmlns:a16="http://schemas.microsoft.com/office/drawing/2014/main" id="{3BE7504C-4762-4311-9A89-90B8C1C35EEA}"/>
              </a:ext>
            </a:extLst>
          </p:cNvPr>
          <p:cNvSpPr txBox="1"/>
          <p:nvPr/>
        </p:nvSpPr>
        <p:spPr>
          <a:xfrm>
            <a:off x="6187861" y="3714701"/>
            <a:ext cx="502920" cy="26098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0480" marR="5080" indent="-18415">
              <a:lnSpc>
                <a:spcPts val="890"/>
              </a:lnSpc>
              <a:spcBef>
                <a:spcPts val="190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Solución de  problemas</a:t>
            </a:r>
            <a:endParaRPr sz="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2874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AE6604F-7537-4B61-89C3-80645EC820A4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1D10FBA9-AD74-4683-9DD2-255616F8197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F302AE2-DCCD-488C-B1EE-3245A9856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751" y="647700"/>
            <a:ext cx="10222498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391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AE6604F-7537-4B61-89C3-80645EC820A4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1D10FBA9-AD74-4683-9DD2-255616F8197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3264205-1B6B-4A2E-813D-C17AA7E76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388" y="990388"/>
            <a:ext cx="4877223" cy="487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29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AE6604F-7537-4B61-89C3-80645EC820A4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1D10FBA9-AD74-4683-9DD2-255616F8197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AF30C34C-EAC3-4532-B2DA-BCB6F08779A2}"/>
              </a:ext>
            </a:extLst>
          </p:cNvPr>
          <p:cNvSpPr/>
          <p:nvPr/>
        </p:nvSpPr>
        <p:spPr>
          <a:xfrm>
            <a:off x="1676400" y="661491"/>
            <a:ext cx="6934200" cy="56586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32945839-A595-4CA0-9FDE-55D6F72C7D73}"/>
              </a:ext>
            </a:extLst>
          </p:cNvPr>
          <p:cNvSpPr/>
          <p:nvPr/>
        </p:nvSpPr>
        <p:spPr>
          <a:xfrm>
            <a:off x="10210800" y="685800"/>
            <a:ext cx="1362455" cy="969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86C5021E-CAA8-43C8-9743-B4A487740ADD}"/>
              </a:ext>
            </a:extLst>
          </p:cNvPr>
          <p:cNvSpPr/>
          <p:nvPr/>
        </p:nvSpPr>
        <p:spPr>
          <a:xfrm>
            <a:off x="10210799" y="2066544"/>
            <a:ext cx="1362455" cy="13624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37327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AE6604F-7537-4B61-89C3-80645EC820A4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1D10FBA9-AD74-4683-9DD2-255616F8197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2">
            <a:extLst>
              <a:ext uri="{FF2B5EF4-FFF2-40B4-BE49-F238E27FC236}">
                <a16:creationId xmlns:a16="http://schemas.microsoft.com/office/drawing/2014/main" id="{96E0B2CD-3E69-45F0-AE5D-9D78B6B76602}"/>
              </a:ext>
            </a:extLst>
          </p:cNvPr>
          <p:cNvGrpSpPr/>
          <p:nvPr/>
        </p:nvGrpSpPr>
        <p:grpSpPr>
          <a:xfrm>
            <a:off x="1904046" y="654569"/>
            <a:ext cx="8383906" cy="5689090"/>
            <a:chOff x="179831" y="188976"/>
            <a:chExt cx="8845297" cy="6566914"/>
          </a:xfrm>
        </p:grpSpPr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3971613-C788-4011-A02F-A5C50B8EFA53}"/>
                </a:ext>
              </a:extLst>
            </p:cNvPr>
            <p:cNvSpPr/>
            <p:nvPr/>
          </p:nvSpPr>
          <p:spPr>
            <a:xfrm>
              <a:off x="8100060" y="6237731"/>
              <a:ext cx="925068" cy="51815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94FCC5A-87A5-4626-8A6D-ACAF826E4AEF}"/>
                </a:ext>
              </a:extLst>
            </p:cNvPr>
            <p:cNvSpPr/>
            <p:nvPr/>
          </p:nvSpPr>
          <p:spPr>
            <a:xfrm>
              <a:off x="179831" y="188976"/>
              <a:ext cx="8084820" cy="59466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60C45550-9878-465B-96B3-26441A0B8392}"/>
                </a:ext>
              </a:extLst>
            </p:cNvPr>
            <p:cNvSpPr/>
            <p:nvPr/>
          </p:nvSpPr>
          <p:spPr>
            <a:xfrm>
              <a:off x="3276599" y="5615940"/>
              <a:ext cx="1800225" cy="477520"/>
            </a:xfrm>
            <a:custGeom>
              <a:avLst/>
              <a:gdLst/>
              <a:ahLst/>
              <a:cxnLst/>
              <a:rect l="l" t="t" r="r" b="b"/>
              <a:pathLst>
                <a:path w="1800225" h="477520">
                  <a:moveTo>
                    <a:pt x="1799844" y="0"/>
                  </a:moveTo>
                  <a:lnTo>
                    <a:pt x="0" y="0"/>
                  </a:lnTo>
                  <a:lnTo>
                    <a:pt x="0" y="477012"/>
                  </a:lnTo>
                  <a:lnTo>
                    <a:pt x="1799844" y="477012"/>
                  </a:lnTo>
                  <a:lnTo>
                    <a:pt x="1799844" y="0"/>
                  </a:lnTo>
                  <a:close/>
                </a:path>
              </a:pathLst>
            </a:custGeom>
            <a:solidFill>
              <a:srgbClr val="1E1C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65492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AE6604F-7537-4B61-89C3-80645EC820A4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1D10FBA9-AD74-4683-9DD2-255616F8197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3">
            <a:extLst>
              <a:ext uri="{FF2B5EF4-FFF2-40B4-BE49-F238E27FC236}">
                <a16:creationId xmlns:a16="http://schemas.microsoft.com/office/drawing/2014/main" id="{0B5D35CC-78CB-42BF-9306-820A5B54F4F6}"/>
              </a:ext>
            </a:extLst>
          </p:cNvPr>
          <p:cNvGrpSpPr/>
          <p:nvPr/>
        </p:nvGrpSpPr>
        <p:grpSpPr>
          <a:xfrm>
            <a:off x="6096000" y="446519"/>
            <a:ext cx="4093845" cy="5897880"/>
            <a:chOff x="4692396" y="480059"/>
            <a:chExt cx="4093845" cy="5897880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A0D8F27-8B57-4D28-B2D9-D2BBCB7A05BB}"/>
                </a:ext>
              </a:extLst>
            </p:cNvPr>
            <p:cNvSpPr/>
            <p:nvPr/>
          </p:nvSpPr>
          <p:spPr>
            <a:xfrm>
              <a:off x="4692396" y="480059"/>
              <a:ext cx="4093845" cy="5897880"/>
            </a:xfrm>
            <a:custGeom>
              <a:avLst/>
              <a:gdLst/>
              <a:ahLst/>
              <a:cxnLst/>
              <a:rect l="l" t="t" r="r" b="b"/>
              <a:pathLst>
                <a:path w="4093845" h="5897880">
                  <a:moveTo>
                    <a:pt x="4093463" y="0"/>
                  </a:moveTo>
                  <a:lnTo>
                    <a:pt x="0" y="0"/>
                  </a:lnTo>
                  <a:lnTo>
                    <a:pt x="0" y="5897880"/>
                  </a:lnTo>
                  <a:lnTo>
                    <a:pt x="4093463" y="5897880"/>
                  </a:lnTo>
                  <a:lnTo>
                    <a:pt x="4093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AE4E315F-3EBB-40C8-9914-FB9DCFDCA432}"/>
                </a:ext>
              </a:extLst>
            </p:cNvPr>
            <p:cNvSpPr/>
            <p:nvPr/>
          </p:nvSpPr>
          <p:spPr>
            <a:xfrm>
              <a:off x="5332476" y="643127"/>
              <a:ext cx="2813304" cy="55717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6">
            <a:extLst>
              <a:ext uri="{FF2B5EF4-FFF2-40B4-BE49-F238E27FC236}">
                <a16:creationId xmlns:a16="http://schemas.microsoft.com/office/drawing/2014/main" id="{5FE5E127-5CC8-479C-8A93-0EF7463A4A4D}"/>
              </a:ext>
            </a:extLst>
          </p:cNvPr>
          <p:cNvGrpSpPr/>
          <p:nvPr/>
        </p:nvGrpSpPr>
        <p:grpSpPr>
          <a:xfrm>
            <a:off x="1761744" y="446519"/>
            <a:ext cx="4093845" cy="5897880"/>
            <a:chOff x="358140" y="480059"/>
            <a:chExt cx="4093845" cy="5897880"/>
          </a:xfrm>
        </p:grpSpPr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4E60205-6F89-48AA-B7AB-37090D062904}"/>
                </a:ext>
              </a:extLst>
            </p:cNvPr>
            <p:cNvSpPr/>
            <p:nvPr/>
          </p:nvSpPr>
          <p:spPr>
            <a:xfrm>
              <a:off x="358140" y="480059"/>
              <a:ext cx="4093845" cy="5897880"/>
            </a:xfrm>
            <a:custGeom>
              <a:avLst/>
              <a:gdLst/>
              <a:ahLst/>
              <a:cxnLst/>
              <a:rect l="l" t="t" r="r" b="b"/>
              <a:pathLst>
                <a:path w="4093845" h="5897880">
                  <a:moveTo>
                    <a:pt x="4093464" y="0"/>
                  </a:moveTo>
                  <a:lnTo>
                    <a:pt x="0" y="0"/>
                  </a:lnTo>
                  <a:lnTo>
                    <a:pt x="0" y="5897880"/>
                  </a:lnTo>
                  <a:lnTo>
                    <a:pt x="4093464" y="5897880"/>
                  </a:lnTo>
                  <a:lnTo>
                    <a:pt x="40934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6DAE6C3-4AC9-4584-A31E-48457CC864CD}"/>
                </a:ext>
              </a:extLst>
            </p:cNvPr>
            <p:cNvSpPr/>
            <p:nvPr/>
          </p:nvSpPr>
          <p:spPr>
            <a:xfrm>
              <a:off x="481584" y="1505712"/>
              <a:ext cx="3846576" cy="384657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12009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AE6604F-7537-4B61-89C3-80645EC820A4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1D10FBA9-AD74-4683-9DD2-255616F8197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DF699837-01E3-4607-B859-3199A0C24BA9}"/>
              </a:ext>
            </a:extLst>
          </p:cNvPr>
          <p:cNvSpPr/>
          <p:nvPr/>
        </p:nvSpPr>
        <p:spPr>
          <a:xfrm>
            <a:off x="1702309" y="1929385"/>
            <a:ext cx="2636520" cy="2636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964CA662-1841-49F4-AE71-993DF3024626}"/>
              </a:ext>
            </a:extLst>
          </p:cNvPr>
          <p:cNvSpPr/>
          <p:nvPr/>
        </p:nvSpPr>
        <p:spPr>
          <a:xfrm>
            <a:off x="4463034" y="1396746"/>
            <a:ext cx="0" cy="3710304"/>
          </a:xfrm>
          <a:custGeom>
            <a:avLst/>
            <a:gdLst/>
            <a:ahLst/>
            <a:cxnLst/>
            <a:rect l="l" t="t" r="r" b="b"/>
            <a:pathLst>
              <a:path h="3710304">
                <a:moveTo>
                  <a:pt x="0" y="0"/>
                </a:moveTo>
                <a:lnTo>
                  <a:pt x="0" y="3710178"/>
                </a:lnTo>
              </a:path>
            </a:pathLst>
          </a:custGeom>
          <a:ln w="19812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55139A85-0129-41B6-A580-71F1E039BAE5}"/>
              </a:ext>
            </a:extLst>
          </p:cNvPr>
          <p:cNvSpPr/>
          <p:nvPr/>
        </p:nvSpPr>
        <p:spPr>
          <a:xfrm>
            <a:off x="4572000" y="1600200"/>
            <a:ext cx="2653283" cy="13929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76722B5D-70B5-442C-96A6-360598759B48}"/>
              </a:ext>
            </a:extLst>
          </p:cNvPr>
          <p:cNvSpPr/>
          <p:nvPr/>
        </p:nvSpPr>
        <p:spPr>
          <a:xfrm>
            <a:off x="7335775" y="1396746"/>
            <a:ext cx="0" cy="3710304"/>
          </a:xfrm>
          <a:custGeom>
            <a:avLst/>
            <a:gdLst/>
            <a:ahLst/>
            <a:cxnLst/>
            <a:rect l="l" t="t" r="r" b="b"/>
            <a:pathLst>
              <a:path h="3710304">
                <a:moveTo>
                  <a:pt x="0" y="0"/>
                </a:moveTo>
                <a:lnTo>
                  <a:pt x="0" y="3710178"/>
                </a:lnTo>
              </a:path>
            </a:pathLst>
          </a:custGeom>
          <a:ln w="19812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F8D84A2A-9EF2-4E89-B017-5B7E84F1F3D2}"/>
              </a:ext>
            </a:extLst>
          </p:cNvPr>
          <p:cNvSpPr/>
          <p:nvPr/>
        </p:nvSpPr>
        <p:spPr>
          <a:xfrm>
            <a:off x="4579621" y="3075433"/>
            <a:ext cx="2638044" cy="14904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0">
            <a:extLst>
              <a:ext uri="{FF2B5EF4-FFF2-40B4-BE49-F238E27FC236}">
                <a16:creationId xmlns:a16="http://schemas.microsoft.com/office/drawing/2014/main" id="{BF7A4AAE-E579-46BB-B1C5-69C4FE5DE3D4}"/>
              </a:ext>
            </a:extLst>
          </p:cNvPr>
          <p:cNvSpPr/>
          <p:nvPr/>
        </p:nvSpPr>
        <p:spPr>
          <a:xfrm>
            <a:off x="7490461" y="1616965"/>
            <a:ext cx="2410967" cy="14935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79825EF6-D63D-4E70-AC59-5AA8E0D9429B}"/>
              </a:ext>
            </a:extLst>
          </p:cNvPr>
          <p:cNvSpPr/>
          <p:nvPr/>
        </p:nvSpPr>
        <p:spPr>
          <a:xfrm>
            <a:off x="7493508" y="3244596"/>
            <a:ext cx="2421636" cy="14462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95930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AE6604F-7537-4B61-89C3-80645EC820A4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1D10FBA9-AD74-4683-9DD2-255616F81970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Modelo de negocio UBER explicado en CANVAS">
            <a:hlinkClick r:id="" action="ppaction://media"/>
            <a:extLst>
              <a:ext uri="{FF2B5EF4-FFF2-40B4-BE49-F238E27FC236}">
                <a16:creationId xmlns:a16="http://schemas.microsoft.com/office/drawing/2014/main" id="{F1A7F7D5-726C-4A65-BA9D-BAE6BD8A97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" y="461138"/>
            <a:ext cx="10591800" cy="595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7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0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7016" y="3608705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458201" y="2504531"/>
            <a:ext cx="914399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5000" b="1" spc="-20" dirty="0">
                <a:solidFill>
                  <a:srgbClr val="000000"/>
                </a:solidFill>
                <a:latin typeface="Carlito"/>
                <a:cs typeface="Carlito"/>
              </a:rPr>
              <a:t>FIN</a:t>
            </a:r>
            <a:endParaRPr sz="50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1078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4A9F77CD22BB04E836454D28B77BFF7" ma:contentTypeVersion="8" ma:contentTypeDescription="Crear nuevo documento." ma:contentTypeScope="" ma:versionID="8e83d4bbed1e048da9623ea009e942dc">
  <xsd:schema xmlns:xsd="http://www.w3.org/2001/XMLSchema" xmlns:xs="http://www.w3.org/2001/XMLSchema" xmlns:p="http://schemas.microsoft.com/office/2006/metadata/properties" xmlns:ns2="9e2148a8-9662-4189-aaf8-dbbe15789c6d" targetNamespace="http://schemas.microsoft.com/office/2006/metadata/properties" ma:root="true" ma:fieldsID="334b1e3c10fe46bcde947f74924670fd" ns2:_="">
    <xsd:import namespace="9e2148a8-9662-4189-aaf8-dbbe15789c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2148a8-9662-4189-aaf8-dbbe15789c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CF0640C-E80C-459B-859D-2E21DDF2A1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CDDA4E-DE40-46FE-A579-07DC24089C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2148a8-9662-4189-aaf8-dbbe15789c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C712CE-67D0-4F8D-9779-2E521EBAA134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9e2148a8-9662-4189-aaf8-dbbe15789c6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1935</TotalTime>
  <Words>178</Words>
  <Application>Microsoft Office PowerPoint</Application>
  <PresentationFormat>Panorámica</PresentationFormat>
  <Paragraphs>35</Paragraphs>
  <Slides>25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Arial</vt:lpstr>
      <vt:lpstr>Calibri</vt:lpstr>
      <vt:lpstr>Carlito</vt:lpstr>
      <vt:lpstr>Times New Roman</vt:lpstr>
      <vt:lpstr>Office Theme</vt:lpstr>
      <vt:lpstr>Clasificación de los Servicios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 qué es necesaria la promoción</vt:lpstr>
      <vt:lpstr>Problemas ≠ Necesidades</vt:lpstr>
      <vt:lpstr>¿Qué vamos a resolver?</vt:lpstr>
      <vt:lpstr>Agregando valor a nuestra propuesta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CAPITULO 2</dc:title>
  <dc:creator>USER</dc:creator>
  <cp:lastModifiedBy>Ricardo Cajina</cp:lastModifiedBy>
  <cp:revision>67</cp:revision>
  <dcterms:created xsi:type="dcterms:W3CDTF">2020-04-08T22:52:11Z</dcterms:created>
  <dcterms:modified xsi:type="dcterms:W3CDTF">2022-03-24T22:14:44Z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2020-04-08T00:00:00Z</vt:filetime>
  </property>
  <property fmtid="{D5CDD505-2E9C-101B-9397-08002B2CF9AE}" pid="5" name="ContentTypeId">
    <vt:lpwstr>0x01010094A9F77CD22BB04E836454D28B77BFF7</vt:lpwstr>
  </property>
</Properties>
</file>