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63" r:id="rId6"/>
    <p:sldId id="261" r:id="rId7"/>
    <p:sldId id="313" r:id="rId8"/>
    <p:sldId id="262" r:id="rId9"/>
    <p:sldId id="314" r:id="rId10"/>
    <p:sldId id="315" r:id="rId11"/>
    <p:sldId id="316" r:id="rId12"/>
    <p:sldId id="317" r:id="rId13"/>
    <p:sldId id="308" r:id="rId14"/>
    <p:sldId id="318" r:id="rId15"/>
  </p:sldIdLst>
  <p:sldSz cx="12192000" cy="6858000"/>
  <p:notesSz cx="12192000" cy="6858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6" autoAdjust="0"/>
    <p:restoredTop sz="94660"/>
  </p:normalViewPr>
  <p:slideViewPr>
    <p:cSldViewPr>
      <p:cViewPr varScale="1">
        <p:scale>
          <a:sx n="68" d="100"/>
          <a:sy n="68" d="100"/>
        </p:scale>
        <p:origin x="786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171698" y="447497"/>
            <a:ext cx="5848603" cy="695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27859" y="454279"/>
            <a:ext cx="7336281" cy="695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98066" y="1415541"/>
            <a:ext cx="8642350" cy="3698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608832"/>
            <a:ext cx="12192000" cy="3249295"/>
            <a:chOff x="0" y="3608832"/>
            <a:chExt cx="12192000" cy="3249295"/>
          </a:xfrm>
        </p:grpSpPr>
        <p:sp>
          <p:nvSpPr>
            <p:cNvPr id="3" name="object 3"/>
            <p:cNvSpPr/>
            <p:nvPr/>
          </p:nvSpPr>
          <p:spPr>
            <a:xfrm>
              <a:off x="0" y="5449824"/>
              <a:ext cx="6739255" cy="1408430"/>
            </a:xfrm>
            <a:custGeom>
              <a:avLst/>
              <a:gdLst/>
              <a:ahLst/>
              <a:cxnLst/>
              <a:rect l="l" t="t" r="r" b="b"/>
              <a:pathLst>
                <a:path w="6739255" h="1408429">
                  <a:moveTo>
                    <a:pt x="6739128" y="0"/>
                  </a:moveTo>
                  <a:lnTo>
                    <a:pt x="0" y="0"/>
                  </a:lnTo>
                  <a:lnTo>
                    <a:pt x="0" y="1408175"/>
                  </a:lnTo>
                  <a:lnTo>
                    <a:pt x="6086348" y="1408175"/>
                  </a:lnTo>
                  <a:lnTo>
                    <a:pt x="6739128" y="0"/>
                  </a:lnTo>
                  <a:close/>
                </a:path>
              </a:pathLst>
            </a:custGeom>
            <a:solidFill>
              <a:srgbClr val="7E7E7E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02096" y="3608832"/>
              <a:ext cx="4523740" cy="3249295"/>
            </a:xfrm>
            <a:custGeom>
              <a:avLst/>
              <a:gdLst/>
              <a:ahLst/>
              <a:cxnLst/>
              <a:rect l="l" t="t" r="r" b="b"/>
              <a:pathLst>
                <a:path w="4523740" h="3249295">
                  <a:moveTo>
                    <a:pt x="4523232" y="0"/>
                  </a:moveTo>
                  <a:lnTo>
                    <a:pt x="1504823" y="0"/>
                  </a:lnTo>
                  <a:lnTo>
                    <a:pt x="0" y="3249167"/>
                  </a:lnTo>
                  <a:lnTo>
                    <a:pt x="4523232" y="3249167"/>
                  </a:lnTo>
                  <a:lnTo>
                    <a:pt x="45232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66688" y="5449824"/>
              <a:ext cx="5925820" cy="1408430"/>
            </a:xfrm>
            <a:custGeom>
              <a:avLst/>
              <a:gdLst/>
              <a:ahLst/>
              <a:cxnLst/>
              <a:rect l="l" t="t" r="r" b="b"/>
              <a:pathLst>
                <a:path w="5925820" h="1408429">
                  <a:moveTo>
                    <a:pt x="5925312" y="0"/>
                  </a:moveTo>
                  <a:lnTo>
                    <a:pt x="652780" y="0"/>
                  </a:lnTo>
                  <a:lnTo>
                    <a:pt x="0" y="1408175"/>
                  </a:lnTo>
                  <a:lnTo>
                    <a:pt x="5925312" y="1408175"/>
                  </a:lnTo>
                  <a:lnTo>
                    <a:pt x="5925312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0"/>
            <a:ext cx="5919470" cy="2895600"/>
          </a:xfrm>
          <a:custGeom>
            <a:avLst/>
            <a:gdLst/>
            <a:ahLst/>
            <a:cxnLst/>
            <a:rect l="l" t="t" r="r" b="b"/>
            <a:pathLst>
              <a:path w="5919470" h="2895600">
                <a:moveTo>
                  <a:pt x="5919216" y="0"/>
                </a:moveTo>
                <a:lnTo>
                  <a:pt x="0" y="0"/>
                </a:lnTo>
                <a:lnTo>
                  <a:pt x="0" y="2895600"/>
                </a:lnTo>
                <a:lnTo>
                  <a:pt x="4582668" y="2895600"/>
                </a:lnTo>
                <a:lnTo>
                  <a:pt x="59192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410200" y="2504531"/>
            <a:ext cx="6553199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PA" sz="5000" b="1" spc="-20" dirty="0">
                <a:solidFill>
                  <a:srgbClr val="000000"/>
                </a:solidFill>
                <a:latin typeface="Carlito"/>
                <a:cs typeface="Carlito"/>
              </a:rPr>
              <a:t>Definición del problema</a:t>
            </a:r>
            <a:endParaRPr sz="5000" dirty="0">
              <a:latin typeface="Carlito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07591" y="3467263"/>
            <a:ext cx="2060448" cy="11670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B01C8711-1409-413B-9522-F9BBC058F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4279"/>
            <a:ext cx="10439399" cy="1354217"/>
          </a:xfrm>
        </p:spPr>
        <p:txBody>
          <a:bodyPr/>
          <a:lstStyle/>
          <a:p>
            <a:r>
              <a:rPr lang="es-PA" dirty="0"/>
              <a:t>¿Qué es el planteamiento del problema?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00160B4-F118-4043-B235-3726E4110934}"/>
              </a:ext>
            </a:extLst>
          </p:cNvPr>
          <p:cNvSpPr/>
          <p:nvPr/>
        </p:nvSpPr>
        <p:spPr>
          <a:xfrm>
            <a:off x="1143000" y="1841787"/>
            <a:ext cx="9829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sz="2800" dirty="0">
                <a:latin typeface="Arial Nova Light" panose="020B0304020202020204" pitchFamily="34" charset="0"/>
              </a:rPr>
              <a:t>El planteamiento del problema es la parte de una tesis, trabajo o proyecto de investigación en la cual se expone el asunto o cuestión que se tiene como objeto aclarar.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50EE865E-4469-4759-9794-FFDD27769AAD}"/>
              </a:ext>
            </a:extLst>
          </p:cNvPr>
          <p:cNvSpPr/>
          <p:nvPr/>
        </p:nvSpPr>
        <p:spPr>
          <a:xfrm>
            <a:off x="1143000" y="3505200"/>
            <a:ext cx="9753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sz="2800" dirty="0">
                <a:latin typeface="Arial Nova Light" panose="020B0304020202020204" pitchFamily="34" charset="0"/>
              </a:rPr>
              <a:t>En la metodología científica, el planteamiento del problema es la base de todo estudio o proyecto de investigación. </a:t>
            </a:r>
          </a:p>
          <a:p>
            <a:endParaRPr lang="es-PA" sz="2800" dirty="0">
              <a:latin typeface="Arial Nova Light" panose="020B0304020202020204" pitchFamily="34" charset="0"/>
            </a:endParaRPr>
          </a:p>
          <a:p>
            <a:r>
              <a:rPr lang="es-PA" sz="2800" dirty="0">
                <a:latin typeface="Arial Nova Light" panose="020B0304020202020204" pitchFamily="34" charset="0"/>
              </a:rPr>
              <a:t>Allí se define, afina y estructura la idea central de la investigación.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E757DFA-41B5-4A96-ABED-03545604C0C8}"/>
              </a:ext>
            </a:extLst>
          </p:cNvPr>
          <p:cNvSpPr/>
          <p:nvPr/>
        </p:nvSpPr>
        <p:spPr>
          <a:xfrm>
            <a:off x="6629400" y="1371600"/>
            <a:ext cx="573547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s-PA" sz="3000" dirty="0">
                <a:solidFill>
                  <a:schemeClr val="bg1"/>
                </a:solidFill>
                <a:latin typeface="Roboto"/>
              </a:rPr>
              <a:t>1. Identificación del problema</a:t>
            </a:r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F7471A74-25EA-4174-A39E-75D95F256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00" y="1333118"/>
            <a:ext cx="10439400" cy="4924425"/>
          </a:xfrm>
        </p:spPr>
        <p:txBody>
          <a:bodyPr/>
          <a:lstStyle/>
          <a:p>
            <a:pPr algn="ctr"/>
            <a:r>
              <a:rPr lang="es-PA" sz="8000" b="1" dirty="0"/>
              <a:t>Pasos para plantear un problema de investigación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1EDC1BE8-E0F7-4F24-A65A-00BB144E8B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752600"/>
            <a:ext cx="5662534" cy="3716427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F7471A74-25EA-4174-A39E-75D95F256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563428"/>
            <a:ext cx="11811000" cy="615553"/>
          </a:xfrm>
        </p:spPr>
        <p:txBody>
          <a:bodyPr/>
          <a:lstStyle/>
          <a:p>
            <a:r>
              <a:rPr lang="es-PA" sz="4000" b="1" dirty="0"/>
              <a:t>1. IDENTIFICACION DEL PROBLEMA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B8660987-72FB-4521-9144-05CA9EE7C158}"/>
              </a:ext>
            </a:extLst>
          </p:cNvPr>
          <p:cNvSpPr/>
          <p:nvPr/>
        </p:nvSpPr>
        <p:spPr>
          <a:xfrm>
            <a:off x="6553200" y="1720840"/>
            <a:ext cx="5181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A" sz="3000" b="1" dirty="0"/>
              <a:t>Implica el descubrimiento del tema o cuestión que se pretende abordar, así como sus posibles orígenes o los factores que inciden en su existencia. </a:t>
            </a:r>
          </a:p>
          <a:p>
            <a:pPr algn="ctr"/>
            <a:endParaRPr lang="es-PA" sz="3000" b="1" dirty="0"/>
          </a:p>
          <a:p>
            <a:pPr algn="ctr"/>
            <a:r>
              <a:rPr lang="es-PA" sz="3000" b="1" dirty="0"/>
              <a:t>El problema puede ser de naturaleza práctica o teórica.</a:t>
            </a:r>
          </a:p>
        </p:txBody>
      </p:sp>
    </p:spTree>
    <p:extLst>
      <p:ext uri="{BB962C8B-B14F-4D97-AF65-F5344CB8AC3E}">
        <p14:creationId xmlns:p14="http://schemas.microsoft.com/office/powerpoint/2010/main" val="1332438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231FDC67-BC7F-4751-BA81-4097CC507E63}"/>
              </a:ext>
            </a:extLst>
          </p:cNvPr>
          <p:cNvSpPr/>
          <p:nvPr/>
        </p:nvSpPr>
        <p:spPr>
          <a:xfrm>
            <a:off x="381000" y="1357012"/>
            <a:ext cx="1147267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s-PA" sz="2000" dirty="0">
                <a:solidFill>
                  <a:srgbClr val="404040"/>
                </a:solidFill>
                <a:latin typeface="Open Sans"/>
              </a:rPr>
              <a:t>Es la revisión de los antecedentes del tema, es decir, de los estudios previos que otros autores o investigadores hayan realizado sobre el problema que se está abordando. </a:t>
            </a:r>
          </a:p>
          <a:p>
            <a:pPr fontAlgn="t"/>
            <a:r>
              <a:rPr lang="es-PA" sz="2000" dirty="0">
                <a:solidFill>
                  <a:srgbClr val="404040"/>
                </a:solidFill>
                <a:latin typeface="Open Sans"/>
              </a:rPr>
              <a:t>Esto permite conocer el nivel de conocimiento o información actualizada que existe sobre el tema estudiado.</a:t>
            </a:r>
          </a:p>
        </p:txBody>
      </p:sp>
      <p:sp>
        <p:nvSpPr>
          <p:cNvPr id="8" name="Título 5">
            <a:extLst>
              <a:ext uri="{FF2B5EF4-FFF2-40B4-BE49-F238E27FC236}">
                <a16:creationId xmlns:a16="http://schemas.microsoft.com/office/drawing/2014/main" id="{2750FD5C-2BC6-4909-863D-D37E0D2AC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563428"/>
            <a:ext cx="11811000" cy="615553"/>
          </a:xfrm>
        </p:spPr>
        <p:txBody>
          <a:bodyPr/>
          <a:lstStyle/>
          <a:p>
            <a:r>
              <a:rPr lang="es-PA" sz="4000" b="1" dirty="0"/>
              <a:t>2. CONTEXTUALIZACION DEL PROBLEMA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176C5D51-211A-4A2D-8975-B99A3CF52716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0712750-81CC-466D-B9A0-F600B85BC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2680451"/>
            <a:ext cx="4191000" cy="3869468"/>
          </a:xfrm>
          <a:prstGeom prst="rect">
            <a:avLst/>
          </a:prstGeom>
        </p:spPr>
      </p:pic>
      <p:sp>
        <p:nvSpPr>
          <p:cNvPr id="12" name="object 5">
            <a:extLst>
              <a:ext uri="{FF2B5EF4-FFF2-40B4-BE49-F238E27FC236}">
                <a16:creationId xmlns:a16="http://schemas.microsoft.com/office/drawing/2014/main" id="{46F9B0A9-A835-4368-8DC9-A05FF630F33F}"/>
              </a:ext>
            </a:extLst>
          </p:cNvPr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5">
            <a:extLst>
              <a:ext uri="{FF2B5EF4-FFF2-40B4-BE49-F238E27FC236}">
                <a16:creationId xmlns:a16="http://schemas.microsoft.com/office/drawing/2014/main" id="{2750FD5C-2BC6-4909-863D-D37E0D2AC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563428"/>
            <a:ext cx="11811000" cy="615553"/>
          </a:xfrm>
        </p:spPr>
        <p:txBody>
          <a:bodyPr/>
          <a:lstStyle/>
          <a:p>
            <a:r>
              <a:rPr lang="es-PA" sz="4000" b="1" dirty="0"/>
              <a:t>3. DELIMITACION DEL PROBLEMA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176C5D51-211A-4A2D-8975-B99A3CF52716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46F9B0A9-A835-4368-8DC9-A05FF630F33F}"/>
              </a:ext>
            </a:extLst>
          </p:cNvPr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0673DF7-1B96-41BF-96E9-857B7DE62800}"/>
              </a:ext>
            </a:extLst>
          </p:cNvPr>
          <p:cNvSpPr/>
          <p:nvPr/>
        </p:nvSpPr>
        <p:spPr>
          <a:xfrm>
            <a:off x="647700" y="1447800"/>
            <a:ext cx="10820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dirty="0">
                <a:solidFill>
                  <a:srgbClr val="404040"/>
                </a:solidFill>
                <a:latin typeface="Open Sans"/>
              </a:rPr>
              <a:t>Es la precisión de los aspectos concretos del tema que serán abordados, planteados de lo general a lo particular. Es decir, </a:t>
            </a:r>
            <a:r>
              <a:rPr lang="es-PA" b="1" dirty="0">
                <a:solidFill>
                  <a:srgbClr val="404040"/>
                </a:solidFill>
                <a:latin typeface="Open Sans"/>
              </a:rPr>
              <a:t>primero se explican las variables que afectan el problema</a:t>
            </a:r>
            <a:r>
              <a:rPr lang="es-PA" dirty="0">
                <a:solidFill>
                  <a:srgbClr val="404040"/>
                </a:solidFill>
                <a:latin typeface="Open Sans"/>
              </a:rPr>
              <a:t> a escala global (planeta, país, etc.), y luego se van acercando al contexto inmediato del problema (la ciudad, el barrio, la empresa, la escuela).</a:t>
            </a:r>
            <a:endParaRPr lang="es-PA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29779D0-1882-4B1B-A2E7-BE1BA6CE9E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0" y="2792678"/>
            <a:ext cx="5143500" cy="3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081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5">
            <a:extLst>
              <a:ext uri="{FF2B5EF4-FFF2-40B4-BE49-F238E27FC236}">
                <a16:creationId xmlns:a16="http://schemas.microsoft.com/office/drawing/2014/main" id="{2750FD5C-2BC6-4909-863D-D37E0D2AC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563428"/>
            <a:ext cx="11811000" cy="615553"/>
          </a:xfrm>
        </p:spPr>
        <p:txBody>
          <a:bodyPr/>
          <a:lstStyle/>
          <a:p>
            <a:r>
              <a:rPr lang="es-PA" sz="4000" b="1" dirty="0"/>
              <a:t>4. JUSTIFICACION DEL PROBLEMA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176C5D51-211A-4A2D-8975-B99A3CF52716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46F9B0A9-A835-4368-8DC9-A05FF630F33F}"/>
              </a:ext>
            </a:extLst>
          </p:cNvPr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8317F3E-A090-4EE0-B9A7-17834576CB77}"/>
              </a:ext>
            </a:extLst>
          </p:cNvPr>
          <p:cNvSpPr/>
          <p:nvPr/>
        </p:nvSpPr>
        <p:spPr>
          <a:xfrm>
            <a:off x="761999" y="1208770"/>
            <a:ext cx="110916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dirty="0">
                <a:solidFill>
                  <a:srgbClr val="404040"/>
                </a:solidFill>
                <a:latin typeface="Open Sans"/>
              </a:rPr>
              <a:t>Consiste en la evaluación de la pertinencia, importancia o relevancia del problema identificado. </a:t>
            </a:r>
          </a:p>
          <a:p>
            <a:endParaRPr lang="es-PA" dirty="0">
              <a:solidFill>
                <a:srgbClr val="404040"/>
              </a:solidFill>
              <a:latin typeface="Open Sans"/>
            </a:endParaRPr>
          </a:p>
          <a:p>
            <a:r>
              <a:rPr lang="es-PA" dirty="0">
                <a:solidFill>
                  <a:srgbClr val="404040"/>
                </a:solidFill>
                <a:latin typeface="Open Sans"/>
              </a:rPr>
              <a:t>Considerando que una investigación es una inversión de tiempo y recursos, lo esperado es que el estudio del problema abordado sea relevante en el ámbito en el que será expuesta la investigación.</a:t>
            </a:r>
            <a:endParaRPr lang="es-PA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15F5748-3F4A-412F-979F-5440813625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895600"/>
            <a:ext cx="3788229" cy="22098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6FE05F9-6C08-4048-A399-3C6187649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7190" y="2807857"/>
            <a:ext cx="3332727" cy="238528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334A8D4-A414-46D9-8824-5F682550F6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4799" y="2895600"/>
            <a:ext cx="3437467" cy="220980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CEC3E068-EEEE-4964-B8AB-5A2885A6C7A5}"/>
              </a:ext>
            </a:extLst>
          </p:cNvPr>
          <p:cNvSpPr/>
          <p:nvPr/>
        </p:nvSpPr>
        <p:spPr>
          <a:xfrm>
            <a:off x="1941772" y="5279898"/>
            <a:ext cx="1079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A" b="1" dirty="0">
                <a:solidFill>
                  <a:srgbClr val="FF0000"/>
                </a:solidFill>
                <a:latin typeface="Quire Sans" panose="020B0502040204020203" pitchFamily="34" charset="0"/>
                <a:cs typeface="Quire Sans" panose="020B0502040204020203" pitchFamily="34" charset="0"/>
              </a:rPr>
              <a:t>COSTOS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FA425E6-194C-4CF4-BBFA-631E7FCA3C6D}"/>
              </a:ext>
            </a:extLst>
          </p:cNvPr>
          <p:cNvSpPr/>
          <p:nvPr/>
        </p:nvSpPr>
        <p:spPr>
          <a:xfrm>
            <a:off x="5228692" y="5279875"/>
            <a:ext cx="10246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A" b="1" dirty="0">
                <a:solidFill>
                  <a:srgbClr val="FF0000"/>
                </a:solidFill>
                <a:latin typeface="Quire Sans" panose="020B0502040204020203" pitchFamily="34" charset="0"/>
                <a:cs typeface="Quire Sans" panose="020B0502040204020203" pitchFamily="34" charset="0"/>
              </a:rPr>
              <a:t>TIEMPO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A73117BD-B808-4CEF-8C07-78A5A2F36376}"/>
              </a:ext>
            </a:extLst>
          </p:cNvPr>
          <p:cNvSpPr/>
          <p:nvPr/>
        </p:nvSpPr>
        <p:spPr>
          <a:xfrm>
            <a:off x="9103961" y="5279875"/>
            <a:ext cx="13773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A" b="1" dirty="0">
                <a:solidFill>
                  <a:srgbClr val="FF0000"/>
                </a:solidFill>
                <a:latin typeface="Quire Sans" panose="020B0502040204020203" pitchFamily="34" charset="0"/>
                <a:cs typeface="Quire Sans" panose="020B0502040204020203" pitchFamily="34" charset="0"/>
              </a:rPr>
              <a:t>EFICIENCIA</a:t>
            </a:r>
          </a:p>
        </p:txBody>
      </p:sp>
    </p:spTree>
    <p:extLst>
      <p:ext uri="{BB962C8B-B14F-4D97-AF65-F5344CB8AC3E}">
        <p14:creationId xmlns:p14="http://schemas.microsoft.com/office/powerpoint/2010/main" val="1880862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5">
            <a:extLst>
              <a:ext uri="{FF2B5EF4-FFF2-40B4-BE49-F238E27FC236}">
                <a16:creationId xmlns:a16="http://schemas.microsoft.com/office/drawing/2014/main" id="{2750FD5C-2BC6-4909-863D-D37E0D2AC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563428"/>
            <a:ext cx="11811000" cy="615553"/>
          </a:xfrm>
        </p:spPr>
        <p:txBody>
          <a:bodyPr/>
          <a:lstStyle/>
          <a:p>
            <a:r>
              <a:rPr lang="es-PA" sz="4000" b="1" dirty="0"/>
              <a:t>4. FORMULACION DEL PROBLEMA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176C5D51-211A-4A2D-8975-B99A3CF52716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46F9B0A9-A835-4368-8DC9-A05FF630F33F}"/>
              </a:ext>
            </a:extLst>
          </p:cNvPr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8317F3E-A090-4EE0-B9A7-17834576CB77}"/>
              </a:ext>
            </a:extLst>
          </p:cNvPr>
          <p:cNvSpPr/>
          <p:nvPr/>
        </p:nvSpPr>
        <p:spPr>
          <a:xfrm>
            <a:off x="685800" y="1285209"/>
            <a:ext cx="110916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dirty="0">
                <a:solidFill>
                  <a:srgbClr val="404040"/>
                </a:solidFill>
                <a:latin typeface="Open Sans"/>
              </a:rPr>
              <a:t>Es la descripción del problema a investigar. Se puede redactar de manera interrogativa o expositiva, es decir, argumentando el problema que se abordará.</a:t>
            </a:r>
            <a:endParaRPr lang="es-PA" dirty="0"/>
          </a:p>
        </p:txBody>
      </p:sp>
      <p:sp>
        <p:nvSpPr>
          <p:cNvPr id="15" name="Título 5">
            <a:extLst>
              <a:ext uri="{FF2B5EF4-FFF2-40B4-BE49-F238E27FC236}">
                <a16:creationId xmlns:a16="http://schemas.microsoft.com/office/drawing/2014/main" id="{436FC3E9-2C4D-4DC9-B5B5-BF0090AFE814}"/>
              </a:ext>
            </a:extLst>
          </p:cNvPr>
          <p:cNvSpPr txBox="1">
            <a:spLocks/>
          </p:cNvSpPr>
          <p:nvPr/>
        </p:nvSpPr>
        <p:spPr>
          <a:xfrm>
            <a:off x="581869" y="2182652"/>
            <a:ext cx="5437931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s-PA" sz="2000" kern="0" dirty="0"/>
              <a:t>Una forma rápida para formular el problema 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84277D08-810E-4D75-B73A-C184CF8ED2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869" y="2590800"/>
            <a:ext cx="5437931" cy="3627293"/>
          </a:xfrm>
          <a:prstGeom prst="rect">
            <a:avLst/>
          </a:prstGeom>
        </p:spPr>
      </p:pic>
      <p:sp>
        <p:nvSpPr>
          <p:cNvPr id="17" name="Título 2">
            <a:extLst>
              <a:ext uri="{FF2B5EF4-FFF2-40B4-BE49-F238E27FC236}">
                <a16:creationId xmlns:a16="http://schemas.microsoft.com/office/drawing/2014/main" id="{8169BF7D-A33A-44D2-A8DC-B35C9DE85AAE}"/>
              </a:ext>
            </a:extLst>
          </p:cNvPr>
          <p:cNvSpPr txBox="1">
            <a:spLocks/>
          </p:cNvSpPr>
          <p:nvPr/>
        </p:nvSpPr>
        <p:spPr>
          <a:xfrm>
            <a:off x="6431872" y="3932498"/>
            <a:ext cx="2296541" cy="695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s-PA" b="1" kern="0" dirty="0"/>
              <a:t>Dónde?</a:t>
            </a:r>
          </a:p>
        </p:txBody>
      </p:sp>
      <p:sp>
        <p:nvSpPr>
          <p:cNvPr id="18" name="Título 2">
            <a:extLst>
              <a:ext uri="{FF2B5EF4-FFF2-40B4-BE49-F238E27FC236}">
                <a16:creationId xmlns:a16="http://schemas.microsoft.com/office/drawing/2014/main" id="{E966C39A-B9D7-4A95-A47B-F3264F4CCAEA}"/>
              </a:ext>
            </a:extLst>
          </p:cNvPr>
          <p:cNvSpPr txBox="1">
            <a:spLocks/>
          </p:cNvSpPr>
          <p:nvPr/>
        </p:nvSpPr>
        <p:spPr>
          <a:xfrm>
            <a:off x="6400800" y="2792546"/>
            <a:ext cx="2296541" cy="695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s-PA" b="1" kern="0" dirty="0">
                <a:solidFill>
                  <a:srgbClr val="002060"/>
                </a:solidFill>
              </a:rPr>
              <a:t>Qué?</a:t>
            </a:r>
          </a:p>
        </p:txBody>
      </p:sp>
      <p:sp>
        <p:nvSpPr>
          <p:cNvPr id="19" name="Título 2">
            <a:extLst>
              <a:ext uri="{FF2B5EF4-FFF2-40B4-BE49-F238E27FC236}">
                <a16:creationId xmlns:a16="http://schemas.microsoft.com/office/drawing/2014/main" id="{72284AEE-4111-45DC-BFDB-90687B1E1BD0}"/>
              </a:ext>
            </a:extLst>
          </p:cNvPr>
          <p:cNvSpPr txBox="1">
            <a:spLocks/>
          </p:cNvSpPr>
          <p:nvPr/>
        </p:nvSpPr>
        <p:spPr>
          <a:xfrm>
            <a:off x="6431872" y="5076820"/>
            <a:ext cx="426720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s-PA" b="1" kern="0" dirty="0">
                <a:solidFill>
                  <a:schemeClr val="accent6">
                    <a:lumMod val="75000"/>
                  </a:schemeClr>
                </a:solidFill>
              </a:rPr>
              <a:t>A quién afecta?</a:t>
            </a:r>
          </a:p>
        </p:txBody>
      </p:sp>
    </p:spTree>
    <p:extLst>
      <p:ext uri="{BB962C8B-B14F-4D97-AF65-F5344CB8AC3E}">
        <p14:creationId xmlns:p14="http://schemas.microsoft.com/office/powerpoint/2010/main" val="3107370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5">
            <a:extLst>
              <a:ext uri="{FF2B5EF4-FFF2-40B4-BE49-F238E27FC236}">
                <a16:creationId xmlns:a16="http://schemas.microsoft.com/office/drawing/2014/main" id="{2750FD5C-2BC6-4909-863D-D37E0D2AC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563428"/>
            <a:ext cx="11811000" cy="615553"/>
          </a:xfrm>
        </p:spPr>
        <p:txBody>
          <a:bodyPr/>
          <a:lstStyle/>
          <a:p>
            <a:r>
              <a:rPr lang="es-PA" sz="4000" b="1" dirty="0"/>
              <a:t>4. FORMULACION DEL PROBLEMA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176C5D51-211A-4A2D-8975-B99A3CF52716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46F9B0A9-A835-4368-8DC9-A05FF630F33F}"/>
              </a:ext>
            </a:extLst>
          </p:cNvPr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8317F3E-A090-4EE0-B9A7-17834576CB77}"/>
              </a:ext>
            </a:extLst>
          </p:cNvPr>
          <p:cNvSpPr/>
          <p:nvPr/>
        </p:nvSpPr>
        <p:spPr>
          <a:xfrm>
            <a:off x="685800" y="1285209"/>
            <a:ext cx="110916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dirty="0">
                <a:solidFill>
                  <a:srgbClr val="404040"/>
                </a:solidFill>
                <a:latin typeface="Open Sans"/>
              </a:rPr>
              <a:t>Es la descripción del problema a investigar. Se puede redactar de manera interrogativa o expositiva, es decir, argumentando el problema que se abordará.</a:t>
            </a:r>
            <a:endParaRPr lang="es-PA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C0BFE0A-D567-4BE9-81F3-CD3C803F55CF}"/>
              </a:ext>
            </a:extLst>
          </p:cNvPr>
          <p:cNvSpPr/>
          <p:nvPr/>
        </p:nvSpPr>
        <p:spPr>
          <a:xfrm>
            <a:off x="685800" y="2161889"/>
            <a:ext cx="103632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PA" b="1" dirty="0">
                <a:solidFill>
                  <a:srgbClr val="002060"/>
                </a:solidFill>
                <a:latin typeface="Open Sans"/>
              </a:rPr>
              <a:t>¿Cómo afectó el teletrabajo la dinámica familiar de las madres solteras de la ciudad de Panamá en el año 2020?</a:t>
            </a:r>
          </a:p>
          <a:p>
            <a:endParaRPr lang="es-PA" b="1" dirty="0">
              <a:solidFill>
                <a:srgbClr val="002060"/>
              </a:solidFill>
              <a:latin typeface="Open 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PA" b="1" dirty="0">
                <a:solidFill>
                  <a:srgbClr val="002060"/>
                </a:solidFill>
                <a:latin typeface="Open Sans"/>
              </a:rPr>
              <a:t>¿Cuáles son las consecuencias de la exposición a las pantallas móviles en adultos mayores?</a:t>
            </a:r>
          </a:p>
          <a:p>
            <a:endParaRPr lang="es-PA" b="1" dirty="0">
              <a:solidFill>
                <a:srgbClr val="002060"/>
              </a:solidFill>
              <a:latin typeface="Open 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PA" b="1" dirty="0">
                <a:solidFill>
                  <a:srgbClr val="002060"/>
                </a:solidFill>
                <a:latin typeface="Open Sans"/>
              </a:rPr>
              <a:t>Análisis de la calidad de vida de los habitantes del área este a raíz de la construcción de la segunda etapa del metro.</a:t>
            </a:r>
          </a:p>
          <a:p>
            <a:endParaRPr lang="es-PA" b="1" dirty="0">
              <a:solidFill>
                <a:srgbClr val="002060"/>
              </a:solidFill>
              <a:latin typeface="Open 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PA" b="1" dirty="0">
                <a:solidFill>
                  <a:srgbClr val="002060"/>
                </a:solidFill>
                <a:latin typeface="Open Sans"/>
              </a:rPr>
              <a:t>Relación entre el maltrato infantil y el déficit de atención en niños latinoamericanos menores de 10 años.</a:t>
            </a:r>
          </a:p>
          <a:p>
            <a:pPr>
              <a:buFont typeface="Arial" panose="020B0604020202020204" pitchFamily="34" charset="0"/>
              <a:buChar char="•"/>
            </a:pPr>
            <a:endParaRPr lang="es-PA" b="1" dirty="0">
              <a:solidFill>
                <a:srgbClr val="002060"/>
              </a:solidFill>
              <a:latin typeface="Open 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PA" b="1" dirty="0">
                <a:solidFill>
                  <a:srgbClr val="002060"/>
                </a:solidFill>
                <a:latin typeface="Open Sans"/>
              </a:rPr>
              <a:t>Impacto del </a:t>
            </a:r>
            <a:r>
              <a:rPr lang="es-PA" b="1" i="1" dirty="0">
                <a:solidFill>
                  <a:srgbClr val="002060"/>
                </a:solidFill>
                <a:latin typeface="Open Sans"/>
              </a:rPr>
              <a:t>home office</a:t>
            </a:r>
            <a:r>
              <a:rPr lang="es-PA" b="1" dirty="0">
                <a:solidFill>
                  <a:srgbClr val="002060"/>
                </a:solidFill>
                <a:latin typeface="Open Sans"/>
              </a:rPr>
              <a:t> en el consumo energético en la ciudad de Panamá, durante enero de 2021.</a:t>
            </a:r>
          </a:p>
        </p:txBody>
      </p:sp>
    </p:spTree>
    <p:extLst>
      <p:ext uri="{BB962C8B-B14F-4D97-AF65-F5344CB8AC3E}">
        <p14:creationId xmlns:p14="http://schemas.microsoft.com/office/powerpoint/2010/main" val="607615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B01C8711-1409-413B-9522-F9BBC058F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563429"/>
            <a:ext cx="11811000" cy="731972"/>
          </a:xfrm>
        </p:spPr>
        <p:txBody>
          <a:bodyPr/>
          <a:lstStyle/>
          <a:p>
            <a:r>
              <a:rPr lang="es-PA" dirty="0"/>
              <a:t>Una forma rápida para formular el problema 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3EC941D-2B23-4193-8B43-7DF7C16D5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453275"/>
            <a:ext cx="6457950" cy="4307682"/>
          </a:xfrm>
          <a:prstGeom prst="rect">
            <a:avLst/>
          </a:prstGeom>
        </p:spPr>
      </p:pic>
      <p:sp>
        <p:nvSpPr>
          <p:cNvPr id="9" name="Título 2">
            <a:extLst>
              <a:ext uri="{FF2B5EF4-FFF2-40B4-BE49-F238E27FC236}">
                <a16:creationId xmlns:a16="http://schemas.microsoft.com/office/drawing/2014/main" id="{B8B383DA-DA7F-41A4-9870-068499C04D57}"/>
              </a:ext>
            </a:extLst>
          </p:cNvPr>
          <p:cNvSpPr txBox="1">
            <a:spLocks/>
          </p:cNvSpPr>
          <p:nvPr/>
        </p:nvSpPr>
        <p:spPr>
          <a:xfrm>
            <a:off x="7679184" y="3127249"/>
            <a:ext cx="2296541" cy="695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s-PA" b="1" kern="0" dirty="0"/>
              <a:t>Dónde?</a:t>
            </a:r>
          </a:p>
        </p:txBody>
      </p:sp>
      <p:sp>
        <p:nvSpPr>
          <p:cNvPr id="11" name="Título 2">
            <a:extLst>
              <a:ext uri="{FF2B5EF4-FFF2-40B4-BE49-F238E27FC236}">
                <a16:creationId xmlns:a16="http://schemas.microsoft.com/office/drawing/2014/main" id="{C58ABF2F-1241-4B25-9DE4-D8FD7142B0FF}"/>
              </a:ext>
            </a:extLst>
          </p:cNvPr>
          <p:cNvSpPr txBox="1">
            <a:spLocks/>
          </p:cNvSpPr>
          <p:nvPr/>
        </p:nvSpPr>
        <p:spPr>
          <a:xfrm>
            <a:off x="7648112" y="1987297"/>
            <a:ext cx="2296541" cy="695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s-PA" b="1" kern="0" dirty="0">
                <a:solidFill>
                  <a:srgbClr val="002060"/>
                </a:solidFill>
              </a:rPr>
              <a:t>Qué?</a:t>
            </a:r>
          </a:p>
        </p:txBody>
      </p:sp>
      <p:sp>
        <p:nvSpPr>
          <p:cNvPr id="12" name="Título 2">
            <a:extLst>
              <a:ext uri="{FF2B5EF4-FFF2-40B4-BE49-F238E27FC236}">
                <a16:creationId xmlns:a16="http://schemas.microsoft.com/office/drawing/2014/main" id="{A3C6167D-7DF3-4FED-A365-CB31BA8255B8}"/>
              </a:ext>
            </a:extLst>
          </p:cNvPr>
          <p:cNvSpPr txBox="1">
            <a:spLocks/>
          </p:cNvSpPr>
          <p:nvPr/>
        </p:nvSpPr>
        <p:spPr>
          <a:xfrm>
            <a:off x="7696200" y="4267200"/>
            <a:ext cx="426720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s-PA" b="1" kern="0" dirty="0">
                <a:solidFill>
                  <a:schemeClr val="accent6">
                    <a:lumMod val="75000"/>
                  </a:schemeClr>
                </a:solidFill>
              </a:rPr>
              <a:t>A quién afecta?</a:t>
            </a:r>
          </a:p>
        </p:txBody>
      </p:sp>
    </p:spTree>
    <p:extLst>
      <p:ext uri="{BB962C8B-B14F-4D97-AF65-F5344CB8AC3E}">
        <p14:creationId xmlns:p14="http://schemas.microsoft.com/office/powerpoint/2010/main" val="1368662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7016" y="3608705"/>
            <a:ext cx="12192000" cy="3249295"/>
            <a:chOff x="0" y="3608832"/>
            <a:chExt cx="12192000" cy="3249295"/>
          </a:xfrm>
        </p:grpSpPr>
        <p:sp>
          <p:nvSpPr>
            <p:cNvPr id="3" name="object 3"/>
            <p:cNvSpPr/>
            <p:nvPr/>
          </p:nvSpPr>
          <p:spPr>
            <a:xfrm>
              <a:off x="0" y="5449824"/>
              <a:ext cx="6739255" cy="1408430"/>
            </a:xfrm>
            <a:custGeom>
              <a:avLst/>
              <a:gdLst/>
              <a:ahLst/>
              <a:cxnLst/>
              <a:rect l="l" t="t" r="r" b="b"/>
              <a:pathLst>
                <a:path w="6739255" h="1408429">
                  <a:moveTo>
                    <a:pt x="6739128" y="0"/>
                  </a:moveTo>
                  <a:lnTo>
                    <a:pt x="0" y="0"/>
                  </a:lnTo>
                  <a:lnTo>
                    <a:pt x="0" y="1408175"/>
                  </a:lnTo>
                  <a:lnTo>
                    <a:pt x="6086348" y="1408175"/>
                  </a:lnTo>
                  <a:lnTo>
                    <a:pt x="6739128" y="0"/>
                  </a:lnTo>
                  <a:close/>
                </a:path>
              </a:pathLst>
            </a:custGeom>
            <a:solidFill>
              <a:srgbClr val="7E7E7E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02096" y="3608832"/>
              <a:ext cx="4523740" cy="3249295"/>
            </a:xfrm>
            <a:custGeom>
              <a:avLst/>
              <a:gdLst/>
              <a:ahLst/>
              <a:cxnLst/>
              <a:rect l="l" t="t" r="r" b="b"/>
              <a:pathLst>
                <a:path w="4523740" h="3249295">
                  <a:moveTo>
                    <a:pt x="4523232" y="0"/>
                  </a:moveTo>
                  <a:lnTo>
                    <a:pt x="1504823" y="0"/>
                  </a:lnTo>
                  <a:lnTo>
                    <a:pt x="0" y="3249167"/>
                  </a:lnTo>
                  <a:lnTo>
                    <a:pt x="4523232" y="3249167"/>
                  </a:lnTo>
                  <a:lnTo>
                    <a:pt x="45232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66688" y="5449824"/>
              <a:ext cx="5925820" cy="1408430"/>
            </a:xfrm>
            <a:custGeom>
              <a:avLst/>
              <a:gdLst/>
              <a:ahLst/>
              <a:cxnLst/>
              <a:rect l="l" t="t" r="r" b="b"/>
              <a:pathLst>
                <a:path w="5925820" h="1408429">
                  <a:moveTo>
                    <a:pt x="5925312" y="0"/>
                  </a:moveTo>
                  <a:lnTo>
                    <a:pt x="652780" y="0"/>
                  </a:lnTo>
                  <a:lnTo>
                    <a:pt x="0" y="1408175"/>
                  </a:lnTo>
                  <a:lnTo>
                    <a:pt x="5925312" y="1408175"/>
                  </a:lnTo>
                  <a:lnTo>
                    <a:pt x="5925312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0"/>
            <a:ext cx="5919470" cy="2895600"/>
          </a:xfrm>
          <a:custGeom>
            <a:avLst/>
            <a:gdLst/>
            <a:ahLst/>
            <a:cxnLst/>
            <a:rect l="l" t="t" r="r" b="b"/>
            <a:pathLst>
              <a:path w="5919470" h="2895600">
                <a:moveTo>
                  <a:pt x="5919216" y="0"/>
                </a:moveTo>
                <a:lnTo>
                  <a:pt x="0" y="0"/>
                </a:lnTo>
                <a:lnTo>
                  <a:pt x="0" y="2895600"/>
                </a:lnTo>
                <a:lnTo>
                  <a:pt x="4582668" y="2895600"/>
                </a:lnTo>
                <a:lnTo>
                  <a:pt x="59192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458201" y="2504531"/>
            <a:ext cx="914399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PA" sz="5000" b="1" spc="-20" dirty="0">
                <a:solidFill>
                  <a:srgbClr val="000000"/>
                </a:solidFill>
                <a:latin typeface="Carlito"/>
                <a:cs typeface="Carlito"/>
              </a:rPr>
              <a:t>FIN</a:t>
            </a:r>
            <a:endParaRPr sz="5000" dirty="0">
              <a:latin typeface="Carlito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07591" y="3467263"/>
            <a:ext cx="2060448" cy="11670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10782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568B5DAF9081947BA6E5E74659BC90D" ma:contentTypeVersion="4" ma:contentTypeDescription="Crear nuevo documento." ma:contentTypeScope="" ma:versionID="e2a476d8eebd9edcfc83ced4a9c83042">
  <xsd:schema xmlns:xsd="http://www.w3.org/2001/XMLSchema" xmlns:xs="http://www.w3.org/2001/XMLSchema" xmlns:p="http://schemas.microsoft.com/office/2006/metadata/properties" xmlns:ns2="1a254d15-f5fb-4a7a-a6ba-bba584983fb2" targetNamespace="http://schemas.microsoft.com/office/2006/metadata/properties" ma:root="true" ma:fieldsID="3f7214c2af662255bdf43694a72cf0ed" ns2:_="">
    <xsd:import namespace="1a254d15-f5fb-4a7a-a6ba-bba584983fb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254d15-f5fb-4a7a-a6ba-bba584983f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F7D5616-3CD4-4994-8F9F-E0B3C70692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a254d15-f5fb-4a7a-a6ba-bba584983f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C23B2D8-AF95-4D01-8F55-3F9BD3AFCF2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D09A376-B788-4E64-803D-6FB89D1F7A5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423</TotalTime>
  <Words>505</Words>
  <Application>Microsoft Office PowerPoint</Application>
  <PresentationFormat>Panorámica</PresentationFormat>
  <Paragraphs>46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Arial</vt:lpstr>
      <vt:lpstr>Arial Nova Light</vt:lpstr>
      <vt:lpstr>Calibri</vt:lpstr>
      <vt:lpstr>Carlito</vt:lpstr>
      <vt:lpstr>Open Sans</vt:lpstr>
      <vt:lpstr>Quire Sans</vt:lpstr>
      <vt:lpstr>Roboto</vt:lpstr>
      <vt:lpstr>Office Theme</vt:lpstr>
      <vt:lpstr>Definición del problema</vt:lpstr>
      <vt:lpstr>¿Qué es el planteamiento del problema?</vt:lpstr>
      <vt:lpstr>Pasos para plantear un problema de investigación</vt:lpstr>
      <vt:lpstr>1. IDENTIFICACION DEL PROBLEMA</vt:lpstr>
      <vt:lpstr>2. CONTEXTUALIZACION DEL PROBLEMA</vt:lpstr>
      <vt:lpstr>3. DELIMITACION DEL PROBLEMA</vt:lpstr>
      <vt:lpstr>4. JUSTIFICACION DEL PROBLEMA</vt:lpstr>
      <vt:lpstr>4. FORMULACION DEL PROBLEMA</vt:lpstr>
      <vt:lpstr>4. FORMULACION DEL PROBLEMA</vt:lpstr>
      <vt:lpstr>Una forma rápida para formular el problema </vt:lpstr>
      <vt:lpstr>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CAPITULO 2</dc:title>
  <dc:creator>USER</dc:creator>
  <cp:lastModifiedBy>Ricardo Cajina</cp:lastModifiedBy>
  <cp:revision>14</cp:revision>
  <dcterms:created xsi:type="dcterms:W3CDTF">2020-04-08T22:52:11Z</dcterms:created>
  <dcterms:modified xsi:type="dcterms:W3CDTF">2022-03-28T22:18:00Z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2018-04-16T00:00:00Z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2020-04-08T00:00:00Z</vt:filetime>
  </property>
  <property fmtid="{D5CDD505-2E9C-101B-9397-08002B2CF9AE}" pid="5" name="ContentTypeId">
    <vt:lpwstr>0x0101002568B5DAF9081947BA6E5E74659BC90D</vt:lpwstr>
  </property>
</Properties>
</file>