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61" r:id="rId6"/>
    <p:sldId id="308" r:id="rId7"/>
    <p:sldId id="309" r:id="rId8"/>
    <p:sldId id="310" r:id="rId9"/>
    <p:sldId id="311" r:id="rId10"/>
    <p:sldId id="312" r:id="rId11"/>
    <p:sldId id="313" r:id="rId12"/>
    <p:sldId id="260" r:id="rId13"/>
    <p:sldId id="314" r:id="rId14"/>
    <p:sldId id="315" r:id="rId15"/>
    <p:sldId id="316" r:id="rId16"/>
    <p:sldId id="317" r:id="rId17"/>
    <p:sldId id="318" r:id="rId18"/>
    <p:sldId id="264" r:id="rId19"/>
    <p:sldId id="323" r:id="rId20"/>
    <p:sldId id="322" r:id="rId21"/>
    <p:sldId id="324" r:id="rId22"/>
    <p:sldId id="325" r:id="rId23"/>
    <p:sldId id="326" r:id="rId24"/>
    <p:sldId id="321" r:id="rId25"/>
    <p:sldId id="319" r:id="rId26"/>
    <p:sldId id="320" r:id="rId27"/>
    <p:sldId id="327" r:id="rId28"/>
    <p:sldId id="335" r:id="rId29"/>
    <p:sldId id="328" r:id="rId30"/>
    <p:sldId id="329" r:id="rId31"/>
    <p:sldId id="330" r:id="rId32"/>
    <p:sldId id="331" r:id="rId33"/>
    <p:sldId id="332" r:id="rId34"/>
    <p:sldId id="333" r:id="rId35"/>
    <p:sldId id="336" r:id="rId36"/>
    <p:sldId id="337" r:id="rId37"/>
    <p:sldId id="338" r:id="rId38"/>
    <p:sldId id="340" r:id="rId39"/>
    <p:sldId id="334" r:id="rId40"/>
    <p:sldId id="339" r:id="rId41"/>
    <p:sldId id="346" r:id="rId42"/>
    <p:sldId id="341" r:id="rId43"/>
    <p:sldId id="344" r:id="rId44"/>
    <p:sldId id="342" r:id="rId45"/>
    <p:sldId id="343" r:id="rId46"/>
    <p:sldId id="271" r:id="rId47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0CB9A0-0ED2-4B3C-A5AB-FAD53F664A2F}" v="2" dt="2021-04-28T14:52:45.75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ROJAS" userId="S::laura.rojas@utp.ac.pa::146598f3-62f5-4ba8-8dc4-e63e519731d7" providerId="AD" clId="Web-{970CB9A0-0ED2-4B3C-A5AB-FAD53F664A2F}"/>
    <pc:docChg chg="addSld delSld">
      <pc:chgData name="LAURA ROJAS" userId="S::laura.rojas@utp.ac.pa::146598f3-62f5-4ba8-8dc4-e63e519731d7" providerId="AD" clId="Web-{970CB9A0-0ED2-4B3C-A5AB-FAD53F664A2F}" dt="2021-04-28T14:52:45.659" v="1"/>
      <pc:docMkLst>
        <pc:docMk/>
      </pc:docMkLst>
      <pc:sldChg chg="add del">
        <pc:chgData name="LAURA ROJAS" userId="S::laura.rojas@utp.ac.pa::146598f3-62f5-4ba8-8dc4-e63e519731d7" providerId="AD" clId="Web-{970CB9A0-0ED2-4B3C-A5AB-FAD53F664A2F}" dt="2021-04-28T14:52:45.659" v="1"/>
        <pc:sldMkLst>
          <pc:docMk/>
          <pc:sldMk cId="1446652371" sldId="30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77000" y="2298649"/>
            <a:ext cx="5108447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400" b="1" spc="-20" dirty="0">
                <a:solidFill>
                  <a:srgbClr val="000000"/>
                </a:solidFill>
                <a:latin typeface="Carlito"/>
                <a:cs typeface="Carlito"/>
              </a:rPr>
              <a:t>Principios básicos de Publicidad</a:t>
            </a:r>
            <a:endParaRPr sz="54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F4B420C-96D2-4ED8-A2F8-FD8C45AD25A4}"/>
              </a:ext>
            </a:extLst>
          </p:cNvPr>
          <p:cNvSpPr txBox="1">
            <a:spLocks/>
          </p:cNvSpPr>
          <p:nvPr/>
        </p:nvSpPr>
        <p:spPr>
          <a:xfrm>
            <a:off x="228600" y="487557"/>
            <a:ext cx="4495800" cy="67895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Qué es publicidad?</a:t>
            </a:r>
          </a:p>
        </p:txBody>
      </p:sp>
      <p:sp>
        <p:nvSpPr>
          <p:cNvPr id="7" name="2 Rectángulo">
            <a:extLst>
              <a:ext uri="{FF2B5EF4-FFF2-40B4-BE49-F238E27FC236}">
                <a16:creationId xmlns:a16="http://schemas.microsoft.com/office/drawing/2014/main" id="{BA442211-3908-4106-8BDA-19B23121DCE0}"/>
              </a:ext>
            </a:extLst>
          </p:cNvPr>
          <p:cNvSpPr/>
          <p:nvPr/>
        </p:nvSpPr>
        <p:spPr>
          <a:xfrm>
            <a:off x="571472" y="1798348"/>
            <a:ext cx="11010928" cy="92333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Publicidad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pagada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cualquier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tipo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de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comunicación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(no personal) que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llega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a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través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de 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cualquier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tipo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de medio, para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comunicar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idea, un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producto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o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mensaje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que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intenta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informar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persuadir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o recorder a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audiencia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particular 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3 Rectángulo">
            <a:extLst>
              <a:ext uri="{FF2B5EF4-FFF2-40B4-BE49-F238E27FC236}">
                <a16:creationId xmlns:a16="http://schemas.microsoft.com/office/drawing/2014/main" id="{DC15B788-2B8C-48D2-B36E-2F9A2A9A6F09}"/>
              </a:ext>
            </a:extLst>
          </p:cNvPr>
          <p:cNvSpPr/>
          <p:nvPr/>
        </p:nvSpPr>
        <p:spPr>
          <a:xfrm>
            <a:off x="571472" y="3397659"/>
            <a:ext cx="11010928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Publicidad 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es una forma de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comunicación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que se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basa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en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objetivos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y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estrategias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para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impactar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los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sentimientos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,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pensamientos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y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acciones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de los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consumidores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. 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4 Rectángulo">
            <a:extLst>
              <a:ext uri="{FF2B5EF4-FFF2-40B4-BE49-F238E27FC236}">
                <a16:creationId xmlns:a16="http://schemas.microsoft.com/office/drawing/2014/main" id="{8AF72280-A3DC-462D-A3CE-0BF8137AE4E4}"/>
              </a:ext>
            </a:extLst>
          </p:cNvPr>
          <p:cNvSpPr/>
          <p:nvPr/>
        </p:nvSpPr>
        <p:spPr>
          <a:xfrm>
            <a:off x="571472" y="4725144"/>
            <a:ext cx="11010928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Publicidad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es la forma de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Comunicación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más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directa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en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la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mezcla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de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mercadeo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para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posicionar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una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marca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en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la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mente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 de un </a:t>
            </a:r>
            <a:r>
              <a:rPr kumimoji="0" lang="en-US" altLang="zh-TW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consumidor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新細明體" panose="02020500000000000000" pitchFamily="18" charset="-120"/>
                <a:cs typeface="+mn-cs"/>
              </a:rPr>
              <a:t>.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0" name="8 Imagen" descr="400dpiLogoCropped.png">
            <a:extLst>
              <a:ext uri="{FF2B5EF4-FFF2-40B4-BE49-F238E27FC236}">
                <a16:creationId xmlns:a16="http://schemas.microsoft.com/office/drawing/2014/main" id="{122C6662-D530-4533-BCFE-E234CF2562C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D6E4A35F-0F33-48D5-AF44-904987E2A219}"/>
              </a:ext>
            </a:extLst>
          </p:cNvPr>
          <p:cNvSpPr txBox="1">
            <a:spLocks/>
          </p:cNvSpPr>
          <p:nvPr/>
        </p:nvSpPr>
        <p:spPr>
          <a:xfrm>
            <a:off x="467544" y="395512"/>
            <a:ext cx="8981256" cy="77949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Factores que definen a la Publicidad</a:t>
            </a:r>
          </a:p>
        </p:txBody>
      </p:sp>
      <p:sp>
        <p:nvSpPr>
          <p:cNvPr id="7" name="Rectangle 1033">
            <a:extLst>
              <a:ext uri="{FF2B5EF4-FFF2-40B4-BE49-F238E27FC236}">
                <a16:creationId xmlns:a16="http://schemas.microsoft.com/office/drawing/2014/main" id="{50879E12-2248-4BA4-BA07-2D28ECD77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472" y="1571611"/>
            <a:ext cx="10706128" cy="3859518"/>
          </a:xfrm>
          <a:prstGeom prst="rect">
            <a:avLst/>
          </a:prstGeom>
          <a:solidFill>
            <a:srgbClr val="FFF0C1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wrap="square">
            <a:spAutoFit/>
          </a:bodyPr>
          <a:lstStyle/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Times" charset="0"/>
              <a:buAutoNum type="arabi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Es una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comunicación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pagada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Times" charset="0"/>
              <a:buAutoNum type="arabi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El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anunciante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es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claramente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identificable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Times" charset="0"/>
              <a:buAutoNum type="arabi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Intenta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informar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persuadir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o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recordar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un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mensaje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.</a:t>
            </a:r>
          </a:p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Times" charset="0"/>
              <a:buAutoNum type="arabi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Alcanza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una audiencia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masiva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.</a:t>
            </a:r>
          </a:p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Times" charset="0"/>
              <a:buAutoNum type="arabicPeriod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Los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mensajes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son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comunicados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de forma impersonal a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través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de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medios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masivos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.</a:t>
            </a:r>
          </a:p>
        </p:txBody>
      </p:sp>
      <p:pic>
        <p:nvPicPr>
          <p:cNvPr id="9" name="8 Imagen" descr="400dpiLogoCropped.png">
            <a:extLst>
              <a:ext uri="{FF2B5EF4-FFF2-40B4-BE49-F238E27FC236}">
                <a16:creationId xmlns:a16="http://schemas.microsoft.com/office/drawing/2014/main" id="{E7F117B0-A13A-4E59-BB1C-5A0265B5D6E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5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D2F285C2-6D87-4A67-B6AC-EB61D1BDD8D3}"/>
              </a:ext>
            </a:extLst>
          </p:cNvPr>
          <p:cNvSpPr txBox="1">
            <a:spLocks/>
          </p:cNvSpPr>
          <p:nvPr/>
        </p:nvSpPr>
        <p:spPr>
          <a:xfrm>
            <a:off x="323528" y="499873"/>
            <a:ext cx="10496872" cy="6368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Qué define la efectividad en la publicidad?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486F276-DEC6-4117-BF32-8C9E3A9CA8CD}"/>
              </a:ext>
            </a:extLst>
          </p:cNvPr>
          <p:cNvSpPr/>
          <p:nvPr/>
        </p:nvSpPr>
        <p:spPr>
          <a:xfrm>
            <a:off x="755236" y="1700808"/>
            <a:ext cx="3156992" cy="1514460"/>
          </a:xfrm>
          <a:prstGeom prst="rect">
            <a:avLst/>
          </a:prstGeom>
          <a:solidFill>
            <a:srgbClr val="FFFF00"/>
          </a:solidFill>
          <a:ln w="15875" cap="flat" cmpd="sng" algn="ctr">
            <a:solidFill>
              <a:srgbClr val="B71E4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ESTRATEGIA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F4A1817-FF04-47C2-B53E-EAC8872A6C39}"/>
              </a:ext>
            </a:extLst>
          </p:cNvPr>
          <p:cNvSpPr/>
          <p:nvPr/>
        </p:nvSpPr>
        <p:spPr>
          <a:xfrm>
            <a:off x="6444208" y="4657740"/>
            <a:ext cx="3156992" cy="1514460"/>
          </a:xfrm>
          <a:prstGeom prst="rect">
            <a:avLst/>
          </a:prstGeom>
          <a:solidFill>
            <a:srgbClr val="FFFF00"/>
          </a:solidFill>
          <a:ln w="15875" cap="flat" cmpd="sng" algn="ctr">
            <a:solidFill>
              <a:srgbClr val="B71E4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EJECUCION CREATIVA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E526264-18ED-4238-B4D7-2435896D0B49}"/>
              </a:ext>
            </a:extLst>
          </p:cNvPr>
          <p:cNvSpPr/>
          <p:nvPr/>
        </p:nvSpPr>
        <p:spPr>
          <a:xfrm>
            <a:off x="736035" y="4591574"/>
            <a:ext cx="3156992" cy="1514460"/>
          </a:xfrm>
          <a:prstGeom prst="rect">
            <a:avLst/>
          </a:prstGeom>
          <a:solidFill>
            <a:srgbClr val="FFFF00"/>
          </a:solidFill>
          <a:ln w="15875" cap="flat" cmpd="sng" algn="ctr">
            <a:solidFill>
              <a:srgbClr val="B71E4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CREATIVIDAD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29CB91F-0B91-4FFD-B766-9FDBE62374CA}"/>
              </a:ext>
            </a:extLst>
          </p:cNvPr>
          <p:cNvSpPr/>
          <p:nvPr/>
        </p:nvSpPr>
        <p:spPr>
          <a:xfrm>
            <a:off x="6450698" y="1743060"/>
            <a:ext cx="3156992" cy="1514460"/>
          </a:xfrm>
          <a:prstGeom prst="rect">
            <a:avLst/>
          </a:prstGeom>
          <a:solidFill>
            <a:srgbClr val="FFFF00"/>
          </a:solidFill>
          <a:ln w="15875" cap="flat" cmpd="sng" algn="ctr">
            <a:solidFill>
              <a:srgbClr val="B71E4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MEDIOS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DDD0907-0100-41F2-9B5C-0AD1192D4438}"/>
              </a:ext>
            </a:extLst>
          </p:cNvPr>
          <p:cNvSpPr/>
          <p:nvPr/>
        </p:nvSpPr>
        <p:spPr>
          <a:xfrm>
            <a:off x="3585592" y="3179274"/>
            <a:ext cx="3156992" cy="1514460"/>
          </a:xfrm>
          <a:prstGeom prst="rect">
            <a:avLst/>
          </a:prstGeom>
          <a:solidFill>
            <a:srgbClr val="00B050"/>
          </a:solidFill>
          <a:ln w="15875" cap="flat" cmpd="sng" algn="ctr">
            <a:solidFill>
              <a:srgbClr val="B71E4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Publicidad Efectiva</a:t>
            </a:r>
          </a:p>
        </p:txBody>
      </p:sp>
      <p:pic>
        <p:nvPicPr>
          <p:cNvPr id="19" name="8 Imagen" descr="400dpiLogoCropped.png">
            <a:extLst>
              <a:ext uri="{FF2B5EF4-FFF2-40B4-BE49-F238E27FC236}">
                <a16:creationId xmlns:a16="http://schemas.microsoft.com/office/drawing/2014/main" id="{DBEF3665-F9FC-4EAD-91A3-BD73D51A638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81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3C1D99D1-E7F1-40BB-B551-3C29F5E9F975}"/>
              </a:ext>
            </a:extLst>
          </p:cNvPr>
          <p:cNvSpPr txBox="1">
            <a:spLocks/>
          </p:cNvSpPr>
          <p:nvPr/>
        </p:nvSpPr>
        <p:spPr>
          <a:xfrm>
            <a:off x="457200" y="533401"/>
            <a:ext cx="38100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1. La Estrategia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95703D2-1BFD-4BFE-9763-3F99D6920867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66996"/>
            <a:ext cx="3633788" cy="500695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La </a:t>
            </a:r>
            <a:r>
              <a:rPr lang="en-US" altLang="zh-TW" sz="2200" b="1" dirty="0" err="1">
                <a:solidFill>
                  <a:prstClr val="black"/>
                </a:solidFill>
                <a:latin typeface="Gill Sans MT" panose="020B0502020104020203"/>
              </a:rPr>
              <a:t>estrategia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es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la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planificación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lógica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que da la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dirección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al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anuncio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Todo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anuncio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debe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tratar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de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alcanzar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un </a:t>
            </a:r>
            <a:r>
              <a:rPr lang="en-US" altLang="zh-TW" sz="2200" b="1" dirty="0" err="1">
                <a:solidFill>
                  <a:prstClr val="black"/>
                </a:solidFill>
                <a:latin typeface="Gill Sans MT" panose="020B0502020104020203"/>
              </a:rPr>
              <a:t>objetivo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Todo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anuncio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va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dirigido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a un </a:t>
            </a:r>
            <a:r>
              <a:rPr lang="en-US" altLang="zh-TW" sz="2200" b="1" dirty="0" err="1">
                <a:solidFill>
                  <a:prstClr val="black"/>
                </a:solidFill>
                <a:latin typeface="Gill Sans MT" panose="020B0502020104020203"/>
              </a:rPr>
              <a:t>público</a:t>
            </a:r>
            <a:r>
              <a:rPr lang="en-US" altLang="zh-TW" sz="2200" b="1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b="1" dirty="0" err="1">
                <a:solidFill>
                  <a:prstClr val="black"/>
                </a:solidFill>
                <a:latin typeface="Gill Sans MT" panose="020B0502020104020203"/>
              </a:rPr>
              <a:t>objetivo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Los p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ublicistas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diseñan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el </a:t>
            </a:r>
            <a:r>
              <a:rPr lang="en-US" altLang="zh-TW" sz="2200" b="1" dirty="0" err="1">
                <a:solidFill>
                  <a:prstClr val="black"/>
                </a:solidFill>
                <a:latin typeface="Gill Sans MT" panose="020B0502020104020203"/>
              </a:rPr>
              <a:t>mensaje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de modo que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genere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conexión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con el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público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objetivo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Los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publicistas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usan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los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b="1" dirty="0" err="1">
                <a:solidFill>
                  <a:prstClr val="black"/>
                </a:solidFill>
                <a:latin typeface="Gill Sans MT" panose="020B0502020104020203"/>
              </a:rPr>
              <a:t>medios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más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efectivos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para que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su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mensaje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haga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200" dirty="0" err="1">
                <a:solidFill>
                  <a:prstClr val="black"/>
                </a:solidFill>
                <a:latin typeface="Gill Sans MT" panose="020B0502020104020203"/>
              </a:rPr>
              <a:t>efecto</a:t>
            </a:r>
            <a:r>
              <a:rPr lang="en-US" altLang="zh-TW" sz="22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A8AC87-6D21-4301-A3D2-4F6AF7C3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473" y="1238250"/>
            <a:ext cx="7391398" cy="3695699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5FE58A45-7824-4930-A2C9-6AB39B05F26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6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CF672D22-A758-4780-A150-07637736AD7A}"/>
              </a:ext>
            </a:extLst>
          </p:cNvPr>
          <p:cNvSpPr txBox="1">
            <a:spLocks/>
          </p:cNvSpPr>
          <p:nvPr/>
        </p:nvSpPr>
        <p:spPr>
          <a:xfrm>
            <a:off x="228601" y="499873"/>
            <a:ext cx="5638800" cy="4971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2. El Concepto Creativo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0431A5-C772-4038-9E28-9E3BF3390DFD}"/>
              </a:ext>
            </a:extLst>
          </p:cNvPr>
          <p:cNvSpPr txBox="1">
            <a:spLocks noChangeArrowheads="1"/>
          </p:cNvSpPr>
          <p:nvPr/>
        </p:nvSpPr>
        <p:spPr>
          <a:xfrm>
            <a:off x="474065" y="1484784"/>
            <a:ext cx="5545735" cy="4876800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El </a:t>
            </a:r>
            <a:r>
              <a:rPr lang="en-US" altLang="zh-TW" sz="2400" b="1" i="1" dirty="0" err="1">
                <a:solidFill>
                  <a:prstClr val="black"/>
                </a:solidFill>
                <a:latin typeface="Gill Sans MT" panose="020B0502020104020203"/>
              </a:rPr>
              <a:t>concepto</a:t>
            </a:r>
            <a:r>
              <a:rPr lang="en-US" altLang="zh-TW" sz="2400" b="1" i="1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b="1" i="1" dirty="0" err="1">
                <a:solidFill>
                  <a:prstClr val="black"/>
                </a:solidFill>
                <a:latin typeface="Gill Sans MT" panose="020B0502020104020203"/>
              </a:rPr>
              <a:t>creativo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es la idea central que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captará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la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atención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del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consumidor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y se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quedará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su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memoria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>
              <a:spcBef>
                <a:spcPct val="20000"/>
              </a:spcBef>
              <a:defRPr/>
            </a:pPr>
            <a:endParaRPr lang="en-US" altLang="zh-TW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Creatividad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involucra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dar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solución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efectiva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a un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problema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de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comunicación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>
              <a:spcBef>
                <a:spcPct val="20000"/>
              </a:spcBef>
              <a:defRPr/>
            </a:pPr>
            <a:endParaRPr lang="en-US" altLang="zh-TW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La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Creatividad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demanda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investigación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>
              <a:spcBef>
                <a:spcPct val="20000"/>
              </a:spcBef>
              <a:defRPr/>
            </a:pPr>
            <a:endParaRPr lang="en-US" altLang="zh-TW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La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ubicación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de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los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anuncios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involucra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análisis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creativo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2E90A6-6AA8-4D50-B4AB-78255A033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196339"/>
            <a:ext cx="3630507" cy="4876800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E299D58-DE40-4A20-A122-233249B239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74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6C883AB8-07F5-4B78-85C4-919ABAA50420}"/>
              </a:ext>
            </a:extLst>
          </p:cNvPr>
          <p:cNvSpPr txBox="1">
            <a:spLocks/>
          </p:cNvSpPr>
          <p:nvPr/>
        </p:nvSpPr>
        <p:spPr>
          <a:xfrm>
            <a:off x="152401" y="499873"/>
            <a:ext cx="5638800" cy="576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3. La ejecución creativa</a:t>
            </a:r>
            <a:endParaRPr kumimoji="0" lang="es-ES" sz="30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 panose="020B0502020104020203"/>
              <a:ea typeface="+mj-ea"/>
              <a:cs typeface="+mj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A6FD3F1-CAEA-4CD6-B981-DC71CF1FC8B3}"/>
              </a:ext>
            </a:extLst>
          </p:cNvPr>
          <p:cNvSpPr txBox="1">
            <a:spLocks noChangeArrowheads="1"/>
          </p:cNvSpPr>
          <p:nvPr/>
        </p:nvSpPr>
        <p:spPr>
          <a:xfrm>
            <a:off x="152401" y="1340957"/>
            <a:ext cx="3668466" cy="4906963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Los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anuncios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más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efectivos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son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aquellos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que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requieren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de mayor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creatividad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y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mayores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detalles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al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ser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implementados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Las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empresas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buscan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maximizar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la inversion que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realizan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publicidad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mediante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anuncios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creativos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que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consumidor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no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olvida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C5F0F5-B4E6-4F93-BF0F-D7D06850E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245137"/>
            <a:ext cx="4121253" cy="41029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E7DF261-DFD3-4EB4-A59C-7B7ED6527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492" y="555977"/>
            <a:ext cx="4554107" cy="3218967"/>
          </a:xfrm>
          <a:prstGeom prst="rect">
            <a:avLst/>
          </a:prstGeom>
        </p:spPr>
      </p:pic>
      <p:pic>
        <p:nvPicPr>
          <p:cNvPr id="9" name="8 Imagen" descr="400dpiLogoCropped.png">
            <a:extLst>
              <a:ext uri="{FF2B5EF4-FFF2-40B4-BE49-F238E27FC236}">
                <a16:creationId xmlns:a16="http://schemas.microsoft.com/office/drawing/2014/main" id="{658926C5-7354-4C82-90FE-7379F7F989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9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7CDA2F45-31E5-4EB8-8493-4C5FC119CF38}"/>
              </a:ext>
            </a:extLst>
          </p:cNvPr>
          <p:cNvSpPr txBox="1">
            <a:spLocks/>
          </p:cNvSpPr>
          <p:nvPr/>
        </p:nvSpPr>
        <p:spPr>
          <a:xfrm>
            <a:off x="76201" y="420473"/>
            <a:ext cx="4648200" cy="567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4. El plan de medios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C235BE7-BFF3-4DBD-B491-0C11389F8116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876404"/>
            <a:ext cx="5933256" cy="2688704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Television, Internet,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revistas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,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periódicos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y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otros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medios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se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usan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para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llegar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a los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consumidores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deseados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>
              <a:spcBef>
                <a:spcPct val="20000"/>
              </a:spcBef>
              <a:defRPr/>
            </a:pPr>
            <a:endParaRPr lang="en-US" altLang="zh-TW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éxito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estriba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“</a:t>
            </a:r>
            <a:r>
              <a:rPr lang="en-US" altLang="zh-TW" sz="2400" b="1" dirty="0" err="1">
                <a:solidFill>
                  <a:srgbClr val="FF0000"/>
                </a:solidFill>
                <a:latin typeface="Gill Sans MT" panose="020B0502020104020203"/>
              </a:rPr>
              <a:t>cómo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”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consumidor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reciba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mensaje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515438C-DDFE-484A-A4BF-1BDE50219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948259"/>
            <a:ext cx="11701270" cy="70788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57200"/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Principio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básico</a:t>
            </a:r>
            <a:endParaRPr lang="en-US" sz="2000" dirty="0">
              <a:solidFill>
                <a:srgbClr val="000000"/>
              </a:solidFill>
              <a:latin typeface="Gill Sans MT" panose="020B0502020104020203"/>
              <a:cs typeface="Arial" charset="0"/>
            </a:endParaRPr>
          </a:p>
          <a:p>
            <a:pPr algn="ctr" defTabSz="457200"/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publicidad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el </a:t>
            </a:r>
            <a:r>
              <a:rPr lang="en-US" sz="2000" b="1" dirty="0">
                <a:solidFill>
                  <a:prstClr val="black"/>
                </a:solidFill>
                <a:latin typeface="Gill Sans MT" panose="020B0502020104020203"/>
                <a:cs typeface="Arial" charset="0"/>
              </a:rPr>
              <a:t>“</a:t>
            </a:r>
            <a:r>
              <a:rPr lang="en-US" sz="2000" b="1" dirty="0" err="1">
                <a:solidFill>
                  <a:srgbClr val="FF0000"/>
                </a:solidFill>
                <a:latin typeface="Gill Sans MT" panose="020B0502020104020203"/>
                <a:cs typeface="Arial" charset="0"/>
              </a:rPr>
              <a:t>cómo</a:t>
            </a:r>
            <a:r>
              <a:rPr lang="en-US" sz="2000" b="1" dirty="0">
                <a:solidFill>
                  <a:prstClr val="black"/>
                </a:solidFill>
                <a:latin typeface="Gill Sans MT" panose="020B0502020104020203"/>
                <a:cs typeface="Arial" charset="0"/>
              </a:rPr>
              <a:t>” 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dices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algo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y el “</a:t>
            </a:r>
            <a:r>
              <a:rPr lang="en-US" sz="2000" b="1" dirty="0" err="1">
                <a:solidFill>
                  <a:srgbClr val="FF0000"/>
                </a:solidFill>
                <a:latin typeface="Gill Sans MT" panose="020B0502020104020203"/>
                <a:cs typeface="Arial" charset="0"/>
              </a:rPr>
              <a:t>dónde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” lo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digas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es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tan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importante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como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 lo “</a:t>
            </a:r>
            <a:r>
              <a:rPr lang="en-US" sz="2000" b="1" dirty="0" err="1">
                <a:solidFill>
                  <a:srgbClr val="FF0000"/>
                </a:solidFill>
                <a:latin typeface="Gill Sans MT" panose="020B0502020104020203"/>
                <a:cs typeface="Arial" charset="0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” </a:t>
            </a:r>
            <a:r>
              <a:rPr lang="en-US" sz="2000" b="1" dirty="0" err="1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digas</a:t>
            </a:r>
            <a:r>
              <a:rPr lang="en-US" sz="2000" b="1" dirty="0">
                <a:solidFill>
                  <a:srgbClr val="000000"/>
                </a:solidFill>
                <a:latin typeface="Gill Sans MT" panose="020B0502020104020203"/>
                <a:cs typeface="Arial" charset="0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54CD64-D15A-4EEC-8858-3402E1CCE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990" y="437809"/>
            <a:ext cx="4416486" cy="4416486"/>
          </a:xfrm>
          <a:prstGeom prst="rect">
            <a:avLst/>
          </a:prstGeom>
        </p:spPr>
      </p:pic>
      <p:pic>
        <p:nvPicPr>
          <p:cNvPr id="9" name="8 Imagen" descr="400dpiLogoCropped.png">
            <a:extLst>
              <a:ext uri="{FF2B5EF4-FFF2-40B4-BE49-F238E27FC236}">
                <a16:creationId xmlns:a16="http://schemas.microsoft.com/office/drawing/2014/main" id="{3BA94108-2146-41F6-BF5C-B9951225CBA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0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533389" y="2098266"/>
            <a:ext cx="4351020" cy="1594667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065" marR="5080" algn="ctr">
              <a:lnSpc>
                <a:spcPts val="5830"/>
              </a:lnSpc>
              <a:spcBef>
                <a:spcPts val="835"/>
              </a:spcBef>
            </a:pPr>
            <a:r>
              <a:rPr lang="es-PA" sz="5400" b="1" spc="-5" dirty="0">
                <a:solidFill>
                  <a:srgbClr val="000000"/>
                </a:solidFill>
                <a:latin typeface="Carlito"/>
                <a:cs typeface="Carlito"/>
              </a:rPr>
              <a:t>El rol de la Publicidad</a:t>
            </a:r>
            <a:endParaRPr sz="54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3D120781-5688-4384-A46B-B295D489AEE4}"/>
              </a:ext>
            </a:extLst>
          </p:cNvPr>
          <p:cNvSpPr txBox="1">
            <a:spLocks/>
          </p:cNvSpPr>
          <p:nvPr/>
        </p:nvSpPr>
        <p:spPr>
          <a:xfrm>
            <a:off x="152400" y="462883"/>
            <a:ext cx="5490709" cy="490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El Rol de la Publicidad</a:t>
            </a: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BF3179C2-BDCA-422B-8818-6A7B258DF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54" y="1371600"/>
            <a:ext cx="4543420" cy="1771648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Mercadeo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angle 99">
            <a:extLst>
              <a:ext uri="{FF2B5EF4-FFF2-40B4-BE49-F238E27FC236}">
                <a16:creationId xmlns:a16="http://schemas.microsoft.com/office/drawing/2014/main" id="{CA33F639-B8E7-4B09-89AA-DA7BC15EA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371600"/>
            <a:ext cx="4543420" cy="1771648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Comunicación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angle 99">
            <a:extLst>
              <a:ext uri="{FF2B5EF4-FFF2-40B4-BE49-F238E27FC236}">
                <a16:creationId xmlns:a16="http://schemas.microsoft.com/office/drawing/2014/main" id="{6B56583D-2EA6-4F45-81AA-2CF48D6CC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54" y="3443302"/>
            <a:ext cx="4543420" cy="1771648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Económico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9">
            <a:extLst>
              <a:ext uri="{FF2B5EF4-FFF2-40B4-BE49-F238E27FC236}">
                <a16:creationId xmlns:a16="http://schemas.microsoft.com/office/drawing/2014/main" id="{E222A167-2C52-4511-AEFE-4870E5BED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443302"/>
            <a:ext cx="4543420" cy="1771648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+mn-cs"/>
              </a:rPr>
              <a:t>Sociedad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6 Conector">
            <a:extLst>
              <a:ext uri="{FF2B5EF4-FFF2-40B4-BE49-F238E27FC236}">
                <a16:creationId xmlns:a16="http://schemas.microsoft.com/office/drawing/2014/main" id="{FB68325E-CCE2-42D7-AA7E-2E942DDEB66B}"/>
              </a:ext>
            </a:extLst>
          </p:cNvPr>
          <p:cNvSpPr/>
          <p:nvPr/>
        </p:nvSpPr>
        <p:spPr>
          <a:xfrm>
            <a:off x="5111471" y="2720095"/>
            <a:ext cx="1110614" cy="1146360"/>
          </a:xfrm>
          <a:prstGeom prst="flowChartConnector">
            <a:avLst/>
          </a:prstGeom>
          <a:solidFill>
            <a:srgbClr val="C00000"/>
          </a:solidFill>
          <a:ln w="15875" cap="flat" cmpd="sng" algn="ctr">
            <a:solidFill>
              <a:srgbClr val="B71E4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2" name="8 Imagen" descr="400dpiLogoCropped.png">
            <a:extLst>
              <a:ext uri="{FF2B5EF4-FFF2-40B4-BE49-F238E27FC236}">
                <a16:creationId xmlns:a16="http://schemas.microsoft.com/office/drawing/2014/main" id="{B0E3E03B-0C77-46C8-B442-C0828D52F59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6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  <p:bldP spid="8" grpId="0" build="p" autoUpdateAnimBg="0"/>
      <p:bldP spid="9" grpId="0" build="p" autoUpdateAnimBg="0"/>
      <p:bldP spid="1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C4352737-FCF6-4AEC-BE95-5B181135AC86}"/>
              </a:ext>
            </a:extLst>
          </p:cNvPr>
          <p:cNvSpPr txBox="1">
            <a:spLocks/>
          </p:cNvSpPr>
          <p:nvPr/>
        </p:nvSpPr>
        <p:spPr>
          <a:xfrm>
            <a:off x="76200" y="405822"/>
            <a:ext cx="4804908" cy="5497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El rol de Mercadeo</a:t>
            </a: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89BF44C9-075E-4EBF-AF95-1AC9708A6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62" y="1145863"/>
            <a:ext cx="3214710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Mercadeo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angle 98">
            <a:extLst>
              <a:ext uri="{FF2B5EF4-FFF2-40B4-BE49-F238E27FC236}">
                <a16:creationId xmlns:a16="http://schemas.microsoft.com/office/drawing/2014/main" id="{BD72A2DA-47F5-4070-BBBC-1B75359FD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092648"/>
            <a:ext cx="11489672" cy="315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AutoNum type="arabicPeriod"/>
            </a:pP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rol</a:t>
            </a: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mercadeo</a:t>
            </a: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Mercadeo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es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satisfacer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los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deseos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consumidor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productos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servicios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, e ideas).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rol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publicidad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convencer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consumidor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que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nuestro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mensaje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justamente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lo que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necesita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 </a:t>
            </a: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Si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bien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ejecutado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llevará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 un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efectivo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posicionamiento</a:t>
            </a: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marca</a:t>
            </a: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</p:txBody>
      </p:sp>
      <p:pic>
        <p:nvPicPr>
          <p:cNvPr id="9" name="Picture 8" descr="Resultado de imagen para advertising examples">
            <a:extLst>
              <a:ext uri="{FF2B5EF4-FFF2-40B4-BE49-F238E27FC236}">
                <a16:creationId xmlns:a16="http://schemas.microsoft.com/office/drawing/2014/main" id="{95BDD873-9C15-435E-8A94-1E17CBD48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199" y="1074424"/>
            <a:ext cx="7092993" cy="1973575"/>
          </a:xfrm>
          <a:prstGeom prst="rect">
            <a:avLst/>
          </a:prstGeom>
          <a:noFill/>
        </p:spPr>
      </p:pic>
      <p:pic>
        <p:nvPicPr>
          <p:cNvPr id="10" name="8 Imagen" descr="400dpiLogoCropped.png">
            <a:extLst>
              <a:ext uri="{FF2B5EF4-FFF2-40B4-BE49-F238E27FC236}">
                <a16:creationId xmlns:a16="http://schemas.microsoft.com/office/drawing/2014/main" id="{D56E2AA5-DF12-46E9-ACC5-7B14746E1E2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3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2F8FCF0E-4472-401C-AAD5-2A21DE4E48A8}"/>
              </a:ext>
            </a:extLst>
          </p:cNvPr>
          <p:cNvSpPr txBox="1">
            <a:spLocks/>
          </p:cNvSpPr>
          <p:nvPr/>
        </p:nvSpPr>
        <p:spPr>
          <a:xfrm>
            <a:off x="135089" y="482134"/>
            <a:ext cx="5884711" cy="600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El rol de comunicador</a:t>
            </a: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5CF68160-4224-4F01-8697-072ACC936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8" y="1393325"/>
            <a:ext cx="3214710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Comunicación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angle 80">
            <a:extLst>
              <a:ext uri="{FF2B5EF4-FFF2-40B4-BE49-F238E27FC236}">
                <a16:creationId xmlns:a16="http://schemas.microsoft.com/office/drawing/2014/main" id="{19E0D08F-EB04-49AF-BF74-AF720035E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527" y="3221540"/>
            <a:ext cx="10903659" cy="272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AutoNum type="arabicPeriod" startAt="2"/>
            </a:pP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rol</a:t>
            </a: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comunicador</a:t>
            </a: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publicidad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es un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mensaje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concebido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producto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servicio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diseñado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crear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una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por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parte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 un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público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publicidad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medios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comunicación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entregar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producto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crear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una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conexión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identificación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el punto de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venta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1E0C4-3972-4788-A333-7FEFAA8C4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371" y="482135"/>
            <a:ext cx="4197815" cy="2946866"/>
          </a:xfrm>
          <a:prstGeom prst="rect">
            <a:avLst/>
          </a:prstGeom>
        </p:spPr>
      </p:pic>
      <p:pic>
        <p:nvPicPr>
          <p:cNvPr id="10" name="8 Imagen" descr="400dpiLogoCropped.png">
            <a:extLst>
              <a:ext uri="{FF2B5EF4-FFF2-40B4-BE49-F238E27FC236}">
                <a16:creationId xmlns:a16="http://schemas.microsoft.com/office/drawing/2014/main" id="{9FF41448-8D0F-4CC9-91C4-F5161FDB10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2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94F0F993-084C-4BEE-BB20-D654DEC3FA55}"/>
              </a:ext>
            </a:extLst>
          </p:cNvPr>
          <p:cNvSpPr txBox="1">
            <a:spLocks/>
          </p:cNvSpPr>
          <p:nvPr/>
        </p:nvSpPr>
        <p:spPr>
          <a:xfrm>
            <a:off x="17477" y="490558"/>
            <a:ext cx="4325923" cy="549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El rol económico</a:t>
            </a: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B9238148-6DFB-4B34-90AB-2156A1398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416923"/>
            <a:ext cx="3214710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Economía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angle 80">
            <a:extLst>
              <a:ext uri="{FF2B5EF4-FFF2-40B4-BE49-F238E27FC236}">
                <a16:creationId xmlns:a16="http://schemas.microsoft.com/office/drawing/2014/main" id="{9C4C8BFD-ECE2-4B4A-B673-AE8099B72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128" y="2976932"/>
            <a:ext cx="5224271" cy="2247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AutoNum type="arabicPeriod" startAt="3"/>
            </a:pP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rol</a:t>
            </a: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económico</a:t>
            </a: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abarcar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grandes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cantidades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 población la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publicidad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minimizar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costos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inversión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publicistas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técnicas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tradicionales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para </a:t>
            </a:r>
            <a:r>
              <a:rPr lang="en-US" sz="2400" dirty="0">
                <a:solidFill>
                  <a:srgbClr val="FF0000"/>
                </a:solidFill>
                <a:latin typeface="Gill Sans MT" panose="020B0502020104020203"/>
              </a:rPr>
              <a:t>vender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(</a:t>
            </a:r>
            <a:r>
              <a:rPr lang="en-US" sz="2400" dirty="0" err="1">
                <a:solidFill>
                  <a:srgbClr val="FF0000"/>
                </a:solidFill>
                <a:latin typeface="Gill Sans MT" panose="020B0502020104020203"/>
              </a:rPr>
              <a:t>persuadir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) y </a:t>
            </a:r>
            <a:r>
              <a:rPr lang="en-US" sz="2400" dirty="0" err="1">
                <a:solidFill>
                  <a:srgbClr val="0070C0"/>
                </a:solidFill>
                <a:latin typeface="Gill Sans MT" panose="020B0502020104020203"/>
              </a:rPr>
              <a:t>convencer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(</a:t>
            </a:r>
            <a:r>
              <a:rPr lang="en-US" sz="2400" dirty="0">
                <a:solidFill>
                  <a:srgbClr val="0070C0"/>
                </a:solidFill>
                <a:latin typeface="Gill Sans MT" panose="020B0502020104020203"/>
              </a:rPr>
              <a:t>imagen de </a:t>
            </a:r>
            <a:r>
              <a:rPr lang="en-US" sz="2400" dirty="0" err="1">
                <a:solidFill>
                  <a:srgbClr val="0070C0"/>
                </a:solidFill>
                <a:latin typeface="Gill Sans MT" panose="020B0502020104020203"/>
              </a:rPr>
              <a:t>marca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15E9DB-C8EF-489B-909D-5B287BDED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9" y="1052125"/>
            <a:ext cx="6214871" cy="4135927"/>
          </a:xfrm>
          <a:prstGeom prst="rect">
            <a:avLst/>
          </a:prstGeom>
        </p:spPr>
      </p:pic>
      <p:pic>
        <p:nvPicPr>
          <p:cNvPr id="10" name="8 Imagen" descr="400dpiLogoCropped.png">
            <a:extLst>
              <a:ext uri="{FF2B5EF4-FFF2-40B4-BE49-F238E27FC236}">
                <a16:creationId xmlns:a16="http://schemas.microsoft.com/office/drawing/2014/main" id="{F88D1760-60BC-4810-9424-2E3B91E49A3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4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C4745A3-6137-4FFD-B2E0-10E4D66AA802}"/>
              </a:ext>
            </a:extLst>
          </p:cNvPr>
          <p:cNvSpPr txBox="1">
            <a:spLocks/>
          </p:cNvSpPr>
          <p:nvPr/>
        </p:nvSpPr>
        <p:spPr>
          <a:xfrm>
            <a:off x="33556" y="472430"/>
            <a:ext cx="3214711" cy="552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El rol Social</a:t>
            </a: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30936F4C-8A75-4F88-AAED-3122A0395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819" y="1211374"/>
            <a:ext cx="3214710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Sociedad</a:t>
            </a:r>
            <a:endParaRPr kumimoji="0" lang="es-P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EE8D53A1-06C2-48C4-8497-264C6EECE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96" y="3214686"/>
            <a:ext cx="828680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AutoNum type="arabicPeriod" startAt="4"/>
            </a:pP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Gill Sans MT" panose="020B0502020104020203"/>
              </a:rPr>
              <a:t>rol</a:t>
            </a:r>
            <a:r>
              <a:rPr lang="en-US" sz="2400" b="1" dirty="0">
                <a:solidFill>
                  <a:srgbClr val="000000"/>
                </a:solidFill>
                <a:latin typeface="Gill Sans MT" panose="020B0502020104020203"/>
              </a:rPr>
              <a:t> social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</a:pPr>
            <a:endParaRPr lang="en-US" sz="2400" b="1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Informa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productos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nuevos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tendencias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Nos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comparar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productos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consumidor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imagen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propia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Nos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conocer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acerca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otras</a:t>
            </a:r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ill Sans MT" panose="020B0502020104020203"/>
              </a:rPr>
              <a:t>culturas</a:t>
            </a: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Clr>
                <a:srgbClr val="669966"/>
              </a:buClr>
              <a:buFont typeface="Times" charset="0"/>
              <a:buChar char="•"/>
            </a:pPr>
            <a:endParaRPr lang="en-US" sz="2400" dirty="0">
              <a:solidFill>
                <a:srgbClr val="000000"/>
              </a:solidFill>
              <a:latin typeface="Gill Sans MT" panose="020B0502020104020203"/>
            </a:endParaRPr>
          </a:p>
        </p:txBody>
      </p:sp>
      <p:pic>
        <p:nvPicPr>
          <p:cNvPr id="10" name="Picture 2" descr="Resultado de imagen para social advertising">
            <a:extLst>
              <a:ext uri="{FF2B5EF4-FFF2-40B4-BE49-F238E27FC236}">
                <a16:creationId xmlns:a16="http://schemas.microsoft.com/office/drawing/2014/main" id="{5A07A6E4-6014-4DBF-B26D-30449724D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82160" y="472430"/>
            <a:ext cx="4052708" cy="5171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058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57660" y="2098266"/>
            <a:ext cx="4332605" cy="1594667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 algn="ctr">
              <a:lnSpc>
                <a:spcPts val="5830"/>
              </a:lnSpc>
              <a:spcBef>
                <a:spcPts val="835"/>
              </a:spcBef>
            </a:pPr>
            <a:r>
              <a:rPr lang="es-PA" sz="5400" b="1" dirty="0">
                <a:solidFill>
                  <a:srgbClr val="000000"/>
                </a:solidFill>
                <a:latin typeface="Carlito"/>
                <a:cs typeface="Carlito"/>
              </a:rPr>
              <a:t>Objetivos de la Publicidad</a:t>
            </a:r>
            <a:endParaRPr sz="54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041B484D-0960-4CD9-BB2B-0AB6CC42CDF4}"/>
              </a:ext>
            </a:extLst>
          </p:cNvPr>
          <p:cNvSpPr txBox="1">
            <a:spLocks/>
          </p:cNvSpPr>
          <p:nvPr/>
        </p:nvSpPr>
        <p:spPr>
          <a:xfrm>
            <a:off x="152400" y="485455"/>
            <a:ext cx="6571343" cy="6575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Objetivos de la publicidad</a:t>
            </a:r>
          </a:p>
        </p:txBody>
      </p:sp>
      <p:sp>
        <p:nvSpPr>
          <p:cNvPr id="6" name="5 Combinar">
            <a:extLst>
              <a:ext uri="{FF2B5EF4-FFF2-40B4-BE49-F238E27FC236}">
                <a16:creationId xmlns:a16="http://schemas.microsoft.com/office/drawing/2014/main" id="{9A4E1730-A7EC-4A4D-A49C-2BA33A318CF8}"/>
              </a:ext>
            </a:extLst>
          </p:cNvPr>
          <p:cNvSpPr/>
          <p:nvPr/>
        </p:nvSpPr>
        <p:spPr>
          <a:xfrm>
            <a:off x="1714480" y="2000240"/>
            <a:ext cx="685800" cy="685800"/>
          </a:xfrm>
          <a:prstGeom prst="flowChartMerge">
            <a:avLst/>
          </a:prstGeom>
          <a:solidFill>
            <a:sysClr val="windowText" lastClr="000000"/>
          </a:soli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7 Combinar">
            <a:extLst>
              <a:ext uri="{FF2B5EF4-FFF2-40B4-BE49-F238E27FC236}">
                <a16:creationId xmlns:a16="http://schemas.microsoft.com/office/drawing/2014/main" id="{297E562F-2176-48AB-A26F-F99701BE1F1B}"/>
              </a:ext>
            </a:extLst>
          </p:cNvPr>
          <p:cNvSpPr/>
          <p:nvPr/>
        </p:nvSpPr>
        <p:spPr>
          <a:xfrm>
            <a:off x="9250058" y="2109789"/>
            <a:ext cx="774635" cy="616963"/>
          </a:xfrm>
          <a:prstGeom prst="flowChartMerge">
            <a:avLst/>
          </a:prstGeom>
          <a:solidFill>
            <a:sysClr val="windowText" lastClr="000000"/>
          </a:soli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9 Combinar">
            <a:extLst>
              <a:ext uri="{FF2B5EF4-FFF2-40B4-BE49-F238E27FC236}">
                <a16:creationId xmlns:a16="http://schemas.microsoft.com/office/drawing/2014/main" id="{C93CFA62-B702-4C59-A4B1-021E60C80416}"/>
              </a:ext>
            </a:extLst>
          </p:cNvPr>
          <p:cNvSpPr/>
          <p:nvPr/>
        </p:nvSpPr>
        <p:spPr>
          <a:xfrm>
            <a:off x="5400257" y="2000604"/>
            <a:ext cx="685800" cy="685800"/>
          </a:xfrm>
          <a:prstGeom prst="flowChartMerge">
            <a:avLst/>
          </a:prstGeom>
          <a:solidFill>
            <a:sysClr val="windowText" lastClr="000000"/>
          </a:soli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10 Rectángulo">
            <a:extLst>
              <a:ext uri="{FF2B5EF4-FFF2-40B4-BE49-F238E27FC236}">
                <a16:creationId xmlns:a16="http://schemas.microsoft.com/office/drawing/2014/main" id="{DE196CA9-9475-4990-97E0-2FF8BEACF204}"/>
              </a:ext>
            </a:extLst>
          </p:cNvPr>
          <p:cNvSpPr/>
          <p:nvPr/>
        </p:nvSpPr>
        <p:spPr>
          <a:xfrm>
            <a:off x="1308296" y="1417638"/>
            <a:ext cx="1763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800" b="1" dirty="0" err="1">
                <a:solidFill>
                  <a:srgbClr val="C00000"/>
                </a:solidFill>
                <a:latin typeface="Gill Sans MT" panose="020B0502020104020203"/>
              </a:rPr>
              <a:t>Informar</a:t>
            </a:r>
            <a:endParaRPr lang="es-ES" sz="2800" dirty="0">
              <a:solidFill>
                <a:srgbClr val="C00000"/>
              </a:solidFill>
              <a:latin typeface="Gill Sans MT" panose="020B0502020104020203"/>
            </a:endParaRPr>
          </a:p>
        </p:txBody>
      </p:sp>
      <p:sp>
        <p:nvSpPr>
          <p:cNvPr id="11" name="11 Rectángulo">
            <a:extLst>
              <a:ext uri="{FF2B5EF4-FFF2-40B4-BE49-F238E27FC236}">
                <a16:creationId xmlns:a16="http://schemas.microsoft.com/office/drawing/2014/main" id="{9581AF61-0FF9-463A-A1D7-2338FB501BD7}"/>
              </a:ext>
            </a:extLst>
          </p:cNvPr>
          <p:cNvSpPr/>
          <p:nvPr/>
        </p:nvSpPr>
        <p:spPr>
          <a:xfrm>
            <a:off x="4966386" y="1417657"/>
            <a:ext cx="18340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800" b="1" dirty="0" err="1">
                <a:solidFill>
                  <a:srgbClr val="C00000"/>
                </a:solidFill>
                <a:latin typeface="Gill Sans MT" panose="020B0502020104020203"/>
              </a:rPr>
              <a:t>Persuadir</a:t>
            </a:r>
            <a:endParaRPr lang="es-ES" sz="2800" dirty="0">
              <a:solidFill>
                <a:srgbClr val="C00000"/>
              </a:solidFill>
              <a:latin typeface="Gill Sans MT" panose="020B0502020104020203"/>
            </a:endParaRPr>
          </a:p>
        </p:txBody>
      </p:sp>
      <p:sp>
        <p:nvSpPr>
          <p:cNvPr id="12" name="12 Rectángulo">
            <a:extLst>
              <a:ext uri="{FF2B5EF4-FFF2-40B4-BE49-F238E27FC236}">
                <a16:creationId xmlns:a16="http://schemas.microsoft.com/office/drawing/2014/main" id="{D763771B-00BF-4B78-B4F3-33C9A9A9F336}"/>
              </a:ext>
            </a:extLst>
          </p:cNvPr>
          <p:cNvSpPr/>
          <p:nvPr/>
        </p:nvSpPr>
        <p:spPr>
          <a:xfrm>
            <a:off x="8695021" y="1526842"/>
            <a:ext cx="19501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800" b="1" dirty="0" err="1">
                <a:solidFill>
                  <a:srgbClr val="C00000"/>
                </a:solidFill>
                <a:latin typeface="Gill Sans MT" panose="020B0502020104020203"/>
              </a:rPr>
              <a:t>Recordar</a:t>
            </a:r>
            <a:endParaRPr lang="es-ES" sz="2800" dirty="0">
              <a:solidFill>
                <a:srgbClr val="C00000"/>
              </a:solidFill>
              <a:latin typeface="Gill Sans MT" panose="020B0502020104020203"/>
            </a:endParaRPr>
          </a:p>
        </p:txBody>
      </p:sp>
      <p:sp>
        <p:nvSpPr>
          <p:cNvPr id="13" name="13 Rectángulo">
            <a:extLst>
              <a:ext uri="{FF2B5EF4-FFF2-40B4-BE49-F238E27FC236}">
                <a16:creationId xmlns:a16="http://schemas.microsoft.com/office/drawing/2014/main" id="{5CAF151C-D8C5-4DF6-9CA7-089DF5C51711}"/>
              </a:ext>
            </a:extLst>
          </p:cNvPr>
          <p:cNvSpPr/>
          <p:nvPr/>
        </p:nvSpPr>
        <p:spPr>
          <a:xfrm>
            <a:off x="928662" y="2857496"/>
            <a:ext cx="2143140" cy="2308324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Publicidad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Informativa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54600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aquella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publicidad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que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busca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crear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una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demanda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inicial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hacia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un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producto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o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servicio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14" name="14 Rectángulo">
            <a:extLst>
              <a:ext uri="{FF2B5EF4-FFF2-40B4-BE49-F238E27FC236}">
                <a16:creationId xmlns:a16="http://schemas.microsoft.com/office/drawing/2014/main" id="{702AF3F2-F25B-4708-BC9F-3BB816B687EF}"/>
              </a:ext>
            </a:extLst>
          </p:cNvPr>
          <p:cNvSpPr/>
          <p:nvPr/>
        </p:nvSpPr>
        <p:spPr>
          <a:xfrm>
            <a:off x="4585859" y="2871977"/>
            <a:ext cx="2214578" cy="2585323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Publicidad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Persuasiva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54600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aquella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publicidad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que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busca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incrementar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la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demanda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existente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un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producto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o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servicio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15" name="15 Rectángulo">
            <a:extLst>
              <a:ext uri="{FF2B5EF4-FFF2-40B4-BE49-F238E27FC236}">
                <a16:creationId xmlns:a16="http://schemas.microsoft.com/office/drawing/2014/main" id="{9E803E81-D2BB-465A-ADA0-7EF69395A74E}"/>
              </a:ext>
            </a:extLst>
          </p:cNvPr>
          <p:cNvSpPr/>
          <p:nvPr/>
        </p:nvSpPr>
        <p:spPr>
          <a:xfrm>
            <a:off x="8309067" y="2967045"/>
            <a:ext cx="2501444" cy="2076626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Publicidad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Recordatoria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54600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aquella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que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busca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fortalecer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conceptos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ya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comunicados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sobre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un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producto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o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servicio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834971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A9B52FC0-752F-4838-A086-9140C02A4ACD}"/>
              </a:ext>
            </a:extLst>
          </p:cNvPr>
          <p:cNvSpPr txBox="1">
            <a:spLocks/>
          </p:cNvSpPr>
          <p:nvPr/>
        </p:nvSpPr>
        <p:spPr>
          <a:xfrm>
            <a:off x="2810329" y="3105361"/>
            <a:ext cx="6333672" cy="6575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PUBLICIDAD INFORMATIVA</a:t>
            </a:r>
          </a:p>
        </p:txBody>
      </p:sp>
    </p:spTree>
    <p:extLst>
      <p:ext uri="{BB962C8B-B14F-4D97-AF65-F5344CB8AC3E}">
        <p14:creationId xmlns:p14="http://schemas.microsoft.com/office/powerpoint/2010/main" val="1955778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CE7D01-C511-4F91-8A82-631F55274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668889"/>
            <a:ext cx="8144962" cy="5230821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C7D85800-5FCB-474D-AB6C-87D53E820831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Informar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808113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0EED618-1A06-4213-80C0-4B5B4EF16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468" y="534240"/>
            <a:ext cx="9144793" cy="51515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9AFBF23D-D13A-4571-BAD8-0C6B8F1E661E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Informar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986162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E8854F6-6439-4DDD-AB55-A00FED80A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613646"/>
            <a:ext cx="7638858" cy="5307518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54AB45A0-504B-4638-8651-0ADD77E1B1C2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Informar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45331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C5E66103-0FCF-40C7-A117-F4381CEAE478}"/>
              </a:ext>
            </a:extLst>
          </p:cNvPr>
          <p:cNvSpPr txBox="1">
            <a:spLocks/>
          </p:cNvSpPr>
          <p:nvPr/>
        </p:nvSpPr>
        <p:spPr>
          <a:xfrm>
            <a:off x="2810329" y="3105361"/>
            <a:ext cx="6333672" cy="6575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PUBLICIDAD PERSUASIVA</a:t>
            </a:r>
          </a:p>
        </p:txBody>
      </p:sp>
    </p:spTree>
    <p:extLst>
      <p:ext uri="{BB962C8B-B14F-4D97-AF65-F5344CB8AC3E}">
        <p14:creationId xmlns:p14="http://schemas.microsoft.com/office/powerpoint/2010/main" val="214654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06B205E-7106-4E03-B72B-410F922BD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71" y="1381756"/>
            <a:ext cx="11276657" cy="3810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B39A1D7-407A-47A7-8FD8-DF4C7CA30528}"/>
              </a:ext>
            </a:extLst>
          </p:cNvPr>
          <p:cNvSpPr/>
          <p:nvPr/>
        </p:nvSpPr>
        <p:spPr>
          <a:xfrm>
            <a:off x="228600" y="507201"/>
            <a:ext cx="115701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800" dirty="0">
                <a:latin typeface="Bahnschrift SemiBold SemiConden" panose="020B0502040204020203" pitchFamily="34" charset="0"/>
              </a:rPr>
              <a:t>La publicidad persuasiva hace uso de recursos específicos para lograr su objetivo</a:t>
            </a:r>
          </a:p>
        </p:txBody>
      </p:sp>
    </p:spTree>
    <p:extLst>
      <p:ext uri="{BB962C8B-B14F-4D97-AF65-F5344CB8AC3E}">
        <p14:creationId xmlns:p14="http://schemas.microsoft.com/office/powerpoint/2010/main" val="3018431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10EBAB4-050D-4712-A4E3-80777CE82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537564"/>
            <a:ext cx="5901400" cy="5901400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0BDB8575-6B32-48D8-BCDC-86E43CDC317B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Persuadir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629696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580879-E66C-43A1-BA3F-AB60E4E44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560358"/>
            <a:ext cx="7649712" cy="5737283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E326EA47-0928-48F5-8D43-2D41B24791FE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Persuadir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087156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C5E66103-0FCF-40C7-A117-F4381CEAE478}"/>
              </a:ext>
            </a:extLst>
          </p:cNvPr>
          <p:cNvSpPr txBox="1">
            <a:spLocks/>
          </p:cNvSpPr>
          <p:nvPr/>
        </p:nvSpPr>
        <p:spPr>
          <a:xfrm>
            <a:off x="2810328" y="3105361"/>
            <a:ext cx="6562271" cy="6575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PUBLICIDAD RECORDATORIA</a:t>
            </a:r>
          </a:p>
        </p:txBody>
      </p:sp>
    </p:spTree>
    <p:extLst>
      <p:ext uri="{BB962C8B-B14F-4D97-AF65-F5344CB8AC3E}">
        <p14:creationId xmlns:p14="http://schemas.microsoft.com/office/powerpoint/2010/main" val="2154262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791F62-19FE-4064-B691-0A8E4900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680789"/>
            <a:ext cx="8791194" cy="4944285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D61AA6F8-768B-4A33-9543-BADB39C61D2C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Recordar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592676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18E9A52-FD62-4547-B40E-B88EB1099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71500"/>
            <a:ext cx="7620001" cy="5715000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E832B7FF-4D36-4481-8882-A9121E24C2D9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Recordar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898621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93BE478-E971-4787-8D72-619FA41C9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838201"/>
            <a:ext cx="8577664" cy="5061510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A49E669B-326B-4151-9E4D-D0775C03D26A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Recordar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073381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5E8725-305C-4E0F-83C5-6857EC593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509731"/>
            <a:ext cx="8454714" cy="5642112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53B0D79-17AF-4654-BEA7-1F4B96371B3A}"/>
              </a:ext>
            </a:extLst>
          </p:cNvPr>
          <p:cNvSpPr/>
          <p:nvPr/>
        </p:nvSpPr>
        <p:spPr>
          <a:xfrm>
            <a:off x="228600" y="450976"/>
            <a:ext cx="1893094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Recordar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069491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22DD5BA2-70F9-40FA-8B1D-3192292D75D1}"/>
              </a:ext>
            </a:extLst>
          </p:cNvPr>
          <p:cNvSpPr txBox="1">
            <a:spLocks/>
          </p:cNvSpPr>
          <p:nvPr/>
        </p:nvSpPr>
        <p:spPr>
          <a:xfrm>
            <a:off x="647700" y="3052535"/>
            <a:ext cx="10896600" cy="752930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Jugadores clave en Publicidad</a:t>
            </a:r>
          </a:p>
        </p:txBody>
      </p:sp>
    </p:spTree>
    <p:extLst>
      <p:ext uri="{BB962C8B-B14F-4D97-AF65-F5344CB8AC3E}">
        <p14:creationId xmlns:p14="http://schemas.microsoft.com/office/powerpoint/2010/main" val="5843086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294F9D6B-478F-4B92-82F9-6D14BD91910E}"/>
              </a:ext>
            </a:extLst>
          </p:cNvPr>
          <p:cNvSpPr txBox="1">
            <a:spLocks/>
          </p:cNvSpPr>
          <p:nvPr/>
        </p:nvSpPr>
        <p:spPr>
          <a:xfrm>
            <a:off x="152400" y="514646"/>
            <a:ext cx="7467600" cy="4979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Jugadores clave en publicidad</a:t>
            </a:r>
          </a:p>
        </p:txBody>
      </p:sp>
      <p:sp>
        <p:nvSpPr>
          <p:cNvPr id="6" name="Rectangle 99">
            <a:extLst>
              <a:ext uri="{FF2B5EF4-FFF2-40B4-BE49-F238E27FC236}">
                <a16:creationId xmlns:a16="http://schemas.microsoft.com/office/drawing/2014/main" id="{8F1371DC-45E6-4187-8D30-25D521C07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626" y="1524000"/>
            <a:ext cx="2000264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 Marca</a:t>
            </a:r>
            <a:endParaRPr kumimoji="0" lang="es-P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angle 99">
            <a:extLst>
              <a:ext uri="{FF2B5EF4-FFF2-40B4-BE49-F238E27FC236}">
                <a16:creationId xmlns:a16="http://schemas.microsoft.com/office/drawing/2014/main" id="{9646C0C3-E9D8-40ED-9627-88660B3F3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396" y="1524000"/>
            <a:ext cx="2000264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Agencia</a:t>
            </a:r>
            <a:endParaRPr kumimoji="0" lang="es-P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angle 99">
            <a:extLst>
              <a:ext uri="{FF2B5EF4-FFF2-40B4-BE49-F238E27FC236}">
                <a16:creationId xmlns:a16="http://schemas.microsoft.com/office/drawing/2014/main" id="{9AB95855-5DDE-44E7-8701-7A2FD49F8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098" y="1524000"/>
            <a:ext cx="2000264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Los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Medios</a:t>
            </a:r>
            <a:endParaRPr kumimoji="0" lang="es-P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5 Rectángulo">
            <a:extLst>
              <a:ext uri="{FF2B5EF4-FFF2-40B4-BE49-F238E27FC236}">
                <a16:creationId xmlns:a16="http://schemas.microsoft.com/office/drawing/2014/main" id="{4530D679-0AD2-490E-9BE9-80AB9BC7E881}"/>
              </a:ext>
            </a:extLst>
          </p:cNvPr>
          <p:cNvSpPr/>
          <p:nvPr/>
        </p:nvSpPr>
        <p:spPr>
          <a:xfrm>
            <a:off x="1913618" y="2768283"/>
            <a:ext cx="2114769" cy="3582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Desea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enviar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un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mensaje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/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concepto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acerca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su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producto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</a:p>
          <a:p>
            <a:pPr marL="0" marR="0" lvl="0" indent="0" algn="ctr" defTabSz="457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Identifica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una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necesidad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y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utiliza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la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publicidad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para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llenar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necesidad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</a:p>
          <a:p>
            <a:pPr marL="0" marR="0" lvl="0" indent="0" algn="ctr" defTabSz="457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Selecciona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un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público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objetivo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designa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un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presupuesto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y da las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guías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para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crear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una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estrategia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</a:p>
        </p:txBody>
      </p:sp>
      <p:sp>
        <p:nvSpPr>
          <p:cNvPr id="11" name="6 Rectángulo">
            <a:extLst>
              <a:ext uri="{FF2B5EF4-FFF2-40B4-BE49-F238E27FC236}">
                <a16:creationId xmlns:a16="http://schemas.microsoft.com/office/drawing/2014/main" id="{337521E1-F54D-4E21-9357-E7C223317EA7}"/>
              </a:ext>
            </a:extLst>
          </p:cNvPr>
          <p:cNvSpPr/>
          <p:nvPr/>
        </p:nvSpPr>
        <p:spPr>
          <a:xfrm>
            <a:off x="4162396" y="2809884"/>
            <a:ext cx="2000264" cy="3139321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Crea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las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estrategias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negocia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medios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Brinda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conocimientos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y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experiencia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comunicación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para que el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mensaje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la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marca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llegue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donde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como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cuando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y 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quien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tiene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que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llegar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 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12" name="Rectangle 99">
            <a:extLst>
              <a:ext uri="{FF2B5EF4-FFF2-40B4-BE49-F238E27FC236}">
                <a16:creationId xmlns:a16="http://schemas.microsoft.com/office/drawing/2014/main" id="{CDCB8B43-7CED-4DC6-9697-5B66197F9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524000"/>
            <a:ext cx="2000264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Proveedores</a:t>
            </a:r>
            <a:endParaRPr kumimoji="0" lang="es-P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3" name="8 Rectángulo">
            <a:extLst>
              <a:ext uri="{FF2B5EF4-FFF2-40B4-BE49-F238E27FC236}">
                <a16:creationId xmlns:a16="http://schemas.microsoft.com/office/drawing/2014/main" id="{A0837CB6-BD17-473C-89E4-0CD95441DA36}"/>
              </a:ext>
            </a:extLst>
          </p:cNvPr>
          <p:cNvSpPr/>
          <p:nvPr/>
        </p:nvSpPr>
        <p:spPr>
          <a:xfrm>
            <a:off x="6234098" y="2809884"/>
            <a:ext cx="2000264" cy="1754326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Son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los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canales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por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los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que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llegará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el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mensaje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diseñado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por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la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marca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y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creado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por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la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agencia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14" name="9 Rectángulo">
            <a:extLst>
              <a:ext uri="{FF2B5EF4-FFF2-40B4-BE49-F238E27FC236}">
                <a16:creationId xmlns:a16="http://schemas.microsoft.com/office/drawing/2014/main" id="{47FA4228-1803-4216-82BC-F2691AE5778C}"/>
              </a:ext>
            </a:extLst>
          </p:cNvPr>
          <p:cNvSpPr/>
          <p:nvPr/>
        </p:nvSpPr>
        <p:spPr>
          <a:xfrm>
            <a:off x="8305800" y="2809884"/>
            <a:ext cx="2000264" cy="3416320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Son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organizaciones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o personas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independientes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que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brindan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apoyo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en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el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proceso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creative para que el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mensaje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pueda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ser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ejecutado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Artistas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escritores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fotógrafos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productores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</a:t>
            </a:r>
            <a:r>
              <a:rPr kumimoji="0" lang="en-US" altLang="zh-TW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consultores</a:t>
            </a:r>
            <a:r>
              <a:rPr kumimoji="0" lang="en-US" altLang="zh-TW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409996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  <p:bldP spid="7" grpId="0" build="p" autoUpdateAnimBg="0"/>
      <p:bldP spid="9" grpId="0" build="p" autoUpdateAnimBg="0"/>
      <p:bldP spid="12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Rectangle 99">
            <a:extLst>
              <a:ext uri="{FF2B5EF4-FFF2-40B4-BE49-F238E27FC236}">
                <a16:creationId xmlns:a16="http://schemas.microsoft.com/office/drawing/2014/main" id="{2E9F8E61-46D9-42FA-BF83-221D3E011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7215" y="650797"/>
            <a:ext cx="3205170" cy="1214446"/>
          </a:xfrm>
          <a:prstGeom prst="rect">
            <a:avLst/>
          </a:prstGeom>
          <a:solidFill>
            <a:srgbClr val="002060"/>
          </a:solidFill>
          <a:ln>
            <a:noFill/>
            <a:headEnd/>
            <a:tailEnd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anchor="ctr" anchorCtr="0"/>
          <a:lstStyle/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El Target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</a:p>
          <a:p>
            <a:pPr marL="342900" marR="0" lvl="0" indent="-342900" algn="ctr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9966"/>
              </a:buClr>
              <a:buSzTx/>
              <a:buFont typeface="Times" charset="0"/>
              <a:buNone/>
              <a:tabLst/>
              <a:defRPr/>
            </a:pP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(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Público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Objetivo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</a:t>
            </a:r>
            <a:endParaRPr kumimoji="0" lang="es-P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angle 1026">
            <a:extLst>
              <a:ext uri="{FF2B5EF4-FFF2-40B4-BE49-F238E27FC236}">
                <a16:creationId xmlns:a16="http://schemas.microsoft.com/office/drawing/2014/main" id="{380AE50A-F585-4315-BF9C-136DB60472B2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2333816"/>
            <a:ext cx="10820400" cy="2655893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Es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público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quién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se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dirije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mensaje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—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su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grado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de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respuesta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determina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si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anuncio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y la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estrategia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son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efectivos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US" altLang="zh-TW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b="1" i="1" dirty="0" err="1">
                <a:solidFill>
                  <a:prstClr val="black"/>
                </a:solidFill>
                <a:latin typeface="Gill Sans MT" panose="020B0502020104020203"/>
              </a:rPr>
              <a:t>Segmentación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es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proceso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de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identificar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a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quienes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queremos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que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llegue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nuestro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mensaje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US" altLang="zh-TW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Los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medios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digitales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proveen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cada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día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nuevas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formas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para que el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mensaje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pueda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llegar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cada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vez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más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personalizado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 al </a:t>
            </a:r>
            <a:r>
              <a:rPr lang="en-US" altLang="zh-TW" sz="2400" dirty="0" err="1">
                <a:solidFill>
                  <a:prstClr val="black"/>
                </a:solidFill>
                <a:latin typeface="Gill Sans MT" panose="020B0502020104020203"/>
              </a:rPr>
              <a:t>consumidor</a:t>
            </a:r>
            <a:r>
              <a:rPr lang="en-US" altLang="zh-TW" sz="2400" dirty="0">
                <a:solidFill>
                  <a:prstClr val="black"/>
                </a:solidFill>
                <a:latin typeface="Gill Sans MT" panose="020B0502020104020203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463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F86348F8-BBD7-4D00-B489-3B059D130972}"/>
              </a:ext>
            </a:extLst>
          </p:cNvPr>
          <p:cNvSpPr txBox="1">
            <a:spLocks/>
          </p:cNvSpPr>
          <p:nvPr/>
        </p:nvSpPr>
        <p:spPr>
          <a:xfrm>
            <a:off x="1883959" y="3064078"/>
            <a:ext cx="8424081" cy="732714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Estrategias Publicitarias</a:t>
            </a:r>
          </a:p>
        </p:txBody>
      </p:sp>
    </p:spTree>
    <p:extLst>
      <p:ext uri="{BB962C8B-B14F-4D97-AF65-F5344CB8AC3E}">
        <p14:creationId xmlns:p14="http://schemas.microsoft.com/office/powerpoint/2010/main" val="1712371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504AD6A5-C269-46F4-A176-ED88AC384F8F}"/>
              </a:ext>
            </a:extLst>
          </p:cNvPr>
          <p:cNvSpPr txBox="1">
            <a:spLocks/>
          </p:cNvSpPr>
          <p:nvPr/>
        </p:nvSpPr>
        <p:spPr>
          <a:xfrm>
            <a:off x="57477" y="540020"/>
            <a:ext cx="6190923" cy="5232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Estrategias publicitarias</a:t>
            </a:r>
          </a:p>
        </p:txBody>
      </p:sp>
      <p:sp>
        <p:nvSpPr>
          <p:cNvPr id="7" name="5 Combinar">
            <a:extLst>
              <a:ext uri="{FF2B5EF4-FFF2-40B4-BE49-F238E27FC236}">
                <a16:creationId xmlns:a16="http://schemas.microsoft.com/office/drawing/2014/main" id="{CC811610-658C-4386-833A-4F0E09ACAC73}"/>
              </a:ext>
            </a:extLst>
          </p:cNvPr>
          <p:cNvSpPr/>
          <p:nvPr/>
        </p:nvSpPr>
        <p:spPr>
          <a:xfrm>
            <a:off x="3262274" y="1781237"/>
            <a:ext cx="685800" cy="685800"/>
          </a:xfrm>
          <a:prstGeom prst="flowChartMerge">
            <a:avLst/>
          </a:prstGeom>
          <a:gradFill rotWithShape="1">
            <a:gsLst>
              <a:gs pos="0">
                <a:srgbClr val="BC72F0">
                  <a:tint val="98000"/>
                  <a:satMod val="110000"/>
                  <a:lumMod val="104000"/>
                </a:srgbClr>
              </a:gs>
              <a:gs pos="69000">
                <a:srgbClr val="BC72F0">
                  <a:shade val="88000"/>
                  <a:satMod val="130000"/>
                  <a:lumMod val="92000"/>
                </a:srgbClr>
              </a:gs>
              <a:gs pos="100000">
                <a:srgbClr val="BC72F0">
                  <a:shade val="78000"/>
                  <a:satMod val="130000"/>
                  <a:lumMod val="92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7 Combinar">
            <a:extLst>
              <a:ext uri="{FF2B5EF4-FFF2-40B4-BE49-F238E27FC236}">
                <a16:creationId xmlns:a16="http://schemas.microsoft.com/office/drawing/2014/main" id="{91705B2E-1B85-4DB9-BCBC-A1F912B76D7C}"/>
              </a:ext>
            </a:extLst>
          </p:cNvPr>
          <p:cNvSpPr/>
          <p:nvPr/>
        </p:nvSpPr>
        <p:spPr>
          <a:xfrm>
            <a:off x="8077200" y="1781237"/>
            <a:ext cx="685800" cy="685800"/>
          </a:xfrm>
          <a:prstGeom prst="flowChartMerge">
            <a:avLst/>
          </a:prstGeom>
          <a:gradFill rotWithShape="1">
            <a:gsLst>
              <a:gs pos="0">
                <a:srgbClr val="BC72F0">
                  <a:tint val="98000"/>
                  <a:satMod val="110000"/>
                  <a:lumMod val="104000"/>
                </a:srgbClr>
              </a:gs>
              <a:gs pos="69000">
                <a:srgbClr val="BC72F0">
                  <a:shade val="88000"/>
                  <a:satMod val="130000"/>
                  <a:lumMod val="92000"/>
                </a:srgbClr>
              </a:gs>
              <a:gs pos="100000">
                <a:srgbClr val="BC72F0">
                  <a:shade val="78000"/>
                  <a:satMod val="130000"/>
                  <a:lumMod val="92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9 Combinar">
            <a:extLst>
              <a:ext uri="{FF2B5EF4-FFF2-40B4-BE49-F238E27FC236}">
                <a16:creationId xmlns:a16="http://schemas.microsoft.com/office/drawing/2014/main" id="{FB6302ED-1511-4F17-9E9A-2022F63C07DF}"/>
              </a:ext>
            </a:extLst>
          </p:cNvPr>
          <p:cNvSpPr/>
          <p:nvPr/>
        </p:nvSpPr>
        <p:spPr>
          <a:xfrm>
            <a:off x="5719746" y="1781237"/>
            <a:ext cx="685800" cy="685800"/>
          </a:xfrm>
          <a:prstGeom prst="flowChartMerge">
            <a:avLst/>
          </a:prstGeom>
          <a:gradFill rotWithShape="1">
            <a:gsLst>
              <a:gs pos="0">
                <a:srgbClr val="BC72F0">
                  <a:tint val="98000"/>
                  <a:satMod val="110000"/>
                  <a:lumMod val="104000"/>
                </a:srgbClr>
              </a:gs>
              <a:gs pos="69000">
                <a:srgbClr val="BC72F0">
                  <a:shade val="88000"/>
                  <a:satMod val="130000"/>
                  <a:lumMod val="92000"/>
                </a:srgbClr>
              </a:gs>
              <a:gs pos="100000">
                <a:srgbClr val="BC72F0">
                  <a:shade val="78000"/>
                  <a:satMod val="130000"/>
                  <a:lumMod val="92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10 Rectángulo">
            <a:extLst>
              <a:ext uri="{FF2B5EF4-FFF2-40B4-BE49-F238E27FC236}">
                <a16:creationId xmlns:a16="http://schemas.microsoft.com/office/drawing/2014/main" id="{E2D66FF9-B1FC-4446-9910-1113EF51E314}"/>
              </a:ext>
            </a:extLst>
          </p:cNvPr>
          <p:cNvSpPr/>
          <p:nvPr/>
        </p:nvSpPr>
        <p:spPr>
          <a:xfrm>
            <a:off x="2564889" y="1198635"/>
            <a:ext cx="2080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800" b="1" dirty="0" err="1">
                <a:solidFill>
                  <a:srgbClr val="C00000"/>
                </a:solidFill>
                <a:latin typeface="Gill Sans MT" panose="020B0502020104020203"/>
              </a:rPr>
              <a:t>Comparativa</a:t>
            </a:r>
            <a:endParaRPr lang="es-ES" sz="2800" dirty="0">
              <a:solidFill>
                <a:srgbClr val="C00000"/>
              </a:solidFill>
              <a:latin typeface="Gill Sans MT" panose="020B0502020104020203"/>
            </a:endParaRPr>
          </a:p>
        </p:txBody>
      </p:sp>
      <p:sp>
        <p:nvSpPr>
          <p:cNvPr id="12" name="11 Rectángulo">
            <a:extLst>
              <a:ext uri="{FF2B5EF4-FFF2-40B4-BE49-F238E27FC236}">
                <a16:creationId xmlns:a16="http://schemas.microsoft.com/office/drawing/2014/main" id="{96CA4A6D-9DEE-473D-8DC6-39798FB22B80}"/>
              </a:ext>
            </a:extLst>
          </p:cNvPr>
          <p:cNvSpPr/>
          <p:nvPr/>
        </p:nvSpPr>
        <p:spPr>
          <a:xfrm>
            <a:off x="4953111" y="1209733"/>
            <a:ext cx="22190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800" b="1" dirty="0" err="1">
                <a:solidFill>
                  <a:srgbClr val="C00000"/>
                </a:solidFill>
                <a:latin typeface="Gill Sans MT" panose="020B0502020104020203"/>
              </a:rPr>
              <a:t>Testimoniales</a:t>
            </a:r>
            <a:endParaRPr lang="es-ES" sz="2800" dirty="0">
              <a:solidFill>
                <a:srgbClr val="C00000"/>
              </a:solidFill>
              <a:latin typeface="Gill Sans MT" panose="020B0502020104020203"/>
            </a:endParaRPr>
          </a:p>
        </p:txBody>
      </p:sp>
      <p:sp>
        <p:nvSpPr>
          <p:cNvPr id="13" name="12 Rectángulo">
            <a:extLst>
              <a:ext uri="{FF2B5EF4-FFF2-40B4-BE49-F238E27FC236}">
                <a16:creationId xmlns:a16="http://schemas.microsoft.com/office/drawing/2014/main" id="{F346B5FB-77CC-4C02-A0A9-0CE737CF08AF}"/>
              </a:ext>
            </a:extLst>
          </p:cNvPr>
          <p:cNvSpPr/>
          <p:nvPr/>
        </p:nvSpPr>
        <p:spPr>
          <a:xfrm>
            <a:off x="7553305" y="1209733"/>
            <a:ext cx="17764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800" b="1" dirty="0" err="1">
                <a:solidFill>
                  <a:srgbClr val="C00000"/>
                </a:solidFill>
                <a:latin typeface="Gill Sans MT" panose="020B0502020104020203"/>
              </a:rPr>
              <a:t>Interactiva</a:t>
            </a:r>
            <a:endParaRPr lang="es-ES" sz="2800" dirty="0">
              <a:solidFill>
                <a:srgbClr val="C00000"/>
              </a:solidFill>
              <a:latin typeface="Gill Sans MT" panose="020B0502020104020203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29840C1A-5364-496D-B27E-F722913EB85B}"/>
              </a:ext>
            </a:extLst>
          </p:cNvPr>
          <p:cNvSpPr/>
          <p:nvPr/>
        </p:nvSpPr>
        <p:spPr>
          <a:xfrm>
            <a:off x="2476456" y="2638493"/>
            <a:ext cx="2143140" cy="3139321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Publicidad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comparativa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Enfatiza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la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publicidad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resaltar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beneficios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comparación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con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brindados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por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alguna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marca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competidora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15" name="14 Rectángulo">
            <a:extLst>
              <a:ext uri="{FF2B5EF4-FFF2-40B4-BE49-F238E27FC236}">
                <a16:creationId xmlns:a16="http://schemas.microsoft.com/office/drawing/2014/main" id="{A367F3B9-DCC7-46B1-8042-7C7D4FE34D40}"/>
              </a:ext>
            </a:extLst>
          </p:cNvPr>
          <p:cNvSpPr/>
          <p:nvPr/>
        </p:nvSpPr>
        <p:spPr>
          <a:xfrm>
            <a:off x="4905348" y="2652610"/>
            <a:ext cx="2214578" cy="2862322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Testimoniales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 de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influenciadores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Usa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personas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relevantes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para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llevar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el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mensaje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marca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 Tiene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ventajas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y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desventajas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muy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marcadas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16" name="15 Rectángulo">
            <a:extLst>
              <a:ext uri="{FF2B5EF4-FFF2-40B4-BE49-F238E27FC236}">
                <a16:creationId xmlns:a16="http://schemas.microsoft.com/office/drawing/2014/main" id="{A74D458E-0F75-45E3-A148-F8C9D800E841}"/>
              </a:ext>
            </a:extLst>
          </p:cNvPr>
          <p:cNvSpPr/>
          <p:nvPr/>
        </p:nvSpPr>
        <p:spPr>
          <a:xfrm>
            <a:off x="7334240" y="2638493"/>
            <a:ext cx="2214578" cy="3139321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Publicidad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54600"/>
                </a:solidFill>
                <a:effectLst/>
                <a:uLnTx/>
                <a:uFillTx/>
                <a:latin typeface="Gill Sans MT" panose="020B0502020104020203"/>
              </a:rPr>
              <a:t>interactiva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Involucra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el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uso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canals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específicos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donde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se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establece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un canal de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doble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vía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automático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con el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consumidor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para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maximizar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beneficios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 de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comunicación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</a:rPr>
              <a:t>.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780083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26670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Comparativa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7B06A096-5D81-48DB-9E21-7B6295F65A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1800" y="657225"/>
            <a:ext cx="73914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26670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Testimoniales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ROMERO - TESTIMONIAL SRA. KAA">
            <a:hlinkClick r:id="" action="ppaction://media"/>
            <a:extLst>
              <a:ext uri="{FF2B5EF4-FFF2-40B4-BE49-F238E27FC236}">
                <a16:creationId xmlns:a16="http://schemas.microsoft.com/office/drawing/2014/main" id="{AF54822D-4D99-4678-B10D-E89B20F670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7800" y="1136930"/>
            <a:ext cx="8915400" cy="50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26670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Interactiva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Pantallas touch publicitarias en punto de venta">
            <a:hlinkClick r:id="" action="ppaction://media"/>
            <a:extLst>
              <a:ext uri="{FF2B5EF4-FFF2-40B4-BE49-F238E27FC236}">
                <a16:creationId xmlns:a16="http://schemas.microsoft.com/office/drawing/2014/main" id="{681EE5D1-BFED-412B-9F26-5D1E635C52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" y="1103422"/>
            <a:ext cx="86868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6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C5E66103-0FCF-40C7-A117-F4381CEAE478}"/>
              </a:ext>
            </a:extLst>
          </p:cNvPr>
          <p:cNvSpPr txBox="1">
            <a:spLocks/>
          </p:cNvSpPr>
          <p:nvPr/>
        </p:nvSpPr>
        <p:spPr>
          <a:xfrm>
            <a:off x="2810328" y="3105361"/>
            <a:ext cx="6562271" cy="6575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OTRAS ESTRATEGIAS PUBLICITARIAS</a:t>
            </a:r>
          </a:p>
        </p:txBody>
      </p:sp>
    </p:spTree>
    <p:extLst>
      <p:ext uri="{BB962C8B-B14F-4D97-AF65-F5344CB8AC3E}">
        <p14:creationId xmlns:p14="http://schemas.microsoft.com/office/powerpoint/2010/main" val="3462575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26670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Slice of Life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15E9A290-3E6D-4BB5-A2F8-A53C885CFB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9800" y="1114738"/>
            <a:ext cx="8551333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8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1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37338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Demo </a:t>
            </a: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dramatizado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ARIEL Doble Poder (2019)">
            <a:hlinkClick r:id="" action="ppaction://media"/>
            <a:extLst>
              <a:ext uri="{FF2B5EF4-FFF2-40B4-BE49-F238E27FC236}">
                <a16:creationId xmlns:a16="http://schemas.microsoft.com/office/drawing/2014/main" id="{032F45C8-8384-4567-85D6-B3825B1542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3600" y="1143000"/>
            <a:ext cx="8610600" cy="48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9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21336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Guimmick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M&amp;M Sexy and I Know It Super Bowl Commercial 2012 español">
            <a:hlinkClick r:id="" action="ppaction://media"/>
            <a:extLst>
              <a:ext uri="{FF2B5EF4-FFF2-40B4-BE49-F238E27FC236}">
                <a16:creationId xmlns:a16="http://schemas.microsoft.com/office/drawing/2014/main" id="{C0321D04-1CAF-4828-8B2A-D3F1254D7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1069696"/>
            <a:ext cx="9315962" cy="524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4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A8F5307-941F-4C90-A05F-8EF6AF11B6BC}"/>
              </a:ext>
            </a:extLst>
          </p:cNvPr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102C24-BC2E-41D6-9637-411271559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952"/>
            <a:ext cx="12192000" cy="384048"/>
          </a:xfrm>
          <a:prstGeom prst="rect">
            <a:avLst/>
          </a:prstGeom>
        </p:spPr>
      </p:pic>
      <p:pic>
        <p:nvPicPr>
          <p:cNvPr id="8" name="8 Imagen" descr="400dpiLogoCropped.png">
            <a:extLst>
              <a:ext uri="{FF2B5EF4-FFF2-40B4-BE49-F238E27FC236}">
                <a16:creationId xmlns:a16="http://schemas.microsoft.com/office/drawing/2014/main" id="{A6EF82D3-46FA-4F5A-AA57-69882AB3E70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25200" y="5899710"/>
            <a:ext cx="900122" cy="50426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1216F9A-0A05-4FD9-B870-1A6211D3733A}"/>
              </a:ext>
            </a:extLst>
          </p:cNvPr>
          <p:cNvSpPr/>
          <p:nvPr/>
        </p:nvSpPr>
        <p:spPr>
          <a:xfrm>
            <a:off x="228600" y="450976"/>
            <a:ext cx="4267200" cy="582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Producto</a:t>
            </a:r>
            <a:r>
              <a:rPr lang="en-US" sz="3000" b="1" dirty="0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 </a:t>
            </a:r>
            <a:r>
              <a:rPr lang="en-US" sz="3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Gill Sans MT" panose="020B0502020104020203"/>
              </a:rPr>
              <a:t>protagonista</a:t>
            </a:r>
            <a:endParaRPr lang="en-US" sz="3000" dirty="0">
              <a:solidFill>
                <a:prstClr val="black">
                  <a:lumMod val="85000"/>
                  <a:lumOff val="15000"/>
                </a:prstClr>
              </a:solidFill>
              <a:latin typeface="Gill Sans MT" panose="020B0502020104020203"/>
            </a:endParaRPr>
          </a:p>
        </p:txBody>
      </p:sp>
      <p:pic>
        <p:nvPicPr>
          <p:cNvPr id="4" name="Perfume Chanel Nº5 Limited Edition - Anuncio Spot comercial publicidad 2018">
            <a:hlinkClick r:id="" action="ppaction://media"/>
            <a:extLst>
              <a:ext uri="{FF2B5EF4-FFF2-40B4-BE49-F238E27FC236}">
                <a16:creationId xmlns:a16="http://schemas.microsoft.com/office/drawing/2014/main" id="{B51BC658-06B8-46B3-A43D-B1E2130D43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00200" y="1045283"/>
            <a:ext cx="921173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28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53553" y="2656840"/>
            <a:ext cx="1020826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PA" sz="4900" b="1" spc="-20" dirty="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49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046E4E-909F-47B0-9E93-10FE095EC1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02B79F-6D8E-4BEB-B7FB-A404FF870070}"/>
</file>

<file path=customXml/itemProps3.xml><?xml version="1.0" encoding="utf-8"?>
<ds:datastoreItem xmlns:ds="http://schemas.openxmlformats.org/officeDocument/2006/customXml" ds:itemID="{6606BC24-33F1-48DB-BA3D-E9C9ADF96A4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</TotalTime>
  <Words>960</Words>
  <Application>Microsoft Office PowerPoint</Application>
  <PresentationFormat>Panorámica</PresentationFormat>
  <Paragraphs>147</Paragraphs>
  <Slides>43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Office Theme</vt:lpstr>
      <vt:lpstr>Principios básicos de Publicidad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rol de la Publicidad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Objetivos de la Publicidad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22</cp:revision>
  <dcterms:created xsi:type="dcterms:W3CDTF">2020-04-08T22:52:11Z</dcterms:created>
  <dcterms:modified xsi:type="dcterms:W3CDTF">2021-04-28T14:52:56Z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0x0101002568B5DAF9081947BA6E5E74659BC90D</vt:lpwstr>
  </property>
</Properties>
</file>