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23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</p:sldMasterIdLst>
  <p:sldIdLst>
    <p:sldId id="256" r:id="rId6"/>
    <p:sldId id="323" r:id="rId7"/>
    <p:sldId id="257" r:id="rId8"/>
    <p:sldId id="303" r:id="rId9"/>
    <p:sldId id="305" r:id="rId10"/>
    <p:sldId id="304" r:id="rId11"/>
    <p:sldId id="306" r:id="rId12"/>
    <p:sldId id="302" r:id="rId13"/>
    <p:sldId id="301" r:id="rId14"/>
    <p:sldId id="300" r:id="rId15"/>
    <p:sldId id="322" r:id="rId16"/>
    <p:sldId id="308" r:id="rId17"/>
    <p:sldId id="293" r:id="rId18"/>
    <p:sldId id="307" r:id="rId19"/>
    <p:sldId id="294" r:id="rId20"/>
    <p:sldId id="297" r:id="rId21"/>
    <p:sldId id="324" r:id="rId22"/>
    <p:sldId id="309" r:id="rId23"/>
    <p:sldId id="296" r:id="rId24"/>
    <p:sldId id="325" r:id="rId25"/>
    <p:sldId id="310" r:id="rId26"/>
    <p:sldId id="299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262" r:id="rId39"/>
  </p:sldIdLst>
  <p:sldSz cx="9144000" cy="6858000" type="screen4x3"/>
  <p:notesSz cx="9144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57EB12-F75B-4C42-85B4-3736ECB846E8}" v="2" dt="2021-05-09T23:23:11.33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VERGARA" userId="S::luis.vergara8@utp.ac.pa::f3e45ef6-ba15-4f6a-8601-fe12cc3f6ba7" providerId="AD" clId="Web-{1057EB12-F75B-4C42-85B4-3736ECB846E8}"/>
    <pc:docChg chg="modSld">
      <pc:chgData name="LUIS VERGARA" userId="S::luis.vergara8@utp.ac.pa::f3e45ef6-ba15-4f6a-8601-fe12cc3f6ba7" providerId="AD" clId="Web-{1057EB12-F75B-4C42-85B4-3736ECB846E8}" dt="2021-05-09T23:23:11.332" v="1" actId="1076"/>
      <pc:docMkLst>
        <pc:docMk/>
      </pc:docMkLst>
      <pc:sldChg chg="modSp">
        <pc:chgData name="LUIS VERGARA" userId="S::luis.vergara8@utp.ac.pa::f3e45ef6-ba15-4f6a-8601-fe12cc3f6ba7" providerId="AD" clId="Web-{1057EB12-F75B-4C42-85B4-3736ECB846E8}" dt="2021-05-09T23:23:11.332" v="1" actId="1076"/>
        <pc:sldMkLst>
          <pc:docMk/>
          <pc:sldMk cId="3741102242" sldId="301"/>
        </pc:sldMkLst>
        <pc:spChg chg="mod">
          <ac:chgData name="LUIS VERGARA" userId="S::luis.vergara8@utp.ac.pa::f3e45ef6-ba15-4f6a-8601-fe12cc3f6ba7" providerId="AD" clId="Web-{1057EB12-F75B-4C42-85B4-3736ECB846E8}" dt="2021-05-09T23:23:11.332" v="1" actId="1076"/>
          <ac:spMkLst>
            <pc:docMk/>
            <pc:sldMk cId="3741102242" sldId="301"/>
            <ac:spMk id="11" creationId="{06ACA288-2290-4481-BC0A-9EC1AF36C8A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05027" y="551687"/>
            <a:ext cx="8304276" cy="1149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7834" y="714247"/>
            <a:ext cx="8028330" cy="662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99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7244" y="2366898"/>
            <a:ext cx="3117215" cy="3665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34254" y="2391282"/>
            <a:ext cx="3596640" cy="3791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94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492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257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1383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57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963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163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151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500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1018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04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-44703"/>
            <a:ext cx="7614919" cy="121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9886" y="2657094"/>
            <a:ext cx="7304227" cy="3547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27560-2121-4B16-8470-A30DEB7CB754}" type="datetimeFigureOut">
              <a:rPr lang="es-ES" smtClean="0"/>
              <a:t>09/05/2021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910C6-ACA2-4588-A19F-7B7A379A5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471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2141335" y="2725553"/>
            <a:ext cx="4861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Tipos de investigación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476655" y="2725553"/>
            <a:ext cx="8190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Tipos de investigación</a:t>
            </a:r>
          </a:p>
          <a:p>
            <a:pPr algn="ctr"/>
            <a:r>
              <a:rPr lang="es-PA" sz="4000" b="1" dirty="0">
                <a:solidFill>
                  <a:srgbClr val="FFC000"/>
                </a:solidFill>
              </a:rPr>
              <a:t>Según el propósito de la investigación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3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53643" y="403098"/>
            <a:ext cx="6436714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latin typeface="+mj-lt"/>
                <a:cs typeface="Arial"/>
              </a:rPr>
              <a:t>Tipos de investigación</a:t>
            </a:r>
            <a:endParaRPr sz="4600" dirty="0">
              <a:latin typeface="+mj-lt"/>
              <a:cs typeface="Arial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37EC1F8-71F2-4BC0-AD28-2F40B3B22B77}"/>
              </a:ext>
            </a:extLst>
          </p:cNvPr>
          <p:cNvSpPr/>
          <p:nvPr/>
        </p:nvSpPr>
        <p:spPr>
          <a:xfrm>
            <a:off x="1147639" y="2590800"/>
            <a:ext cx="2738561" cy="1295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800" b="1" dirty="0">
                <a:solidFill>
                  <a:schemeClr val="tx1"/>
                </a:solidFill>
              </a:rPr>
              <a:t>INVESTIGACION BASICA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BD735AB-9041-4B77-AF97-BFCDF5221E2B}"/>
              </a:ext>
            </a:extLst>
          </p:cNvPr>
          <p:cNvSpPr/>
          <p:nvPr/>
        </p:nvSpPr>
        <p:spPr>
          <a:xfrm>
            <a:off x="1140346" y="4191000"/>
            <a:ext cx="2738560" cy="1371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800" b="1" dirty="0">
                <a:solidFill>
                  <a:schemeClr val="tx1"/>
                </a:solidFill>
              </a:rPr>
              <a:t>INVESTIGACION APLICADA</a:t>
            </a:r>
          </a:p>
        </p:txBody>
      </p:sp>
      <p:sp>
        <p:nvSpPr>
          <p:cNvPr id="14" name="Triángulo rectángulo 13">
            <a:extLst>
              <a:ext uri="{FF2B5EF4-FFF2-40B4-BE49-F238E27FC236}">
                <a16:creationId xmlns:a16="http://schemas.microsoft.com/office/drawing/2014/main" id="{7906E84A-DF40-4E1A-85E2-4504D44386B0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BFEF27E-06E1-49D3-AC96-468DA61AE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C6C9520-8021-40D6-9595-7EEE282EEFC7}"/>
              </a:ext>
            </a:extLst>
          </p:cNvPr>
          <p:cNvSpPr/>
          <p:nvPr/>
        </p:nvSpPr>
        <p:spPr>
          <a:xfrm>
            <a:off x="1353643" y="1655301"/>
            <a:ext cx="2127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solidFill>
                  <a:srgbClr val="FFC000"/>
                </a:solidFill>
              </a:rPr>
              <a:t>Según el propósito…</a:t>
            </a:r>
            <a:endParaRPr lang="es-PA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CAED465-E0E9-41A8-BDD3-8E1C5F42A49C}"/>
              </a:ext>
            </a:extLst>
          </p:cNvPr>
          <p:cNvSpPr/>
          <p:nvPr/>
        </p:nvSpPr>
        <p:spPr>
          <a:xfrm>
            <a:off x="4876800" y="2590120"/>
            <a:ext cx="2738561" cy="1295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800" b="1" dirty="0">
                <a:solidFill>
                  <a:schemeClr val="tx1"/>
                </a:solidFill>
              </a:rPr>
              <a:t>INVESTIGACION ESTRATEGICA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9FBFD08-EA63-4716-B5E2-20E50EA05B3D}"/>
              </a:ext>
            </a:extLst>
          </p:cNvPr>
          <p:cNvSpPr/>
          <p:nvPr/>
        </p:nvSpPr>
        <p:spPr>
          <a:xfrm>
            <a:off x="4904913" y="4229100"/>
            <a:ext cx="2738561" cy="1295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800" b="1" dirty="0">
                <a:solidFill>
                  <a:schemeClr val="tx1"/>
                </a:solidFill>
              </a:rPr>
              <a:t>INVESTIGACION ADAPTATIVA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174977" y="152400"/>
            <a:ext cx="44110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Investigación básica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7977D4-28DC-484A-8715-2B0F8E023BBA}"/>
              </a:ext>
            </a:extLst>
          </p:cNvPr>
          <p:cNvSpPr/>
          <p:nvPr/>
        </p:nvSpPr>
        <p:spPr>
          <a:xfrm>
            <a:off x="174977" y="905470"/>
            <a:ext cx="8794046" cy="1477328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Es aquella investigación formal en la que no es interés directo del investigador buscar sus aplicaciones prácticas o consecuencias que pudiera generar, se limita a </a:t>
            </a:r>
            <a:r>
              <a:rPr lang="es-PA" b="1" dirty="0">
                <a:solidFill>
                  <a:schemeClr val="tx1"/>
                </a:solidFill>
              </a:rPr>
              <a:t>describir una situación basándose en el desarrollo de una teoría</a:t>
            </a:r>
            <a:r>
              <a:rPr lang="es-PA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s-PA" dirty="0">
              <a:solidFill>
                <a:schemeClr val="tx1"/>
              </a:solidFill>
            </a:endParaRPr>
          </a:p>
          <a:p>
            <a:pPr algn="ctr"/>
            <a:r>
              <a:rPr lang="es-PA" dirty="0">
                <a:solidFill>
                  <a:schemeClr val="tx1"/>
                </a:solidFill>
              </a:rPr>
              <a:t>La investigación básica </a:t>
            </a:r>
            <a:r>
              <a:rPr lang="es-PA" b="1" dirty="0">
                <a:solidFill>
                  <a:schemeClr val="tx1"/>
                </a:solidFill>
              </a:rPr>
              <a:t>busca ampliar conocimientos </a:t>
            </a:r>
            <a:r>
              <a:rPr lang="es-PA" dirty="0">
                <a:solidFill>
                  <a:schemeClr val="tx1"/>
                </a:solidFill>
              </a:rPr>
              <a:t>sobre temas específicos.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5CA182-7036-43F1-9AAB-3506D0DE8A24}"/>
              </a:ext>
            </a:extLst>
          </p:cNvPr>
          <p:cNvSpPr/>
          <p:nvPr/>
        </p:nvSpPr>
        <p:spPr>
          <a:xfrm>
            <a:off x="174977" y="2445719"/>
            <a:ext cx="1117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solidFill>
                  <a:srgbClr val="FFC000"/>
                </a:solidFill>
              </a:rPr>
              <a:t>Ejemplos:</a:t>
            </a:r>
            <a:endParaRPr lang="es-PA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C3D790-431D-4480-A2A4-302E9A1E3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77" y="2971800"/>
            <a:ext cx="2590800" cy="145732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70696F8-9CF9-4158-A342-BAFCFE0C6CC8}"/>
              </a:ext>
            </a:extLst>
          </p:cNvPr>
          <p:cNvSpPr/>
          <p:nvPr/>
        </p:nvSpPr>
        <p:spPr>
          <a:xfrm>
            <a:off x="174977" y="4560927"/>
            <a:ext cx="25369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1600" dirty="0">
                <a:solidFill>
                  <a:srgbClr val="FFC000"/>
                </a:solidFill>
              </a:rPr>
              <a:t>Efectos del consumo de café</a:t>
            </a:r>
            <a:endParaRPr lang="es-PA" sz="16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5C27F29-C6E1-45B2-AEDF-0A1DA9205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424" y="2808124"/>
            <a:ext cx="3276599" cy="2188768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DEBD3A98-1810-4AE2-B252-9270A83757DD}"/>
              </a:ext>
            </a:extLst>
          </p:cNvPr>
          <p:cNvSpPr/>
          <p:nvPr/>
        </p:nvSpPr>
        <p:spPr>
          <a:xfrm>
            <a:off x="2839391" y="4996892"/>
            <a:ext cx="3386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dirty="0">
                <a:solidFill>
                  <a:srgbClr val="FFC000"/>
                </a:solidFill>
              </a:rPr>
              <a:t>Factores que afectan las relaciones de pareja</a:t>
            </a:r>
            <a:endParaRPr lang="es-PA" sz="16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9B705AD-12E1-4FFF-9CFF-A663B303C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633" y="2791599"/>
            <a:ext cx="2620390" cy="197813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FBD8B5F2-1459-4233-8B9B-815722D5FEC5}"/>
              </a:ext>
            </a:extLst>
          </p:cNvPr>
          <p:cNvSpPr/>
          <p:nvPr/>
        </p:nvSpPr>
        <p:spPr>
          <a:xfrm>
            <a:off x="6738056" y="4827615"/>
            <a:ext cx="20686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1600" dirty="0">
                <a:solidFill>
                  <a:srgbClr val="FFC000"/>
                </a:solidFill>
              </a:rPr>
              <a:t>Efecto de la tecnología</a:t>
            </a:r>
            <a:endParaRPr lang="es-PA" sz="1600" dirty="0"/>
          </a:p>
        </p:txBody>
      </p:sp>
    </p:spTree>
    <p:extLst>
      <p:ext uri="{BB962C8B-B14F-4D97-AF65-F5344CB8AC3E}">
        <p14:creationId xmlns:p14="http://schemas.microsoft.com/office/powerpoint/2010/main" val="4266254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174977" y="152400"/>
            <a:ext cx="5405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4000" b="1" dirty="0">
                <a:solidFill>
                  <a:schemeClr val="bg1"/>
                </a:solidFill>
              </a:rPr>
              <a:t>Investigación estratégica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7977D4-28DC-484A-8715-2B0F8E023BBA}"/>
              </a:ext>
            </a:extLst>
          </p:cNvPr>
          <p:cNvSpPr/>
          <p:nvPr/>
        </p:nvSpPr>
        <p:spPr>
          <a:xfrm>
            <a:off x="174977" y="905470"/>
            <a:ext cx="8794046" cy="1477328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Tiene como objetivo </a:t>
            </a:r>
            <a:r>
              <a:rPr lang="es-PA" b="1" dirty="0">
                <a:solidFill>
                  <a:schemeClr val="tx1"/>
                </a:solidFill>
              </a:rPr>
              <a:t>entender procesos relevantes </a:t>
            </a:r>
            <a:r>
              <a:rPr lang="es-PA" dirty="0">
                <a:solidFill>
                  <a:schemeClr val="tx1"/>
                </a:solidFill>
              </a:rPr>
              <a:t>para los sectores productivos de modo que su comportamiento pueda ser previsto bajo una variedad de condiciones y manipulados para crear o mejorar tecnologías. </a:t>
            </a:r>
          </a:p>
          <a:p>
            <a:pPr algn="ctr"/>
            <a:r>
              <a:rPr lang="es-PA" dirty="0">
                <a:solidFill>
                  <a:schemeClr val="tx1"/>
                </a:solidFill>
              </a:rPr>
              <a:t>Esta investigación no provee soluciones inmediatas a problemas tecnológicos, pero </a:t>
            </a:r>
            <a:r>
              <a:rPr lang="es-PA" b="1" dirty="0">
                <a:solidFill>
                  <a:schemeClr val="tx1"/>
                </a:solidFill>
              </a:rPr>
              <a:t>provee una plataforma para futuras investigaciones y desarrollos tecnológicos</a:t>
            </a:r>
            <a:r>
              <a:rPr lang="es-PA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5CA182-7036-43F1-9AAB-3506D0DE8A24}"/>
              </a:ext>
            </a:extLst>
          </p:cNvPr>
          <p:cNvSpPr/>
          <p:nvPr/>
        </p:nvSpPr>
        <p:spPr>
          <a:xfrm>
            <a:off x="137248" y="2422267"/>
            <a:ext cx="8831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b="1" dirty="0">
                <a:solidFill>
                  <a:srgbClr val="FFC000"/>
                </a:solidFill>
              </a:rPr>
              <a:t>Este tipo de investigación responde a preguntas como: Qué necesidad quiero satisfacer? Para quién? Cómo? Es interesante? Es posible? Hay futuro en esto?</a:t>
            </a:r>
            <a:endParaRPr lang="es-PA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70696F8-9CF9-4158-A342-BAFCFE0C6CC8}"/>
              </a:ext>
            </a:extLst>
          </p:cNvPr>
          <p:cNvSpPr/>
          <p:nvPr/>
        </p:nvSpPr>
        <p:spPr>
          <a:xfrm>
            <a:off x="157817" y="4800895"/>
            <a:ext cx="29855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dirty="0">
                <a:solidFill>
                  <a:srgbClr val="FFC000"/>
                </a:solidFill>
              </a:rPr>
              <a:t>Introducción de nuevos conceptos de producto para satisfacer la demanda de mercados en evolución</a:t>
            </a:r>
            <a:endParaRPr lang="es-PA" sz="16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EBD3A98-1810-4AE2-B252-9270A83757DD}"/>
              </a:ext>
            </a:extLst>
          </p:cNvPr>
          <p:cNvSpPr/>
          <p:nvPr/>
        </p:nvSpPr>
        <p:spPr>
          <a:xfrm>
            <a:off x="2877832" y="5183491"/>
            <a:ext cx="27445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dirty="0">
                <a:solidFill>
                  <a:srgbClr val="FFC000"/>
                </a:solidFill>
              </a:rPr>
              <a:t>Prueba de nuevas tecnologías</a:t>
            </a:r>
            <a:endParaRPr lang="es-PA" sz="1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7CADAC-0C21-4BB4-B8CC-59E235B43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77" y="3081175"/>
            <a:ext cx="2925622" cy="164322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A5265C7-D96D-4F73-B62F-D24CB7498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156" y="3081175"/>
            <a:ext cx="2019163" cy="201916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55BB2D-15D6-47B2-A8A2-DD2C4B595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2907" y="3068598"/>
            <a:ext cx="3352800" cy="188595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63901D14-C84C-4FD7-8E71-2380FD240F93}"/>
              </a:ext>
            </a:extLst>
          </p:cNvPr>
          <p:cNvSpPr/>
          <p:nvPr/>
        </p:nvSpPr>
        <p:spPr>
          <a:xfrm>
            <a:off x="5762593" y="5014214"/>
            <a:ext cx="27445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dirty="0">
                <a:solidFill>
                  <a:srgbClr val="FFC000"/>
                </a:solidFill>
              </a:rPr>
              <a:t>Medición de las tendencias del mercado</a:t>
            </a:r>
            <a:endParaRPr lang="es-PA" sz="1600" dirty="0"/>
          </a:p>
        </p:txBody>
      </p:sp>
    </p:spTree>
    <p:extLst>
      <p:ext uri="{BB962C8B-B14F-4D97-AF65-F5344CB8AC3E}">
        <p14:creationId xmlns:p14="http://schemas.microsoft.com/office/powerpoint/2010/main" val="860788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76200" y="140144"/>
            <a:ext cx="48615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4000" b="1" dirty="0">
                <a:solidFill>
                  <a:schemeClr val="bg1"/>
                </a:solidFill>
              </a:rPr>
              <a:t>Investigación aplicada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7977D4-28DC-484A-8715-2B0F8E023BBA}"/>
              </a:ext>
            </a:extLst>
          </p:cNvPr>
          <p:cNvSpPr/>
          <p:nvPr/>
        </p:nvSpPr>
        <p:spPr>
          <a:xfrm>
            <a:off x="174977" y="905470"/>
            <a:ext cx="8794046" cy="92333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Tiene como propósito </a:t>
            </a:r>
            <a:r>
              <a:rPr lang="es-PA" b="1" dirty="0">
                <a:solidFill>
                  <a:schemeClr val="tx1"/>
                </a:solidFill>
              </a:rPr>
              <a:t>crear nueva tecnología </a:t>
            </a:r>
            <a:r>
              <a:rPr lang="es-PA" dirty="0">
                <a:solidFill>
                  <a:schemeClr val="tx1"/>
                </a:solidFill>
              </a:rPr>
              <a:t>a partir de los conocimientos adquiridos en la investigación estratégica para determinar si pueden ser aplicados con o sin mayor refinamiento para los propósitos definidos.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5CA182-7036-43F1-9AAB-3506D0DE8A24}"/>
              </a:ext>
            </a:extLst>
          </p:cNvPr>
          <p:cNvSpPr/>
          <p:nvPr/>
        </p:nvSpPr>
        <p:spPr>
          <a:xfrm>
            <a:off x="174977" y="1844761"/>
            <a:ext cx="1117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solidFill>
                  <a:srgbClr val="FFC000"/>
                </a:solidFill>
              </a:rPr>
              <a:t>Ejemplos:</a:t>
            </a:r>
            <a:endParaRPr lang="es-PA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70696F8-9CF9-4158-A342-BAFCFE0C6CC8}"/>
              </a:ext>
            </a:extLst>
          </p:cNvPr>
          <p:cNvSpPr/>
          <p:nvPr/>
        </p:nvSpPr>
        <p:spPr>
          <a:xfrm>
            <a:off x="76200" y="5783253"/>
            <a:ext cx="2820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1600" dirty="0">
                <a:solidFill>
                  <a:srgbClr val="FFC000"/>
                </a:solidFill>
              </a:rPr>
              <a:t>Desarrollo de tecnología celular</a:t>
            </a:r>
            <a:endParaRPr lang="es-PA" sz="16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EBD3A98-1810-4AE2-B252-9270A83757DD}"/>
              </a:ext>
            </a:extLst>
          </p:cNvPr>
          <p:cNvSpPr/>
          <p:nvPr/>
        </p:nvSpPr>
        <p:spPr>
          <a:xfrm>
            <a:off x="2643961" y="3832415"/>
            <a:ext cx="3386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dirty="0">
                <a:solidFill>
                  <a:srgbClr val="FFC000"/>
                </a:solidFill>
              </a:rPr>
              <a:t>Eficiencia en el riego de cultivos y menor uso de pesticidas</a:t>
            </a:r>
            <a:endParaRPr lang="es-PA" sz="16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BD8B5F2-1459-4233-8B9B-815722D5FEC5}"/>
              </a:ext>
            </a:extLst>
          </p:cNvPr>
          <p:cNvSpPr/>
          <p:nvPr/>
        </p:nvSpPr>
        <p:spPr>
          <a:xfrm>
            <a:off x="6043790" y="4248880"/>
            <a:ext cx="2925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dirty="0">
                <a:solidFill>
                  <a:srgbClr val="FFC000"/>
                </a:solidFill>
              </a:rPr>
              <a:t>Robótica en procesos de fabricación o ensamblaje en línea</a:t>
            </a:r>
            <a:endParaRPr lang="es-PA" sz="1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80BA33-6556-4F14-9BAA-B8F293878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06" y="2230054"/>
            <a:ext cx="2116128" cy="35532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61DF25B-BC01-4B5A-958F-1ED741AAF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199" y="1932015"/>
            <a:ext cx="2796823" cy="223745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EFD247D-6B70-43F1-861A-5336AEC44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628" y="1978741"/>
            <a:ext cx="3248616" cy="176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01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76200" y="140144"/>
            <a:ext cx="5355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4000" b="1" dirty="0">
                <a:solidFill>
                  <a:schemeClr val="bg1"/>
                </a:solidFill>
              </a:rPr>
              <a:t>Investigación adaptativa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67977D4-28DC-484A-8715-2B0F8E023BBA}"/>
              </a:ext>
            </a:extLst>
          </p:cNvPr>
          <p:cNvSpPr/>
          <p:nvPr/>
        </p:nvSpPr>
        <p:spPr>
          <a:xfrm>
            <a:off x="174977" y="905470"/>
            <a:ext cx="8794046" cy="92333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Es la </a:t>
            </a:r>
            <a:r>
              <a:rPr lang="es-PA" b="1" dirty="0">
                <a:solidFill>
                  <a:schemeClr val="tx1"/>
                </a:solidFill>
              </a:rPr>
              <a:t>adaptación de conocimiento o tecnología existente </a:t>
            </a:r>
            <a:r>
              <a:rPr lang="es-PA" dirty="0">
                <a:solidFill>
                  <a:schemeClr val="tx1"/>
                </a:solidFill>
              </a:rPr>
              <a:t>para ser adoptada por los beneficiarios finales. Su utilidad es específica para un lugar o país y por ende hay oportunidades más limitadas para su difusión.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5CA182-7036-43F1-9AAB-3506D0DE8A24}"/>
              </a:ext>
            </a:extLst>
          </p:cNvPr>
          <p:cNvSpPr/>
          <p:nvPr/>
        </p:nvSpPr>
        <p:spPr>
          <a:xfrm>
            <a:off x="174977" y="1844761"/>
            <a:ext cx="1117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b="1" dirty="0">
                <a:solidFill>
                  <a:srgbClr val="FFC000"/>
                </a:solidFill>
              </a:rPr>
              <a:t>Ejemplos:</a:t>
            </a:r>
            <a:endParaRPr lang="es-PA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70696F8-9CF9-4158-A342-BAFCFE0C6CC8}"/>
              </a:ext>
            </a:extLst>
          </p:cNvPr>
          <p:cNvSpPr/>
          <p:nvPr/>
        </p:nvSpPr>
        <p:spPr>
          <a:xfrm>
            <a:off x="4267269" y="4965152"/>
            <a:ext cx="734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2000" b="1" dirty="0">
                <a:solidFill>
                  <a:srgbClr val="FFC000"/>
                </a:solidFill>
              </a:rPr>
              <a:t>APPS</a:t>
            </a:r>
            <a:endParaRPr lang="es-PA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22FE5A-1336-40E0-A707-9C412434D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5960"/>
            <a:ext cx="914400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63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1101405" y="2725553"/>
            <a:ext cx="69411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Tipos de investigación</a:t>
            </a:r>
          </a:p>
          <a:p>
            <a:pPr algn="ctr"/>
            <a:r>
              <a:rPr lang="es-PA" sz="4000" b="1" dirty="0">
                <a:solidFill>
                  <a:srgbClr val="FFC000"/>
                </a:solidFill>
              </a:rPr>
              <a:t>Según el tipo de datos y análisis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40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53643" y="403098"/>
            <a:ext cx="6436714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Tipos de investigación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37EC1F8-71F2-4BC0-AD28-2F40B3B22B77}"/>
              </a:ext>
            </a:extLst>
          </p:cNvPr>
          <p:cNvSpPr/>
          <p:nvPr/>
        </p:nvSpPr>
        <p:spPr>
          <a:xfrm>
            <a:off x="2238922" y="1884613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000" b="1" dirty="0">
                <a:solidFill>
                  <a:schemeClr val="tx1"/>
                </a:solidFill>
              </a:rPr>
              <a:t>INVESTIGACION CUALITATIVA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C8B0F67-DB6A-4837-8A9B-447A6A713145}"/>
              </a:ext>
            </a:extLst>
          </p:cNvPr>
          <p:cNvSpPr/>
          <p:nvPr/>
        </p:nvSpPr>
        <p:spPr>
          <a:xfrm>
            <a:off x="1768667" y="3089746"/>
            <a:ext cx="2467522" cy="12205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Investiga el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Por qué? y Cómo? </a:t>
            </a:r>
          </a:p>
          <a:p>
            <a:pPr algn="ctr"/>
            <a:r>
              <a:rPr lang="es-PA" dirty="0">
                <a:solidFill>
                  <a:schemeClr val="tx1"/>
                </a:solidFill>
              </a:rPr>
              <a:t>se tomó una decisión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299ECF2-A587-4AFD-800E-7FC1D5C4293F}"/>
              </a:ext>
            </a:extLst>
          </p:cNvPr>
          <p:cNvSpPr/>
          <p:nvPr/>
        </p:nvSpPr>
        <p:spPr>
          <a:xfrm>
            <a:off x="4572000" y="3094146"/>
            <a:ext cx="3082023" cy="12161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Responde a preguntas como: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Cuál? Dónde? y Cuándo?</a:t>
            </a:r>
          </a:p>
          <a:p>
            <a:pPr algn="ctr"/>
            <a:r>
              <a:rPr lang="es-PA" dirty="0">
                <a:solidFill>
                  <a:schemeClr val="tx1"/>
                </a:solidFill>
              </a:rPr>
              <a:t>Se tomó una decisión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6ACA288-2290-4481-BC0A-9EC1AF36C8A8}"/>
              </a:ext>
            </a:extLst>
          </p:cNvPr>
          <p:cNvSpPr/>
          <p:nvPr/>
        </p:nvSpPr>
        <p:spPr>
          <a:xfrm>
            <a:off x="149441" y="4421827"/>
            <a:ext cx="4220123" cy="121486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Se basa en la toma de muestras pequeñas</a:t>
            </a:r>
          </a:p>
          <a:p>
            <a:pPr algn="ctr"/>
            <a:r>
              <a:rPr lang="es-PA" dirty="0">
                <a:solidFill>
                  <a:schemeClr val="tx1"/>
                </a:solidFill>
              </a:rPr>
              <a:t>Observación de grupos de población reducidos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BD735AB-9041-4B77-AF97-BFCDF5221E2B}"/>
              </a:ext>
            </a:extLst>
          </p:cNvPr>
          <p:cNvSpPr/>
          <p:nvPr/>
        </p:nvSpPr>
        <p:spPr>
          <a:xfrm>
            <a:off x="4572000" y="1867205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000" b="1" dirty="0">
                <a:solidFill>
                  <a:schemeClr val="tx1"/>
                </a:solidFill>
              </a:rPr>
              <a:t>INVESTIGACION CUANTITATIVA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FAD524FF-C101-4F7F-8A6D-DAF53E9D9E38}"/>
              </a:ext>
            </a:extLst>
          </p:cNvPr>
          <p:cNvSpPr/>
          <p:nvPr/>
        </p:nvSpPr>
        <p:spPr>
          <a:xfrm>
            <a:off x="4572000" y="4451818"/>
            <a:ext cx="4454298" cy="11848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 Se basa en examinar datos científicamente, más específicamente en forma numérica, generalmente con ayuda de herramientas del campo de la Estadística</a:t>
            </a:r>
          </a:p>
        </p:txBody>
      </p:sp>
      <p:sp>
        <p:nvSpPr>
          <p:cNvPr id="14" name="Triángulo rectángulo 13">
            <a:extLst>
              <a:ext uri="{FF2B5EF4-FFF2-40B4-BE49-F238E27FC236}">
                <a16:creationId xmlns:a16="http://schemas.microsoft.com/office/drawing/2014/main" id="{7906E84A-DF40-4E1A-85E2-4504D44386B0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BFEF27E-06E1-49D3-AC96-468DA61AE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02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205415" y="2151726"/>
            <a:ext cx="25618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3200" b="1" dirty="0">
                <a:solidFill>
                  <a:schemeClr val="bg1"/>
                </a:solidFill>
              </a:rPr>
              <a:t>Diferencias entre investigación cualitativa y cuantitativa</a:t>
            </a:r>
          </a:p>
        </p:txBody>
      </p:sp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42F8F1AC-F6A9-4E5C-A7F7-C78858F25999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481F0C-98C3-4F9E-8C36-11529DCB4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135D6E3-8314-45E2-9B41-B3C68A232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775" y="489259"/>
            <a:ext cx="4848225" cy="5879477"/>
          </a:xfrm>
          <a:prstGeom prst="rect">
            <a:avLst/>
          </a:prstGeom>
        </p:spPr>
      </p:pic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60A25267-6103-444C-A3BF-E8EAFC3C4502}"/>
              </a:ext>
            </a:extLst>
          </p:cNvPr>
          <p:cNvSpPr/>
          <p:nvPr/>
        </p:nvSpPr>
        <p:spPr>
          <a:xfrm rot="5400000">
            <a:off x="8332848" y="173431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B8319748-3F10-46B7-8DD3-A6A49DFA45D2}"/>
              </a:ext>
            </a:extLst>
          </p:cNvPr>
          <p:cNvSpPr/>
          <p:nvPr/>
        </p:nvSpPr>
        <p:spPr>
          <a:xfrm rot="5400000">
            <a:off x="8297737" y="3165945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45258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42F8F1AC-F6A9-4E5C-A7F7-C78858F25999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481F0C-98C3-4F9E-8C36-11529DCB4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42E0A-A350-443C-967A-625D86F16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57200"/>
            <a:ext cx="7495732" cy="562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80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42F8F1AC-F6A9-4E5C-A7F7-C78858F25999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481F0C-98C3-4F9E-8C36-11529DCB4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4A23A2F-10C5-402D-A7E2-EC4532475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657" y="2269357"/>
            <a:ext cx="6096000" cy="452466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10CB08E-6E58-45FC-A6F4-24B5FC4169D2}"/>
              </a:ext>
            </a:extLst>
          </p:cNvPr>
          <p:cNvSpPr/>
          <p:nvPr/>
        </p:nvSpPr>
        <p:spPr>
          <a:xfrm>
            <a:off x="152398" y="1061533"/>
            <a:ext cx="8839199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A" dirty="0">
                <a:latin typeface="Fira Sans"/>
              </a:rPr>
              <a:t>La investigación cualitativa genera principalmente palabras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A" dirty="0">
                <a:latin typeface="Fira Sans"/>
              </a:rPr>
              <a:t>Es principalmente una investigación exploratoria.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A" dirty="0">
                <a:latin typeface="Fira Sans"/>
              </a:rPr>
              <a:t>Se utiliza sobre todo para obtener una comprensión de las opiniones y motivaciones.</a:t>
            </a:r>
            <a:endParaRPr lang="es-PA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D367C5AA-93E5-489A-B599-84E8F97CC646}"/>
              </a:ext>
            </a:extLst>
          </p:cNvPr>
          <p:cNvSpPr txBox="1">
            <a:spLocks/>
          </p:cNvSpPr>
          <p:nvPr/>
        </p:nvSpPr>
        <p:spPr>
          <a:xfrm>
            <a:off x="571497" y="126546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s-PA" sz="4600" b="1" kern="0" spc="-5" dirty="0">
                <a:solidFill>
                  <a:schemeClr val="bg1"/>
                </a:solidFill>
                <a:latin typeface="+mj-lt"/>
                <a:cs typeface="Arial"/>
              </a:rPr>
              <a:t>Investigación Cualitativa</a:t>
            </a:r>
            <a:endParaRPr lang="es-PA" sz="4600" kern="0" dirty="0">
              <a:solidFill>
                <a:schemeClr val="bg1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581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1500" y="407193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latin typeface="+mj-lt"/>
                <a:cs typeface="Arial"/>
              </a:rPr>
              <a:t>Investigación Cualitativa</a:t>
            </a:r>
            <a:endParaRPr sz="4600" dirty="0">
              <a:latin typeface="+mj-lt"/>
              <a:cs typeface="Arial"/>
            </a:endParaRPr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607B10CB-F2A4-4CE1-B4CB-48CC667EB0C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E3C786E-72C4-4F7C-852F-21222B51F5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8BF6D2F-D920-4BAB-9D55-5E90D833E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613730"/>
            <a:ext cx="6143625" cy="481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6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403098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latin typeface="+mj-lt"/>
                <a:cs typeface="Arial"/>
              </a:rPr>
              <a:t>Investigación Cualitativa</a:t>
            </a:r>
            <a:endParaRPr sz="4600" dirty="0">
              <a:latin typeface="+mj-lt"/>
              <a:cs typeface="Arial"/>
            </a:endParaRPr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607B10CB-F2A4-4CE1-B4CB-48CC667EB0C3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E3C786E-72C4-4F7C-852F-21222B51F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06CE908-EF6F-4B89-95E7-1D0ED34173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41" y="1326456"/>
            <a:ext cx="7179146" cy="501652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446EB1E9-2E49-4591-B99F-C1D551ED723A}"/>
              </a:ext>
            </a:extLst>
          </p:cNvPr>
          <p:cNvSpPr/>
          <p:nvPr/>
        </p:nvSpPr>
        <p:spPr>
          <a:xfrm>
            <a:off x="690968" y="6004663"/>
            <a:ext cx="7538631" cy="4145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74574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1500" y="126607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Investigación Cuantitativa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4865FECF-9FA1-4CA3-AE08-91C6CD829DE7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E3EA5FC-9BE5-451D-B90C-3DDAF62B2D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888211B-B88D-4F1D-85AB-4596205DB23F}"/>
              </a:ext>
            </a:extLst>
          </p:cNvPr>
          <p:cNvSpPr/>
          <p:nvPr/>
        </p:nvSpPr>
        <p:spPr>
          <a:xfrm>
            <a:off x="152400" y="990600"/>
            <a:ext cx="8876857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PA" dirty="0">
                <a:latin typeface="Fira Sans"/>
              </a:rPr>
              <a:t>La investigación de mercados cuantitativa </a:t>
            </a:r>
            <a:r>
              <a:rPr lang="es-PA" b="1" dirty="0">
                <a:latin typeface="Fira Sans"/>
              </a:rPr>
              <a:t>utiliza datos medibles para formular hechos y descubrir patrones</a:t>
            </a:r>
            <a:r>
              <a:rPr lang="es-PA" dirty="0">
                <a:latin typeface="Fira Sans"/>
              </a:rPr>
              <a:t> en la investigación. </a:t>
            </a:r>
          </a:p>
          <a:p>
            <a:r>
              <a:rPr lang="es-PA" dirty="0">
                <a:latin typeface="Fira Sans"/>
              </a:rPr>
              <a:t>Los métodos cuantitativos de recopilación de datos están mucho más estructurados que los métodos cualitativos de recolección de datos.</a:t>
            </a:r>
            <a:endParaRPr lang="es-PA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0E980F-CAB9-4BA2-9DF0-7965CF23E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63180"/>
            <a:ext cx="7673495" cy="436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28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00000809-FC6E-406B-88AC-27DD2BCBA5E4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B6EDA7-A602-40E2-83B4-5627D26D19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A69FCD4E-5861-4531-8345-0643C6035485}"/>
              </a:ext>
            </a:extLst>
          </p:cNvPr>
          <p:cNvSpPr txBox="1">
            <a:spLocks/>
          </p:cNvSpPr>
          <p:nvPr/>
        </p:nvSpPr>
        <p:spPr>
          <a:xfrm>
            <a:off x="571500" y="228600"/>
            <a:ext cx="8000999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s-PA" sz="4600" b="1" kern="0" spc="-5" dirty="0">
                <a:solidFill>
                  <a:schemeClr val="tx1"/>
                </a:solidFill>
                <a:latin typeface="+mj-lt"/>
                <a:cs typeface="Arial"/>
              </a:rPr>
              <a:t>Investigación Cuantitativa</a:t>
            </a:r>
            <a:endParaRPr lang="es-PA" sz="4600" kern="0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BB81CC-8E5C-4CF0-9FA7-E0057950E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72" y="1190248"/>
            <a:ext cx="3738217" cy="552339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F29B399-C5E8-4F50-A3AC-612FE7DF9491}"/>
              </a:ext>
            </a:extLst>
          </p:cNvPr>
          <p:cNvSpPr/>
          <p:nvPr/>
        </p:nvSpPr>
        <p:spPr>
          <a:xfrm>
            <a:off x="4609730" y="1190248"/>
            <a:ext cx="3962769" cy="397031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Para aplicar la investigación cuantitativa se requiere que </a:t>
            </a:r>
          </a:p>
          <a:p>
            <a:endParaRPr lang="es-PA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s-PA" dirty="0">
                <a:solidFill>
                  <a:schemeClr val="bg1"/>
                </a:solidFill>
              </a:rPr>
              <a:t>haya claridad entre los elementos de investigación que conforman el problema, </a:t>
            </a:r>
          </a:p>
          <a:p>
            <a:pPr marL="285750" indent="-285750">
              <a:buFontTx/>
              <a:buChar char="-"/>
            </a:pPr>
            <a:r>
              <a:rPr lang="es-PA" dirty="0">
                <a:solidFill>
                  <a:schemeClr val="bg1"/>
                </a:solidFill>
              </a:rPr>
              <a:t>que sea posible definirlo, limitarlo y saber exactamente donde se inicia el problema, </a:t>
            </a:r>
          </a:p>
          <a:p>
            <a:pPr marL="285750" indent="-285750">
              <a:buFontTx/>
              <a:buChar char="-"/>
            </a:pPr>
            <a:r>
              <a:rPr lang="es-PA" dirty="0">
                <a:solidFill>
                  <a:schemeClr val="bg1"/>
                </a:solidFill>
              </a:rPr>
              <a:t>Saber en cual dirección va y que tipo de incidencia existe entre sus elementos. </a:t>
            </a:r>
          </a:p>
          <a:p>
            <a:pPr marL="285750" indent="-285750">
              <a:buFontTx/>
              <a:buChar char="-"/>
            </a:pPr>
            <a:r>
              <a:rPr lang="es-PA" dirty="0">
                <a:solidFill>
                  <a:schemeClr val="bg1"/>
                </a:solidFill>
              </a:rPr>
              <a:t>Todo con el fin de comprobar o refutar la hipótesis del trabajo.</a:t>
            </a:r>
          </a:p>
        </p:txBody>
      </p:sp>
    </p:spTree>
    <p:extLst>
      <p:ext uri="{BB962C8B-B14F-4D97-AF65-F5344CB8AC3E}">
        <p14:creationId xmlns:p14="http://schemas.microsoft.com/office/powerpoint/2010/main" val="204385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2141337" y="2725553"/>
            <a:ext cx="4861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Tipos de investigación</a:t>
            </a:r>
          </a:p>
          <a:p>
            <a:pPr algn="ctr"/>
            <a:r>
              <a:rPr lang="es-PA" sz="4000" b="1" dirty="0">
                <a:solidFill>
                  <a:srgbClr val="FFC000"/>
                </a:solidFill>
              </a:rPr>
              <a:t>Según los resultados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79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113713" y="228600"/>
            <a:ext cx="6676644" cy="122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53643" y="403098"/>
            <a:ext cx="6436714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s-PA" sz="4600" b="1" spc="-5" dirty="0">
                <a:solidFill>
                  <a:schemeClr val="bg1"/>
                </a:solidFill>
                <a:latin typeface="+mj-lt"/>
                <a:cs typeface="Arial"/>
              </a:rPr>
              <a:t>Tipos de investigación</a:t>
            </a:r>
            <a:endParaRPr sz="46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37EC1F8-71F2-4BC0-AD28-2F40B3B22B77}"/>
              </a:ext>
            </a:extLst>
          </p:cNvPr>
          <p:cNvSpPr/>
          <p:nvPr/>
        </p:nvSpPr>
        <p:spPr>
          <a:xfrm>
            <a:off x="2238922" y="1884613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000" b="1" dirty="0">
                <a:solidFill>
                  <a:schemeClr val="tx1"/>
                </a:solidFill>
              </a:rPr>
              <a:t>INVESTIGACION CUALITATIVA</a:t>
            </a:r>
          </a:p>
          <a:p>
            <a:pPr algn="ctr"/>
            <a:r>
              <a:rPr lang="es-PA" sz="2000" b="1" dirty="0">
                <a:solidFill>
                  <a:srgbClr val="0070C0"/>
                </a:solidFill>
              </a:rPr>
              <a:t>(Exploratoria)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C8B0F67-DB6A-4837-8A9B-447A6A713145}"/>
              </a:ext>
            </a:extLst>
          </p:cNvPr>
          <p:cNvSpPr/>
          <p:nvPr/>
        </p:nvSpPr>
        <p:spPr>
          <a:xfrm>
            <a:off x="1768667" y="3089746"/>
            <a:ext cx="2467522" cy="12205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Investiga el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Por qué? y Cómo? </a:t>
            </a:r>
          </a:p>
          <a:p>
            <a:pPr algn="ctr"/>
            <a:r>
              <a:rPr lang="es-PA" dirty="0">
                <a:solidFill>
                  <a:schemeClr val="tx1"/>
                </a:solidFill>
              </a:rPr>
              <a:t>se tomó una decisión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299ECF2-A587-4AFD-800E-7FC1D5C4293F}"/>
              </a:ext>
            </a:extLst>
          </p:cNvPr>
          <p:cNvSpPr/>
          <p:nvPr/>
        </p:nvSpPr>
        <p:spPr>
          <a:xfrm>
            <a:off x="4572000" y="3094146"/>
            <a:ext cx="3082023" cy="12161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Responde a preguntas como: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Cuál? Dónde? y Cuándo?</a:t>
            </a:r>
          </a:p>
          <a:p>
            <a:pPr algn="ctr"/>
            <a:r>
              <a:rPr lang="es-PA" dirty="0">
                <a:solidFill>
                  <a:schemeClr val="tx1"/>
                </a:solidFill>
              </a:rPr>
              <a:t>Se tomó una decisión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6ACA288-2290-4481-BC0A-9EC1AF36C8A8}"/>
              </a:ext>
            </a:extLst>
          </p:cNvPr>
          <p:cNvSpPr/>
          <p:nvPr/>
        </p:nvSpPr>
        <p:spPr>
          <a:xfrm>
            <a:off x="149441" y="4421827"/>
            <a:ext cx="4220123" cy="121486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Se basa en la toma de muestras pequeñas</a:t>
            </a:r>
          </a:p>
          <a:p>
            <a:pPr algn="ctr"/>
            <a:r>
              <a:rPr lang="es-PA" dirty="0">
                <a:solidFill>
                  <a:schemeClr val="tx1"/>
                </a:solidFill>
              </a:rPr>
              <a:t>Observación de grupos de población reducidos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BD735AB-9041-4B77-AF97-BFCDF5221E2B}"/>
              </a:ext>
            </a:extLst>
          </p:cNvPr>
          <p:cNvSpPr/>
          <p:nvPr/>
        </p:nvSpPr>
        <p:spPr>
          <a:xfrm>
            <a:off x="4572000" y="1867205"/>
            <a:ext cx="2010487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sz="2000" b="1" dirty="0">
                <a:solidFill>
                  <a:schemeClr val="tx1"/>
                </a:solidFill>
              </a:rPr>
              <a:t>INVESTIGACION CUANTITATIVA</a:t>
            </a:r>
          </a:p>
          <a:p>
            <a:pPr algn="ctr"/>
            <a:r>
              <a:rPr lang="es-PA" sz="2000" b="1" dirty="0">
                <a:solidFill>
                  <a:srgbClr val="0070C0"/>
                </a:solidFill>
              </a:rPr>
              <a:t>(Concluyente)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FAD524FF-C101-4F7F-8A6D-DAF53E9D9E38}"/>
              </a:ext>
            </a:extLst>
          </p:cNvPr>
          <p:cNvSpPr/>
          <p:nvPr/>
        </p:nvSpPr>
        <p:spPr>
          <a:xfrm>
            <a:off x="4572000" y="4451818"/>
            <a:ext cx="4454298" cy="11848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>
                <a:solidFill>
                  <a:schemeClr val="tx1"/>
                </a:solidFill>
              </a:rPr>
              <a:t> Se basa en examinar datos científicamente, más específicamente en forma numérica, generalmente con ayuda de herramientas del campo de la Estadística</a:t>
            </a:r>
          </a:p>
        </p:txBody>
      </p:sp>
      <p:sp>
        <p:nvSpPr>
          <p:cNvPr id="14" name="Triángulo rectángulo 13">
            <a:extLst>
              <a:ext uri="{FF2B5EF4-FFF2-40B4-BE49-F238E27FC236}">
                <a16:creationId xmlns:a16="http://schemas.microsoft.com/office/drawing/2014/main" id="{7906E84A-DF40-4E1A-85E2-4504D44386B0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BFEF27E-06E1-49D3-AC96-468DA61AE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C3720BBB-217E-4572-B3E4-84A6B37C3D54}"/>
              </a:ext>
            </a:extLst>
          </p:cNvPr>
          <p:cNvSpPr/>
          <p:nvPr/>
        </p:nvSpPr>
        <p:spPr>
          <a:xfrm>
            <a:off x="1113713" y="2493605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B065569F-0E9E-4040-A531-3904E5DD3239}"/>
              </a:ext>
            </a:extLst>
          </p:cNvPr>
          <p:cNvSpPr/>
          <p:nvPr/>
        </p:nvSpPr>
        <p:spPr>
          <a:xfrm rot="10800000">
            <a:off x="6799148" y="2475345"/>
            <a:ext cx="1024051" cy="51363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95257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228600" y="179665"/>
            <a:ext cx="2813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Clasificación</a:t>
            </a:r>
          </a:p>
        </p:txBody>
      </p:sp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FFFBCF15-1E0C-42A5-9605-1A999BAAF36D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748C011-C0C9-46D3-B80C-83349DD4F4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0DDD33C-1BB9-4B30-AF4B-15817764C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66" y="1219200"/>
            <a:ext cx="7083455" cy="401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53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CuadroTexto"/>
          <p:cNvSpPr txBox="1"/>
          <p:nvPr/>
        </p:nvSpPr>
        <p:spPr>
          <a:xfrm>
            <a:off x="1016738" y="2725553"/>
            <a:ext cx="71105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Tipos de investigación</a:t>
            </a:r>
          </a:p>
          <a:p>
            <a:pPr algn="ctr"/>
            <a:r>
              <a:rPr lang="es-PA" sz="4000" b="1" dirty="0">
                <a:solidFill>
                  <a:srgbClr val="FFC000"/>
                </a:solidFill>
              </a:rPr>
              <a:t>Tipos de Fuentes de Información</a:t>
            </a:r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D3BED9C0-F1EA-45A2-B6A9-89CA85188BAE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B9C79-5B3F-4F63-A972-D822CE187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08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11897F27-E17A-46E0-8B84-6B2D046BB44F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B595B7-E74C-4181-91EE-2575F6B10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01F225B-9345-4208-ACD1-11FA60245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3" y="968197"/>
            <a:ext cx="7692152" cy="5769114"/>
          </a:xfrm>
          <a:prstGeom prst="rect">
            <a:avLst/>
          </a:prstGeom>
        </p:spPr>
      </p:pic>
      <p:sp>
        <p:nvSpPr>
          <p:cNvPr id="8" name="34 CuadroTexto">
            <a:extLst>
              <a:ext uri="{FF2B5EF4-FFF2-40B4-BE49-F238E27FC236}">
                <a16:creationId xmlns:a16="http://schemas.microsoft.com/office/drawing/2014/main" id="{0A949260-04A0-4C43-A8B1-703119C86CDB}"/>
              </a:ext>
            </a:extLst>
          </p:cNvPr>
          <p:cNvSpPr txBox="1"/>
          <p:nvPr/>
        </p:nvSpPr>
        <p:spPr>
          <a:xfrm>
            <a:off x="394338" y="120689"/>
            <a:ext cx="7132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Fuentes de información primaria</a:t>
            </a:r>
          </a:p>
        </p:txBody>
      </p:sp>
    </p:spTree>
    <p:extLst>
      <p:ext uri="{BB962C8B-B14F-4D97-AF65-F5344CB8AC3E}">
        <p14:creationId xmlns:p14="http://schemas.microsoft.com/office/powerpoint/2010/main" val="3341494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11897F27-E17A-46E0-8B84-6B2D046BB44F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B595B7-E74C-4181-91EE-2575F6B10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8" name="34 CuadroTexto">
            <a:extLst>
              <a:ext uri="{FF2B5EF4-FFF2-40B4-BE49-F238E27FC236}">
                <a16:creationId xmlns:a16="http://schemas.microsoft.com/office/drawing/2014/main" id="{0A949260-04A0-4C43-A8B1-703119C86CDB}"/>
              </a:ext>
            </a:extLst>
          </p:cNvPr>
          <p:cNvSpPr txBox="1"/>
          <p:nvPr/>
        </p:nvSpPr>
        <p:spPr>
          <a:xfrm>
            <a:off x="2117271" y="120689"/>
            <a:ext cx="3687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Datos primarios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0FB9DCE-9EA5-4119-A51E-9CE1648FE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18419"/>
            <a:ext cx="7010400" cy="522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44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11897F27-E17A-46E0-8B84-6B2D046BB44F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B595B7-E74C-4181-91EE-2575F6B10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8" name="34 CuadroTexto">
            <a:extLst>
              <a:ext uri="{FF2B5EF4-FFF2-40B4-BE49-F238E27FC236}">
                <a16:creationId xmlns:a16="http://schemas.microsoft.com/office/drawing/2014/main" id="{0A949260-04A0-4C43-A8B1-703119C86CDB}"/>
              </a:ext>
            </a:extLst>
          </p:cNvPr>
          <p:cNvSpPr txBox="1"/>
          <p:nvPr/>
        </p:nvSpPr>
        <p:spPr>
          <a:xfrm>
            <a:off x="1923311" y="120689"/>
            <a:ext cx="4075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Datos secundarios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BA4DF01-BFB9-42C8-A15B-8DEB490A6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255304"/>
            <a:ext cx="6629400" cy="495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58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ángulo rectángulo 3">
            <a:extLst>
              <a:ext uri="{FF2B5EF4-FFF2-40B4-BE49-F238E27FC236}">
                <a16:creationId xmlns:a16="http://schemas.microsoft.com/office/drawing/2014/main" id="{11897F27-E17A-46E0-8B84-6B2D046BB44F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B595B7-E74C-4181-91EE-2575F6B10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01F225B-9345-4208-ACD1-11FA60245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3" y="968197"/>
            <a:ext cx="7692152" cy="5769114"/>
          </a:xfrm>
          <a:prstGeom prst="rect">
            <a:avLst/>
          </a:prstGeom>
        </p:spPr>
      </p:pic>
      <p:sp>
        <p:nvSpPr>
          <p:cNvPr id="8" name="34 CuadroTexto">
            <a:extLst>
              <a:ext uri="{FF2B5EF4-FFF2-40B4-BE49-F238E27FC236}">
                <a16:creationId xmlns:a16="http://schemas.microsoft.com/office/drawing/2014/main" id="{0A949260-04A0-4C43-A8B1-703119C86CDB}"/>
              </a:ext>
            </a:extLst>
          </p:cNvPr>
          <p:cNvSpPr txBox="1"/>
          <p:nvPr/>
        </p:nvSpPr>
        <p:spPr>
          <a:xfrm>
            <a:off x="394335" y="120689"/>
            <a:ext cx="7132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Fuentes de información primaria</a:t>
            </a:r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563BA839-FABB-40B4-8C20-5D05F57DE736}"/>
              </a:ext>
            </a:extLst>
          </p:cNvPr>
          <p:cNvSpPr/>
          <p:nvPr/>
        </p:nvSpPr>
        <p:spPr>
          <a:xfrm rot="7020393">
            <a:off x="5816232" y="2437177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99540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2000232" y="3500438"/>
            <a:ext cx="5072098" cy="22860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Caso de estudio</a:t>
            </a:r>
          </a:p>
          <a:p>
            <a:r>
              <a:rPr lang="es-ES" dirty="0">
                <a:solidFill>
                  <a:schemeClr val="bg1"/>
                </a:solidFill>
              </a:rPr>
              <a:t>Investigación de Mercados</a:t>
            </a:r>
          </a:p>
        </p:txBody>
      </p:sp>
      <p:pic>
        <p:nvPicPr>
          <p:cNvPr id="1026" name="Picture 2" descr="https://upload.wikimedia.org/wikipedia/en/thumb/7/7e/Barclays_logo.svg/1280px-Barclays_logo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5500547" cy="923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571472" y="2786058"/>
            <a:ext cx="8229600" cy="7858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proceso utilizado por Barclays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57224" y="1643050"/>
            <a:ext cx="4090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Segmentación adecuada de sus mercados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5143504" y="1357298"/>
            <a:ext cx="160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Banca Personal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143504" y="1857364"/>
            <a:ext cx="1909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Banca Empresarial</a:t>
            </a:r>
          </a:p>
        </p:txBody>
      </p:sp>
      <p:sp>
        <p:nvSpPr>
          <p:cNvPr id="6" name="5 Abrir llave"/>
          <p:cNvSpPr/>
          <p:nvPr/>
        </p:nvSpPr>
        <p:spPr>
          <a:xfrm>
            <a:off x="4929190" y="135729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214282" y="2500306"/>
            <a:ext cx="8658228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 Entender que cada segmento tiene necesidades específicas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62367" y="3586170"/>
            <a:ext cx="160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Banca Personal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62367" y="4928058"/>
            <a:ext cx="1909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Banca Empresarial</a:t>
            </a:r>
          </a:p>
        </p:txBody>
      </p:sp>
      <p:sp>
        <p:nvSpPr>
          <p:cNvPr id="10" name="9 Abrir llave"/>
          <p:cNvSpPr/>
          <p:nvPr/>
        </p:nvSpPr>
        <p:spPr>
          <a:xfrm>
            <a:off x="448052" y="3357562"/>
            <a:ext cx="194857" cy="24860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10 Flecha derecha"/>
          <p:cNvSpPr/>
          <p:nvPr/>
        </p:nvSpPr>
        <p:spPr>
          <a:xfrm>
            <a:off x="2571736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11 Flecha derecha"/>
          <p:cNvSpPr/>
          <p:nvPr/>
        </p:nvSpPr>
        <p:spPr>
          <a:xfrm>
            <a:off x="2581260" y="48577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786182" y="3286124"/>
            <a:ext cx="2941383" cy="120032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Cuentas con acceso para 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Banca en línea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Ctas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Ahorro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Hipotecas,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Prést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Automóvil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786182" y="4657563"/>
            <a:ext cx="2928958" cy="120032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Manejo de créditos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Pagos a proveedores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Préstamos/Sobregiros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Hipotecas,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etc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214282" y="357166"/>
            <a:ext cx="8658228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Segmentar su mercado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14282" y="357166"/>
            <a:ext cx="8658228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Utilizar los mecanismos de investigación disponibles en forma adecuada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785786" y="1357298"/>
            <a:ext cx="2247603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Investigación Primaria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219204" y="1357298"/>
            <a:ext cx="249606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Investigación Secundaria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42844" y="1928802"/>
            <a:ext cx="385765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Involucra encontrar nueva información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42844" y="2416726"/>
            <a:ext cx="387657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Encuentra respuestas a preguntas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Específicas para un propósito particular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500562" y="1928802"/>
            <a:ext cx="385765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focaliza en la información existente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500562" y="2428868"/>
            <a:ext cx="404777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Utiliza información publicada que previas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Investigaciones han descubierto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00052" y="3286124"/>
            <a:ext cx="8658228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Cómo lo hizo Barclays ?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500562" y="3988362"/>
            <a:ext cx="3857652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Revisando investigaciones previas confirmaron que 81%  estudiantes previamente encuestados mantenían una cuenta de ahorros en el banco y que 32% tenían cuenta pro-inversión.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500562" y="5640189"/>
            <a:ext cx="3857652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Las cuentas de estudiantes en 2009 sumaban 0.4 millones y el mercado total era de 5.4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millores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42844" y="4000504"/>
            <a:ext cx="368754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Quiénes deben ser nuestros clientes?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42844" y="4488428"/>
            <a:ext cx="28520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Cuáles son sus necesidades?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14282" y="357166"/>
            <a:ext cx="8658228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Tener objetivos claros para realizar la investigación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643174" y="1988098"/>
            <a:ext cx="3857652" cy="3693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Atraer al mercado estudiantil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14282" y="1214422"/>
            <a:ext cx="8658228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Cuáles eran los objetivos de Barclays ?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643174" y="2500306"/>
            <a:ext cx="3857652" cy="64633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Entender las necesidades de su mercado meta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643174" y="3282735"/>
            <a:ext cx="3857652" cy="64633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Saber realmente lo que los estudiantes necesitan de un banco.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14282" y="357166"/>
            <a:ext cx="8658228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Qué obtuvo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Barclay´s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luego de realizar la investigación?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000232" y="1988098"/>
            <a:ext cx="5500726" cy="3693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Entender los beneficios de atraer al mercado estudiantil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14282" y="4214818"/>
            <a:ext cx="771530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los años posteriores de haber abierto una cuenta, el banco tenía la oportunidad de establecer una relación valiosa y duradera con estos estudiantes.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14282" y="1214422"/>
            <a:ext cx="8658228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Logró conocer mejor a sus clientes potenciales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14282" y="2643182"/>
            <a:ext cx="766568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 estudiantes proveen una oportunidad para desarrollar relación a largo plazo.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14282" y="3143248"/>
            <a:ext cx="771530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medida que le mercado estudiantil crece al inicio de cada año, el banco tiene una oportunidad anual de enfocarse en nuevos clientes potenciales que necesitan una cuenta y que aún no deciden en que banco abrirla.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14282" y="357166"/>
            <a:ext cx="8658228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Barclay´s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interpretó la información y ejecutó planes de mercadeo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14282" y="2000240"/>
            <a:ext cx="4572032" cy="3693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Beneficios de cuentas estudiantiles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14282" y="3643314"/>
            <a:ext cx="221457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Banca en línea y ATM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14282" y="1214422"/>
            <a:ext cx="8658228" cy="5000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modificaron productos existentes para el mercado estudiantil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14282" y="2643182"/>
            <a:ext cx="203773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 mensualidades.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14282" y="3143248"/>
            <a:ext cx="771530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Sobregiros sin intereses hasta $2,000. (Antes el límite era $500)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14282" y="4202676"/>
            <a:ext cx="6000792" cy="3693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Beneficios exclusivos de cuentas estudiantiles Barclays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14282" y="4702742"/>
            <a:ext cx="771530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Incentivos varios.  Como obtener descuento de 25%  mensual en servicios de internet para quienes fueran clientes activos del banco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Ejemplos</a:t>
            </a:r>
          </a:p>
        </p:txBody>
      </p:sp>
      <p:pic>
        <p:nvPicPr>
          <p:cNvPr id="4098" name="Picture 2" descr="adelant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3929090" cy="3929090"/>
          </a:xfrm>
          <a:prstGeom prst="rect">
            <a:avLst/>
          </a:prstGeom>
          <a:noFill/>
        </p:spPr>
      </p:pic>
      <p:sp>
        <p:nvSpPr>
          <p:cNvPr id="4102" name="AutoShape 6" descr="https://www.nequi.com.pa/wp-content/uploads/2016/04/detalleServicio_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5 Imagen" descr="nequ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3128977"/>
            <a:ext cx="4818686" cy="3586171"/>
          </a:xfrm>
          <a:prstGeom prst="rect">
            <a:avLst/>
          </a:prstGeom>
        </p:spPr>
      </p:pic>
      <p:pic>
        <p:nvPicPr>
          <p:cNvPr id="4112" name="Picture 16" descr="https://d0.awsstatic.com/events/aws-hosted-events/2016/LATAM/Colombia/nequi_logo_colombi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500174"/>
            <a:ext cx="1964505" cy="1309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2000232" y="3500438"/>
            <a:ext cx="5072098" cy="22860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Caso de estudio</a:t>
            </a:r>
          </a:p>
          <a:p>
            <a:r>
              <a:rPr lang="es-ES" dirty="0">
                <a:solidFill>
                  <a:schemeClr val="bg1"/>
                </a:solidFill>
              </a:rPr>
              <a:t>Investigación de Mercados</a:t>
            </a:r>
          </a:p>
        </p:txBody>
      </p:sp>
      <p:pic>
        <p:nvPicPr>
          <p:cNvPr id="1026" name="Picture 2" descr="https://upload.wikimedia.org/wikipedia/en/thumb/7/7e/Barclays_logo.svg/1280px-Barclays_logo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5500547" cy="923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ángulo rectángulo 2">
            <a:extLst>
              <a:ext uri="{FF2B5EF4-FFF2-40B4-BE49-F238E27FC236}">
                <a16:creationId xmlns:a16="http://schemas.microsoft.com/office/drawing/2014/main" id="{46DEBD33-4280-4049-89E6-E2E557D478E2}"/>
              </a:ext>
            </a:extLst>
          </p:cNvPr>
          <p:cNvSpPr/>
          <p:nvPr/>
        </p:nvSpPr>
        <p:spPr>
          <a:xfrm rot="16200000">
            <a:off x="7810500" y="5524500"/>
            <a:ext cx="1295400" cy="1371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20AF17-865A-47F8-866B-1B2D450A8E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6248400"/>
            <a:ext cx="799657" cy="482993"/>
          </a:xfrm>
          <a:prstGeom prst="rect">
            <a:avLst/>
          </a:prstGeom>
        </p:spPr>
      </p:pic>
      <p:sp>
        <p:nvSpPr>
          <p:cNvPr id="5" name="34 CuadroTexto">
            <a:extLst>
              <a:ext uri="{FF2B5EF4-FFF2-40B4-BE49-F238E27FC236}">
                <a16:creationId xmlns:a16="http://schemas.microsoft.com/office/drawing/2014/main" id="{BA78233E-4123-4B8E-B784-6B2521430D7E}"/>
              </a:ext>
            </a:extLst>
          </p:cNvPr>
          <p:cNvSpPr txBox="1"/>
          <p:nvPr/>
        </p:nvSpPr>
        <p:spPr>
          <a:xfrm>
            <a:off x="4160671" y="2725553"/>
            <a:ext cx="82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4000" b="1" dirty="0">
                <a:solidFill>
                  <a:schemeClr val="bg1"/>
                </a:solidFill>
              </a:rPr>
              <a:t>Fin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59B54F-90A1-4755-A3DA-F7C0308675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D8DB49-4D65-402F-9AA6-68133A538C32}"/>
</file>

<file path=customXml/itemProps3.xml><?xml version="1.0" encoding="utf-8"?>
<ds:datastoreItem xmlns:ds="http://schemas.openxmlformats.org/officeDocument/2006/customXml" ds:itemID="{4A863BC5-8354-4D68-B9BB-3DFC4F22377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2696</TotalTime>
  <Words>1027</Words>
  <Application>Microsoft Office PowerPoint</Application>
  <PresentationFormat>Presentación en pantalla (4:3)</PresentationFormat>
  <Paragraphs>143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34</vt:i4>
      </vt:variant>
    </vt:vector>
  </HeadingPairs>
  <TitlesOfParts>
    <vt:vector size="36" baseType="lpstr">
      <vt:lpstr>Office Theme</vt:lpstr>
      <vt:lpstr>Tema de Office</vt:lpstr>
      <vt:lpstr>Presentación de PowerPoint</vt:lpstr>
      <vt:lpstr>Presentación de PowerPoint</vt:lpstr>
      <vt:lpstr>Tipos de investigación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Tipos de investigación</vt:lpstr>
      <vt:lpstr>Presentación de PowerPoint</vt:lpstr>
      <vt:lpstr>Presentación de PowerPoint</vt:lpstr>
      <vt:lpstr>Presentación de PowerPoint</vt:lpstr>
      <vt:lpstr>Investigación Cualitativa</vt:lpstr>
      <vt:lpstr>Investigación Cualitativa</vt:lpstr>
      <vt:lpstr>Investigación Cuantitativa</vt:lpstr>
      <vt:lpstr>Presentación de PowerPoint</vt:lpstr>
      <vt:lpstr>Presentación de PowerPoint</vt:lpstr>
      <vt:lpstr>Tipos de investigación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VARIABLES EN LA INVESTIGACIÓN</dc:title>
  <dc:creator>ADELA</dc:creator>
  <cp:lastModifiedBy>Ricardo Cajina</cp:lastModifiedBy>
  <cp:revision>58</cp:revision>
  <dcterms:created xsi:type="dcterms:W3CDTF">2017-09-12T21:56:13Z</dcterms:created>
  <dcterms:modified xsi:type="dcterms:W3CDTF">2021-05-09T23:23:18Z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2015-02-02T00:00:00Z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2017-09-12T00:00:00Z</vt:filetime>
  </property>
  <property fmtid="{D5CDD505-2E9C-101B-9397-08002B2CF9AE}" pid="5" name="ContentTypeId">
    <vt:lpwstr>0x0101002568B5DAF9081947BA6E5E74659BC90D</vt:lpwstr>
  </property>
</Properties>
</file>