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8" r:id="rId10"/>
    <p:sldId id="265" r:id="rId11"/>
    <p:sldId id="279" r:id="rId12"/>
    <p:sldId id="266" r:id="rId13"/>
    <p:sldId id="280" r:id="rId14"/>
    <p:sldId id="267" r:id="rId15"/>
    <p:sldId id="281" r:id="rId16"/>
    <p:sldId id="268" r:id="rId17"/>
    <p:sldId id="269" r:id="rId18"/>
    <p:sldId id="270" r:id="rId19"/>
    <p:sldId id="271" r:id="rId20"/>
    <p:sldId id="272" r:id="rId21"/>
    <p:sldId id="273" r:id="rId22"/>
    <p:sldId id="282" r:id="rId23"/>
    <p:sldId id="274" r:id="rId24"/>
    <p:sldId id="275" r:id="rId25"/>
    <p:sldId id="277" r:id="rId26"/>
    <p:sldId id="283" r:id="rId27"/>
  </p:sldIdLst>
  <p:sldSz cx="12192000" cy="6858000"/>
  <p:notesSz cx="12192000" cy="6858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24" autoAdjust="0"/>
    <p:restoredTop sz="94660"/>
  </p:normalViewPr>
  <p:slideViewPr>
    <p:cSldViewPr>
      <p:cViewPr>
        <p:scale>
          <a:sx n="78" d="100"/>
          <a:sy n="78" d="100"/>
        </p:scale>
        <p:origin x="198" y="-1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020823"/>
            <a:ext cx="12192000" cy="410565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126483"/>
            <a:ext cx="12192000" cy="731514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6129528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417064" y="3529584"/>
            <a:ext cx="8637270" cy="0"/>
          </a:xfrm>
          <a:custGeom>
            <a:avLst/>
            <a:gdLst/>
            <a:ahLst/>
            <a:cxnLst/>
            <a:rect l="l" t="t" r="r" b="b"/>
            <a:pathLst>
              <a:path w="8637270">
                <a:moveTo>
                  <a:pt x="0" y="0"/>
                </a:moveTo>
                <a:lnTo>
                  <a:pt x="8637016" y="0"/>
                </a:lnTo>
              </a:path>
            </a:pathLst>
          </a:custGeom>
          <a:ln w="30480">
            <a:solidFill>
              <a:srgbClr val="B71E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71" y="784682"/>
            <a:ext cx="9176257" cy="2545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020823"/>
            <a:ext cx="12192000" cy="410565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126483"/>
            <a:ext cx="12192000" cy="731514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6129528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2020823"/>
            <a:ext cx="12192000" cy="410565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6126483"/>
            <a:ext cx="12192000" cy="731514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6129528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453896" y="1847088"/>
            <a:ext cx="9607550" cy="0"/>
          </a:xfrm>
          <a:custGeom>
            <a:avLst/>
            <a:gdLst/>
            <a:ahLst/>
            <a:cxnLst/>
            <a:rect l="l" t="t" r="r" b="b"/>
            <a:pathLst>
              <a:path w="9607550">
                <a:moveTo>
                  <a:pt x="0" y="0"/>
                </a:moveTo>
                <a:lnTo>
                  <a:pt x="9607550" y="0"/>
                </a:lnTo>
              </a:path>
            </a:pathLst>
          </a:custGeom>
          <a:ln w="30480">
            <a:solidFill>
              <a:srgbClr val="B71E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7244" y="754811"/>
            <a:ext cx="10357510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87906" y="1878583"/>
            <a:ext cx="9616186" cy="3579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4900" y="2289947"/>
            <a:ext cx="10248900" cy="921663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815"/>
              </a:spcBef>
            </a:pPr>
            <a:r>
              <a:rPr lang="es-PA" sz="5900" b="1" dirty="0">
                <a:solidFill>
                  <a:srgbClr val="C00000"/>
                </a:solidFill>
                <a:latin typeface="Trebuchet MS"/>
                <a:cs typeface="Trebuchet MS"/>
              </a:rPr>
              <a:t>LA </a:t>
            </a:r>
            <a:r>
              <a:rPr sz="5900" b="1" dirty="0">
                <a:solidFill>
                  <a:srgbClr val="C00000"/>
                </a:solidFill>
                <a:latin typeface="Trebuchet MS"/>
                <a:cs typeface="Trebuchet MS"/>
              </a:rPr>
              <a:t>BRECHA DE</a:t>
            </a:r>
            <a:r>
              <a:rPr lang="es-PA" sz="5900" b="1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5900" b="1" dirty="0">
                <a:solidFill>
                  <a:srgbClr val="C00000"/>
                </a:solidFill>
                <a:latin typeface="Trebuchet MS"/>
                <a:cs typeface="Trebuchet MS"/>
              </a:rPr>
              <a:t>LOS SERVICIOS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97073" y="3629914"/>
            <a:ext cx="850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40" dirty="0">
                <a:latin typeface="Trebuchet MS"/>
                <a:cs typeface="Trebuchet MS"/>
              </a:rPr>
              <a:t>CLASE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9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53896" y="1847088"/>
            <a:ext cx="9607550" cy="0"/>
          </a:xfrm>
          <a:custGeom>
            <a:avLst/>
            <a:gdLst/>
            <a:ahLst/>
            <a:cxnLst/>
            <a:rect l="l" t="t" r="r" b="b"/>
            <a:pathLst>
              <a:path w="9607550">
                <a:moveTo>
                  <a:pt x="0" y="0"/>
                </a:moveTo>
                <a:lnTo>
                  <a:pt x="9607550" y="0"/>
                </a:lnTo>
              </a:path>
            </a:pathLst>
          </a:custGeom>
          <a:ln w="30480">
            <a:solidFill>
              <a:srgbClr val="B71E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4800" y="2009063"/>
            <a:ext cx="11582400" cy="3343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7965">
              <a:lnSpc>
                <a:spcPct val="120000"/>
              </a:lnSpc>
              <a:spcBef>
                <a:spcPts val="100"/>
              </a:spcBef>
            </a:pPr>
            <a:r>
              <a:rPr sz="2500" dirty="0">
                <a:latin typeface="Trebuchet MS"/>
                <a:cs typeface="Trebuchet MS"/>
              </a:rPr>
              <a:t>Un Marketing de Servicios efectivo es una serie de actividades de una empresa que </a:t>
            </a:r>
            <a:r>
              <a:rPr sz="2500" dirty="0" err="1">
                <a:latin typeface="Trebuchet MS"/>
                <a:cs typeface="Trebuchet MS"/>
              </a:rPr>
              <a:t>tiene</a:t>
            </a:r>
            <a:r>
              <a:rPr sz="2500" dirty="0">
                <a:latin typeface="Trebuchet MS"/>
                <a:cs typeface="Trebuchet MS"/>
              </a:rPr>
              <a:t> </a:t>
            </a:r>
            <a:r>
              <a:rPr sz="2500" dirty="0" err="1">
                <a:latin typeface="Trebuchet MS"/>
                <a:cs typeface="Trebuchet MS"/>
              </a:rPr>
              <a:t>estrategias</a:t>
            </a:r>
            <a:r>
              <a:rPr sz="2500" dirty="0">
                <a:latin typeface="Trebuchet MS"/>
                <a:cs typeface="Trebuchet MS"/>
              </a:rPr>
              <a:t>, habilidades y tareas </a:t>
            </a:r>
            <a:r>
              <a:rPr sz="2500" dirty="0" err="1">
                <a:latin typeface="Trebuchet MS"/>
                <a:cs typeface="Trebuchet MS"/>
              </a:rPr>
              <a:t>diferentes</a:t>
            </a:r>
            <a:r>
              <a:rPr sz="2500" dirty="0">
                <a:latin typeface="Trebuchet MS"/>
                <a:cs typeface="Trebuchet MS"/>
              </a:rPr>
              <a:t>.</a:t>
            </a:r>
            <a:endParaRPr lang="es-PA" sz="2500" dirty="0">
              <a:latin typeface="Trebuchet MS"/>
              <a:cs typeface="Trebuchet MS"/>
            </a:endParaRPr>
          </a:p>
          <a:p>
            <a:pPr marL="12700" marR="227965">
              <a:lnSpc>
                <a:spcPct val="120000"/>
              </a:lnSpc>
              <a:spcBef>
                <a:spcPts val="100"/>
              </a:spcBef>
            </a:pPr>
            <a:endParaRPr sz="2500" dirty="0">
              <a:latin typeface="Trebuchet MS"/>
              <a:cs typeface="Trebuchet MS"/>
            </a:endParaRPr>
          </a:p>
          <a:p>
            <a:pPr marL="12700" marR="5080">
              <a:lnSpc>
                <a:spcPct val="120100"/>
              </a:lnSpc>
              <a:spcBef>
                <a:spcPts val="1010"/>
              </a:spcBef>
            </a:pPr>
            <a:r>
              <a:rPr sz="2500" dirty="0">
                <a:latin typeface="Trebuchet MS"/>
                <a:cs typeface="Trebuchet MS"/>
              </a:rPr>
              <a:t>Estas tareas son complicadas para los ejecutivos de las organizaciones, por eso es que </a:t>
            </a:r>
            <a:r>
              <a:rPr sz="2500" dirty="0" err="1">
                <a:latin typeface="Trebuchet MS"/>
                <a:cs typeface="Trebuchet MS"/>
              </a:rPr>
              <a:t>nace</a:t>
            </a:r>
            <a:r>
              <a:rPr sz="2500" dirty="0">
                <a:latin typeface="Trebuchet MS"/>
                <a:cs typeface="Trebuchet MS"/>
              </a:rPr>
              <a:t> el </a:t>
            </a:r>
            <a:r>
              <a:rPr sz="2500" b="1" dirty="0">
                <a:solidFill>
                  <a:srgbClr val="C00000"/>
                </a:solidFill>
                <a:latin typeface="Trebuchet MS"/>
                <a:cs typeface="Trebuchet MS"/>
              </a:rPr>
              <a:t>modelo de brechas de la calidad de servicio</a:t>
            </a:r>
            <a:r>
              <a:rPr sz="2500" dirty="0">
                <a:latin typeface="Trebuchet MS"/>
                <a:cs typeface="Trebuchet MS"/>
              </a:rPr>
              <a:t>, el cual ubica los conceptos, estrategias y  decisiones claves en la mercadotecnia en las diferentes brechas que abarcan el </a:t>
            </a:r>
            <a:r>
              <a:rPr sz="2500" dirty="0" err="1">
                <a:latin typeface="Trebuchet MS"/>
                <a:cs typeface="Trebuchet MS"/>
              </a:rPr>
              <a:t>modelo</a:t>
            </a:r>
            <a:r>
              <a:rPr sz="2500" dirty="0">
                <a:latin typeface="Trebuchet MS"/>
                <a:cs typeface="Trebuchet MS"/>
              </a:rPr>
              <a:t>.</a:t>
            </a: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2DE57461-0C1B-4F48-948C-41423038B249}"/>
              </a:ext>
            </a:extLst>
          </p:cNvPr>
          <p:cNvSpPr txBox="1">
            <a:spLocks/>
          </p:cNvSpPr>
          <p:nvPr/>
        </p:nvSpPr>
        <p:spPr>
          <a:xfrm>
            <a:off x="1530858" y="773633"/>
            <a:ext cx="885761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s-ES" sz="3200" kern="0" spc="170" dirty="0">
                <a:solidFill>
                  <a:sysClr val="windowText" lastClr="000000"/>
                </a:solidFill>
              </a:rPr>
              <a:t>MARKETING DE SERVICIOS</a:t>
            </a:r>
            <a:endParaRPr lang="es-ES" sz="3200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0858" y="773633"/>
            <a:ext cx="885761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ALCANCE Y PECULIARIDADES DE LOS SERVICIOS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4800" y="2012721"/>
            <a:ext cx="11658600" cy="39554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200" dirty="0">
                <a:latin typeface="Trebuchet MS"/>
                <a:cs typeface="Trebuchet MS"/>
              </a:rPr>
              <a:t>Comparte con otras áreas, como el Marketing de productos o el Marketing Industrial, algunas  herramientas comunes, especialmente las más estratégicas. Pero necesita en su operativa  adaptarse a las características específicas de </a:t>
            </a:r>
            <a:r>
              <a:rPr sz="2200" dirty="0" err="1">
                <a:latin typeface="Trebuchet MS"/>
                <a:cs typeface="Trebuchet MS"/>
              </a:rPr>
              <a:t>los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dirty="0" err="1">
                <a:latin typeface="Trebuchet MS"/>
                <a:cs typeface="Trebuchet MS"/>
              </a:rPr>
              <a:t>servicios</a:t>
            </a:r>
            <a:r>
              <a:rPr lang="es-PA" sz="2200" dirty="0">
                <a:latin typeface="Trebuchet MS"/>
                <a:cs typeface="Trebuchet MS"/>
              </a:rPr>
              <a:t>:</a:t>
            </a:r>
            <a:endParaRPr sz="2200" dirty="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1440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200" dirty="0">
                <a:latin typeface="Trebuchet MS"/>
                <a:cs typeface="Trebuchet MS"/>
              </a:rPr>
              <a:t>su </a:t>
            </a:r>
            <a:r>
              <a:rPr sz="2200" b="1" i="1" dirty="0">
                <a:latin typeface="Trebuchet MS"/>
                <a:cs typeface="Trebuchet MS"/>
              </a:rPr>
              <a:t>intangibilidad</a:t>
            </a:r>
            <a:r>
              <a:rPr sz="2200" dirty="0">
                <a:latin typeface="Trebuchet MS"/>
                <a:cs typeface="Trebuchet MS"/>
              </a:rPr>
              <a:t>, que hace necesario en muchas ocasiones tangibilizar el servicio</a:t>
            </a:r>
          </a:p>
          <a:p>
            <a:pPr marL="241300" indent="-228600">
              <a:lnSpc>
                <a:spcPct val="100000"/>
              </a:lnSpc>
              <a:spcBef>
                <a:spcPts val="1470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200" dirty="0">
                <a:latin typeface="Trebuchet MS"/>
                <a:cs typeface="Trebuchet MS"/>
              </a:rPr>
              <a:t>su </a:t>
            </a:r>
            <a:r>
              <a:rPr sz="2200" b="1" i="1" dirty="0">
                <a:latin typeface="Trebuchet MS"/>
                <a:cs typeface="Trebuchet MS"/>
              </a:rPr>
              <a:t>variabilidad</a:t>
            </a:r>
            <a:r>
              <a:rPr sz="2200" dirty="0">
                <a:latin typeface="Trebuchet MS"/>
                <a:cs typeface="Trebuchet MS"/>
              </a:rPr>
              <a:t>, que dota de especial importancia al equipo humano de la empresa que</a:t>
            </a:r>
          </a:p>
          <a:p>
            <a:pPr marL="240665">
              <a:lnSpc>
                <a:spcPct val="100000"/>
              </a:lnSpc>
              <a:spcBef>
                <a:spcPts val="455"/>
              </a:spcBef>
            </a:pPr>
            <a:r>
              <a:rPr sz="2200" dirty="0">
                <a:latin typeface="Trebuchet MS"/>
                <a:cs typeface="Trebuchet MS"/>
              </a:rPr>
              <a:t>entrega el servicio al cliente</a:t>
            </a:r>
          </a:p>
          <a:p>
            <a:pPr marL="241300" indent="-228600">
              <a:lnSpc>
                <a:spcPct val="100000"/>
              </a:lnSpc>
              <a:spcBef>
                <a:spcPts val="1465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200" dirty="0">
                <a:latin typeface="Trebuchet MS"/>
                <a:cs typeface="Trebuchet MS"/>
              </a:rPr>
              <a:t>su carácter </a:t>
            </a:r>
            <a:r>
              <a:rPr sz="2200" b="1" i="1" dirty="0">
                <a:latin typeface="Trebuchet MS"/>
                <a:cs typeface="Trebuchet MS"/>
              </a:rPr>
              <a:t>perecedero</a:t>
            </a:r>
            <a:r>
              <a:rPr sz="2200" dirty="0">
                <a:latin typeface="Trebuchet MS"/>
                <a:cs typeface="Trebuchet MS"/>
              </a:rPr>
              <a:t>, que implica que el servicio se genera en el momento de consumo,</a:t>
            </a:r>
          </a:p>
          <a:p>
            <a:pPr marL="240665">
              <a:lnSpc>
                <a:spcPct val="100000"/>
              </a:lnSpc>
              <a:spcBef>
                <a:spcPts val="455"/>
              </a:spcBef>
            </a:pPr>
            <a:r>
              <a:rPr sz="2200" dirty="0">
                <a:latin typeface="Trebuchet MS"/>
                <a:cs typeface="Trebuchet MS"/>
              </a:rPr>
              <a:t>permitiendo una mayor involucración del cliente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0858" y="773633"/>
            <a:ext cx="867600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/>
              <a:t>HERRAMIENTAS DEL MARKETING DE SERVICIOS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0" y="2057400"/>
            <a:ext cx="12192000" cy="4147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83234" marR="52705" indent="-228600">
              <a:lnSpc>
                <a:spcPct val="100000"/>
              </a:lnSpc>
              <a:spcBef>
                <a:spcPts val="1010"/>
              </a:spcBef>
              <a:buClr>
                <a:srgbClr val="B71E42"/>
              </a:buClr>
              <a:buFont typeface="Arial MT"/>
              <a:buChar char="•"/>
              <a:tabLst>
                <a:tab pos="483870" algn="l"/>
                <a:tab pos="484505" algn="l"/>
              </a:tabLst>
            </a:pPr>
            <a:r>
              <a:rPr sz="2100" b="1" dirty="0" err="1">
                <a:latin typeface="Trebuchet MS"/>
                <a:cs typeface="Trebuchet MS"/>
              </a:rPr>
              <a:t>Diseño</a:t>
            </a:r>
            <a:r>
              <a:rPr sz="2100" b="1" dirty="0">
                <a:latin typeface="Trebuchet MS"/>
                <a:cs typeface="Trebuchet MS"/>
              </a:rPr>
              <a:t> de servicios: </a:t>
            </a:r>
            <a:r>
              <a:rPr sz="2100" dirty="0"/>
              <a:t>ante la importancia de adaptar las propuestas a las necesidades de los clientes, diversas  sistemáticas de diseño permiten ofrecer soluciones desde el entendimiento de estos clientes. Una de esas  sistemáticas de diseño de servicios utilizada es </a:t>
            </a:r>
            <a:r>
              <a:rPr lang="es-PA" sz="2100" b="1" dirty="0">
                <a:solidFill>
                  <a:srgbClr val="C00000"/>
                </a:solidFill>
              </a:rPr>
              <a:t>D</a:t>
            </a:r>
            <a:r>
              <a:rPr sz="2100" b="1" dirty="0" err="1">
                <a:solidFill>
                  <a:srgbClr val="C00000"/>
                </a:solidFill>
              </a:rPr>
              <a:t>esign</a:t>
            </a:r>
            <a:r>
              <a:rPr sz="2100" b="1" dirty="0">
                <a:solidFill>
                  <a:srgbClr val="C00000"/>
                </a:solidFill>
              </a:rPr>
              <a:t> </a:t>
            </a:r>
            <a:r>
              <a:rPr lang="es-PA" sz="2100" b="1" dirty="0">
                <a:solidFill>
                  <a:srgbClr val="C00000"/>
                </a:solidFill>
              </a:rPr>
              <a:t>T</a:t>
            </a:r>
            <a:r>
              <a:rPr sz="2100" b="1" dirty="0" err="1">
                <a:solidFill>
                  <a:srgbClr val="C00000"/>
                </a:solidFill>
              </a:rPr>
              <a:t>hinking</a:t>
            </a:r>
            <a:r>
              <a:rPr sz="2100" dirty="0"/>
              <a:t>. Supone partir del entendimiento del cliente, </a:t>
            </a:r>
            <a:r>
              <a:rPr lang="es-PA" sz="2100" dirty="0"/>
              <a:t>y</a:t>
            </a:r>
            <a:r>
              <a:rPr sz="2100" dirty="0"/>
              <a:t> desarrollar con creatividad soluciones de servicio, testarlas empíricamente y finalmente implementarlas.</a:t>
            </a:r>
            <a:endParaRPr sz="2100" dirty="0">
              <a:latin typeface="Trebuchet MS"/>
              <a:cs typeface="Trebuchet MS"/>
            </a:endParaRPr>
          </a:p>
          <a:p>
            <a:pPr marL="483234" marR="230504" indent="-228600">
              <a:lnSpc>
                <a:spcPct val="100099"/>
              </a:lnSpc>
              <a:spcBef>
                <a:spcPts val="985"/>
              </a:spcBef>
              <a:buClr>
                <a:srgbClr val="B71E42"/>
              </a:buClr>
              <a:buFont typeface="Arial MT"/>
              <a:buChar char="•"/>
              <a:tabLst>
                <a:tab pos="483870" algn="l"/>
                <a:tab pos="484505" algn="l"/>
              </a:tabLst>
            </a:pPr>
            <a:r>
              <a:rPr sz="2100" b="1" dirty="0">
                <a:latin typeface="Trebuchet MS"/>
                <a:cs typeface="Trebuchet MS"/>
              </a:rPr>
              <a:t>Experiencia del cliente</a:t>
            </a:r>
            <a:r>
              <a:rPr sz="2100" dirty="0"/>
              <a:t>: en </a:t>
            </a:r>
            <a:r>
              <a:rPr sz="2100" dirty="0" err="1"/>
              <a:t>entorno</a:t>
            </a:r>
            <a:r>
              <a:rPr lang="es-PA" sz="2100" dirty="0"/>
              <a:t>s</a:t>
            </a:r>
            <a:r>
              <a:rPr sz="2100" dirty="0"/>
              <a:t> </a:t>
            </a:r>
            <a:r>
              <a:rPr sz="2100" dirty="0" err="1"/>
              <a:t>altamente</a:t>
            </a:r>
            <a:r>
              <a:rPr sz="2100" dirty="0"/>
              <a:t> </a:t>
            </a:r>
            <a:r>
              <a:rPr sz="2100" dirty="0" err="1"/>
              <a:t>competitivo</a:t>
            </a:r>
            <a:r>
              <a:rPr lang="es-PA" sz="2100" dirty="0"/>
              <a:t>s</a:t>
            </a:r>
            <a:r>
              <a:rPr sz="2100" dirty="0"/>
              <a:t>, los clientes esperan recibir auténticas  experiencias relevantes. Surgen así sistemáticas para su desarrollo como </a:t>
            </a:r>
            <a:r>
              <a:rPr sz="2100" b="1" dirty="0">
                <a:solidFill>
                  <a:srgbClr val="C00000"/>
                </a:solidFill>
              </a:rPr>
              <a:t>Customer </a:t>
            </a:r>
            <a:r>
              <a:rPr lang="es-PA" sz="2100" b="1" dirty="0">
                <a:solidFill>
                  <a:srgbClr val="C00000"/>
                </a:solidFill>
              </a:rPr>
              <a:t>E</a:t>
            </a:r>
            <a:r>
              <a:rPr sz="2100" b="1" dirty="0" err="1">
                <a:solidFill>
                  <a:srgbClr val="C00000"/>
                </a:solidFill>
              </a:rPr>
              <a:t>xperience</a:t>
            </a:r>
            <a:r>
              <a:rPr sz="2100" b="1" dirty="0">
                <a:solidFill>
                  <a:srgbClr val="C00000"/>
                </a:solidFill>
              </a:rPr>
              <a:t> </a:t>
            </a:r>
            <a:r>
              <a:rPr lang="es-PA" sz="2100" b="1" dirty="0">
                <a:solidFill>
                  <a:srgbClr val="C00000"/>
                </a:solidFill>
              </a:rPr>
              <a:t>M</a:t>
            </a:r>
            <a:r>
              <a:rPr sz="2100" b="1" dirty="0" err="1">
                <a:solidFill>
                  <a:srgbClr val="C00000"/>
                </a:solidFill>
              </a:rPr>
              <a:t>anagement</a:t>
            </a:r>
            <a:r>
              <a:rPr sz="2100" dirty="0"/>
              <a:t>  (CEM) o el Marketing experiencial.</a:t>
            </a:r>
            <a:endParaRPr sz="2100" dirty="0">
              <a:latin typeface="Trebuchet MS"/>
              <a:cs typeface="Trebuchet MS"/>
            </a:endParaRPr>
          </a:p>
          <a:p>
            <a:pPr marL="483234" marR="5080" indent="-228600">
              <a:lnSpc>
                <a:spcPct val="100000"/>
              </a:lnSpc>
              <a:spcBef>
                <a:spcPts val="1010"/>
              </a:spcBef>
              <a:buClr>
                <a:srgbClr val="B71E42"/>
              </a:buClr>
              <a:buFont typeface="Arial MT"/>
              <a:buChar char="•"/>
              <a:tabLst>
                <a:tab pos="483870" algn="l"/>
                <a:tab pos="484505" algn="l"/>
              </a:tabLst>
            </a:pPr>
            <a:r>
              <a:rPr sz="2100" b="1" dirty="0">
                <a:latin typeface="Trebuchet MS"/>
                <a:cs typeface="Trebuchet MS"/>
              </a:rPr>
              <a:t>Gestión de clientes: </a:t>
            </a:r>
            <a:r>
              <a:rPr sz="2100" dirty="0" err="1"/>
              <a:t>desarrollar</a:t>
            </a:r>
            <a:r>
              <a:rPr sz="2100" dirty="0"/>
              <a:t> relaciones estables con los clientes en el </a:t>
            </a:r>
            <a:r>
              <a:rPr sz="2100" dirty="0" err="1"/>
              <a:t>tiempo</a:t>
            </a:r>
            <a:r>
              <a:rPr lang="es-PA" sz="2100" dirty="0"/>
              <a:t> es una oportunidad que no se debe perder</a:t>
            </a:r>
            <a:r>
              <a:rPr sz="2100" dirty="0"/>
              <a:t>, </a:t>
            </a:r>
            <a:r>
              <a:rPr lang="es-PA" sz="2100" dirty="0"/>
              <a:t>una herramienta para ello es </a:t>
            </a:r>
            <a:r>
              <a:rPr sz="2100" dirty="0"/>
              <a:t>la  gestión del </a:t>
            </a:r>
            <a:r>
              <a:rPr sz="2100" dirty="0">
                <a:solidFill>
                  <a:srgbClr val="C00000"/>
                </a:solidFill>
              </a:rPr>
              <a:t>Customer </a:t>
            </a:r>
            <a:r>
              <a:rPr lang="es-PA" sz="2100" dirty="0">
                <a:solidFill>
                  <a:srgbClr val="C00000"/>
                </a:solidFill>
              </a:rPr>
              <a:t>R</a:t>
            </a:r>
            <a:r>
              <a:rPr sz="2100" dirty="0" err="1">
                <a:solidFill>
                  <a:srgbClr val="C00000"/>
                </a:solidFill>
              </a:rPr>
              <a:t>elationship</a:t>
            </a:r>
            <a:r>
              <a:rPr sz="2100" dirty="0">
                <a:solidFill>
                  <a:srgbClr val="C00000"/>
                </a:solidFill>
              </a:rPr>
              <a:t> </a:t>
            </a:r>
            <a:r>
              <a:rPr lang="es-PA" sz="2100" dirty="0">
                <a:solidFill>
                  <a:srgbClr val="C00000"/>
                </a:solidFill>
              </a:rPr>
              <a:t>M</a:t>
            </a:r>
            <a:r>
              <a:rPr sz="2100" dirty="0" err="1">
                <a:solidFill>
                  <a:srgbClr val="C00000"/>
                </a:solidFill>
              </a:rPr>
              <a:t>anagement</a:t>
            </a:r>
            <a:r>
              <a:rPr sz="2100" dirty="0">
                <a:solidFill>
                  <a:srgbClr val="C00000"/>
                </a:solidFill>
              </a:rPr>
              <a:t> </a:t>
            </a:r>
            <a:r>
              <a:rPr sz="2100" dirty="0"/>
              <a:t>(CRM) permite desarrollar acciones en este sentido. Los  medios sociales permiten su evolución digital, convirtiéndose en una gestión desde el CRM social.</a:t>
            </a:r>
            <a:endParaRPr sz="21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0858" y="773633"/>
            <a:ext cx="7588250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235" dirty="0"/>
              <a:t>MODELO</a:t>
            </a:r>
            <a:r>
              <a:rPr sz="3200" spc="-60" dirty="0"/>
              <a:t> </a:t>
            </a:r>
            <a:r>
              <a:rPr sz="3200" spc="155" dirty="0"/>
              <a:t>DE</a:t>
            </a:r>
            <a:r>
              <a:rPr sz="3200" spc="-70" dirty="0"/>
              <a:t> </a:t>
            </a:r>
            <a:r>
              <a:rPr sz="3200" spc="95" dirty="0"/>
              <a:t>BRECHAS</a:t>
            </a:r>
            <a:r>
              <a:rPr sz="3200" spc="-60" dirty="0"/>
              <a:t> </a:t>
            </a:r>
            <a:r>
              <a:rPr sz="3200" spc="155" dirty="0"/>
              <a:t>DE</a:t>
            </a:r>
            <a:r>
              <a:rPr sz="3200" spc="-65" dirty="0"/>
              <a:t> </a:t>
            </a:r>
            <a:r>
              <a:rPr sz="3200" spc="105" dirty="0"/>
              <a:t>LOS</a:t>
            </a:r>
            <a:r>
              <a:rPr sz="3200" spc="-60" dirty="0"/>
              <a:t> </a:t>
            </a:r>
            <a:r>
              <a:rPr sz="3200" spc="15" dirty="0"/>
              <a:t>SERVICIOS</a:t>
            </a:r>
            <a:endParaRPr sz="3200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287906" y="1878583"/>
            <a:ext cx="9616186" cy="3972421"/>
          </a:xfrm>
          <a:prstGeom prst="rect">
            <a:avLst/>
          </a:prstGeom>
        </p:spPr>
        <p:txBody>
          <a:bodyPr vert="horz" wrap="square" lIns="0" tIns="143180" rIns="0" bIns="0" rtlCol="0">
            <a:spAutoFit/>
          </a:bodyPr>
          <a:lstStyle/>
          <a:p>
            <a:pPr marL="255270" marR="5080">
              <a:lnSpc>
                <a:spcPct val="120000"/>
              </a:lnSpc>
              <a:spcBef>
                <a:spcPts val="100"/>
              </a:spcBef>
            </a:pPr>
            <a:r>
              <a:rPr sz="3000" dirty="0"/>
              <a:t>El </a:t>
            </a:r>
            <a:r>
              <a:rPr sz="3000" b="1" dirty="0">
                <a:solidFill>
                  <a:srgbClr val="C00000"/>
                </a:solidFill>
              </a:rPr>
              <a:t>modelo de brechas </a:t>
            </a:r>
            <a:r>
              <a:rPr sz="3000" dirty="0"/>
              <a:t>sobre la calidad del servicio es un esquema que permite, a través de  la identificación de puntos críticos, </a:t>
            </a:r>
            <a:r>
              <a:rPr sz="3000" dirty="0">
                <a:highlight>
                  <a:srgbClr val="FFFF00"/>
                </a:highlight>
              </a:rPr>
              <a:t>determinar los momentos en los que se generan  desviaciones que conducen a resultados no esperados por el cliente</a:t>
            </a:r>
            <a:r>
              <a:rPr sz="3000" dirty="0"/>
              <a:t>, afectando de forma  negativa la calidad y experiencia del servicio.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0858" y="2009063"/>
            <a:ext cx="9317990" cy="1194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200" dirty="0"/>
              <a:t>El modelo plantea la existencia de </a:t>
            </a:r>
            <a:r>
              <a:rPr sz="2200" b="1" dirty="0">
                <a:solidFill>
                  <a:srgbClr val="C00000"/>
                </a:solidFill>
                <a:latin typeface="Trebuchet MS"/>
                <a:cs typeface="Trebuchet MS"/>
              </a:rPr>
              <a:t>cinco brechas </a:t>
            </a:r>
            <a:r>
              <a:rPr sz="2200" dirty="0"/>
              <a:t>divididas en dos grupos, uno de </a:t>
            </a:r>
            <a:r>
              <a:rPr sz="2200" b="1" dirty="0">
                <a:solidFill>
                  <a:srgbClr val="C00000"/>
                </a:solidFill>
              </a:rPr>
              <a:t>brechas  del cliente </a:t>
            </a:r>
            <a:r>
              <a:rPr sz="2200" dirty="0"/>
              <a:t>y otro de </a:t>
            </a:r>
            <a:r>
              <a:rPr sz="2200" b="1" dirty="0">
                <a:solidFill>
                  <a:srgbClr val="C00000"/>
                </a:solidFill>
              </a:rPr>
              <a:t>brechas de la empresa </a:t>
            </a:r>
            <a:r>
              <a:rPr sz="2200" dirty="0"/>
              <a:t>o proveedor del servicio.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30858" y="3630750"/>
            <a:ext cx="9404985" cy="2008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20100"/>
              </a:lnSpc>
              <a:spcBef>
                <a:spcPts val="105"/>
              </a:spcBef>
            </a:pPr>
            <a:r>
              <a:rPr sz="2200" dirty="0">
                <a:latin typeface="Trebuchet MS"/>
                <a:cs typeface="Trebuchet MS"/>
              </a:rPr>
              <a:t>El primer grupo solo incluye una de las cinco brechas y es la diferencia que se genera entre las </a:t>
            </a:r>
            <a:r>
              <a:rPr sz="2200" dirty="0">
                <a:highlight>
                  <a:srgbClr val="FFFF00"/>
                </a:highlight>
                <a:latin typeface="Trebuchet MS"/>
                <a:cs typeface="Trebuchet MS"/>
              </a:rPr>
              <a:t>expectativas que el cliente tiene de los servicios</a:t>
            </a:r>
            <a:r>
              <a:rPr sz="2200" dirty="0">
                <a:latin typeface="Trebuchet MS"/>
                <a:cs typeface="Trebuchet MS"/>
              </a:rPr>
              <a:t>, fruto de experiencias pasadas y de  información recolectada, y la </a:t>
            </a:r>
            <a:r>
              <a:rPr sz="2200" dirty="0">
                <a:highlight>
                  <a:srgbClr val="FFFF00"/>
                </a:highlight>
                <a:latin typeface="Trebuchet MS"/>
                <a:cs typeface="Trebuchet MS"/>
              </a:rPr>
              <a:t>percepción que el servicio genera una vez ha sido comprado y  experimentado</a:t>
            </a:r>
            <a:r>
              <a:rPr sz="2200" dirty="0">
                <a:latin typeface="Trebuchet MS"/>
                <a:cs typeface="Trebuchet MS"/>
              </a:rPr>
              <a:t>. Esta brecha es conocida como la </a:t>
            </a:r>
            <a:r>
              <a:rPr sz="2200" b="1" dirty="0">
                <a:latin typeface="Trebuchet MS"/>
                <a:cs typeface="Trebuchet MS"/>
              </a:rPr>
              <a:t>brecha del cliente</a:t>
            </a:r>
            <a:r>
              <a:rPr sz="2200" dirty="0">
                <a:latin typeface="Trebuchet MS"/>
                <a:cs typeface="Trebuchet MS"/>
              </a:rPr>
              <a:t>.</a:t>
            </a: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E62DAD3D-EC4B-4CE6-9FC4-0E786FFEA545}"/>
              </a:ext>
            </a:extLst>
          </p:cNvPr>
          <p:cNvSpPr txBox="1">
            <a:spLocks/>
          </p:cNvSpPr>
          <p:nvPr/>
        </p:nvSpPr>
        <p:spPr>
          <a:xfrm>
            <a:off x="1530858" y="773633"/>
            <a:ext cx="7588250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s-ES" sz="3200" kern="0" spc="235" dirty="0"/>
              <a:t>LAS CINCO </a:t>
            </a:r>
            <a:r>
              <a:rPr lang="es-ES" sz="3200" kern="0" spc="95" dirty="0"/>
              <a:t>BRECHAS</a:t>
            </a:r>
            <a:r>
              <a:rPr lang="es-ES" sz="3200" kern="0" spc="-60" dirty="0"/>
              <a:t> </a:t>
            </a:r>
            <a:r>
              <a:rPr lang="es-ES" sz="3200" kern="0" spc="155" dirty="0"/>
              <a:t>DE</a:t>
            </a:r>
            <a:r>
              <a:rPr lang="es-ES" sz="3200" kern="0" spc="-65" dirty="0"/>
              <a:t> </a:t>
            </a:r>
            <a:r>
              <a:rPr lang="es-ES" sz="3200" kern="0" spc="105" dirty="0"/>
              <a:t>LOS</a:t>
            </a:r>
            <a:r>
              <a:rPr lang="es-ES" sz="3200" kern="0" spc="-60" dirty="0"/>
              <a:t> </a:t>
            </a:r>
            <a:r>
              <a:rPr lang="es-ES" sz="3200" kern="0" spc="15" dirty="0"/>
              <a:t>SERVICIOS</a:t>
            </a:r>
            <a:endParaRPr lang="es-ES" sz="3200" kern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53896" y="1847088"/>
            <a:ext cx="9607550" cy="0"/>
          </a:xfrm>
          <a:custGeom>
            <a:avLst/>
            <a:gdLst/>
            <a:ahLst/>
            <a:cxnLst/>
            <a:rect l="l" t="t" r="r" b="b"/>
            <a:pathLst>
              <a:path w="9607550">
                <a:moveTo>
                  <a:pt x="0" y="0"/>
                </a:moveTo>
                <a:lnTo>
                  <a:pt x="9607550" y="0"/>
                </a:lnTo>
              </a:path>
            </a:pathLst>
          </a:custGeom>
          <a:ln w="30480">
            <a:solidFill>
              <a:srgbClr val="B71E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17244" y="577064"/>
            <a:ext cx="10817556" cy="93487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000" dirty="0">
                <a:latin typeface="Trebuchet MS"/>
                <a:cs typeface="Trebuchet MS"/>
              </a:rPr>
              <a:t>El segundo grupo contiene las cuatro brechas restantes en el siguiente orden: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3422" y="2498686"/>
            <a:ext cx="11125200" cy="289694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0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500" b="1" dirty="0">
                <a:latin typeface="Trebuchet MS"/>
                <a:cs typeface="Trebuchet MS"/>
              </a:rPr>
              <a:t>Brecha 1: </a:t>
            </a:r>
            <a:r>
              <a:rPr sz="2500" dirty="0">
                <a:latin typeface="Trebuchet MS"/>
                <a:cs typeface="Trebuchet MS"/>
              </a:rPr>
              <a:t>no saber lo que el cliente </a:t>
            </a:r>
            <a:r>
              <a:rPr sz="2500" dirty="0" err="1">
                <a:latin typeface="Trebuchet MS"/>
                <a:cs typeface="Trebuchet MS"/>
              </a:rPr>
              <a:t>espera</a:t>
            </a:r>
            <a:r>
              <a:rPr sz="2500" dirty="0">
                <a:latin typeface="Trebuchet MS"/>
                <a:cs typeface="Trebuchet MS"/>
              </a:rPr>
              <a:t>.</a:t>
            </a:r>
            <a:endParaRPr lang="es-ES" sz="2500" dirty="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1490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lang="es-ES" sz="2500" b="1" dirty="0">
                <a:latin typeface="Trebuchet MS"/>
                <a:cs typeface="Trebuchet MS"/>
              </a:rPr>
              <a:t>Brecha 2: </a:t>
            </a:r>
            <a:r>
              <a:rPr lang="es-ES" sz="2500" dirty="0">
                <a:latin typeface="Trebuchet MS"/>
                <a:cs typeface="Trebuchet MS"/>
              </a:rPr>
              <a:t>no seleccionar diseño, ni los estándares del servicio adecuados.</a:t>
            </a:r>
          </a:p>
          <a:p>
            <a:pPr marL="241300" indent="-228600">
              <a:lnSpc>
                <a:spcPct val="100000"/>
              </a:lnSpc>
              <a:spcBef>
                <a:spcPts val="1465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lang="es-ES" sz="2500" b="1" dirty="0">
                <a:latin typeface="Trebuchet MS"/>
                <a:cs typeface="Trebuchet MS"/>
              </a:rPr>
              <a:t>Brecha 3: </a:t>
            </a:r>
            <a:r>
              <a:rPr lang="es-ES" sz="2500" dirty="0">
                <a:latin typeface="Trebuchet MS"/>
                <a:cs typeface="Trebuchet MS"/>
              </a:rPr>
              <a:t>no entregar el servicio con los estándares ya definidos por la empresa.</a:t>
            </a:r>
          </a:p>
          <a:p>
            <a:pPr marL="241300" indent="-228600">
              <a:lnSpc>
                <a:spcPct val="100000"/>
              </a:lnSpc>
              <a:spcBef>
                <a:spcPts val="1490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500" b="1" dirty="0" err="1">
                <a:latin typeface="Trebuchet MS"/>
                <a:cs typeface="Trebuchet MS"/>
              </a:rPr>
              <a:t>Brecha</a:t>
            </a:r>
            <a:r>
              <a:rPr sz="2500" b="1" dirty="0">
                <a:latin typeface="Trebuchet MS"/>
                <a:cs typeface="Trebuchet MS"/>
              </a:rPr>
              <a:t> 4: </a:t>
            </a:r>
            <a:r>
              <a:rPr sz="2500" dirty="0">
                <a:latin typeface="Trebuchet MS"/>
                <a:cs typeface="Trebuchet MS"/>
              </a:rPr>
              <a:t>no igualar el desempeño del servicio con las promesas </a:t>
            </a:r>
            <a:r>
              <a:rPr sz="2500" dirty="0" err="1">
                <a:latin typeface="Trebuchet MS"/>
                <a:cs typeface="Trebuchet MS"/>
              </a:rPr>
              <a:t>hechas</a:t>
            </a:r>
            <a:r>
              <a:rPr sz="2500" dirty="0">
                <a:latin typeface="Trebuchet MS"/>
                <a:cs typeface="Trebuchet MS"/>
              </a:rPr>
              <a:t> </a:t>
            </a:r>
            <a:r>
              <a:rPr lang="es-PA" sz="2500" dirty="0">
                <a:latin typeface="Trebuchet MS"/>
                <a:cs typeface="Trebuchet MS"/>
              </a:rPr>
              <a:t>de antemano</a:t>
            </a:r>
            <a:r>
              <a:rPr sz="2500" dirty="0">
                <a:latin typeface="Trebuchet MS"/>
                <a:cs typeface="Trebuchet MS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4623" y="149352"/>
            <a:ext cx="8302752" cy="594664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025142" y="5609640"/>
            <a:ext cx="8137525" cy="4514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1400" b="1" spc="-15" dirty="0">
                <a:latin typeface="Calibri"/>
                <a:cs typeface="Calibri"/>
              </a:rPr>
              <a:t>Fuente:</a:t>
            </a:r>
            <a:r>
              <a:rPr sz="1400" b="1" spc="4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Zeithaml,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Valarie.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Bitner,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Mary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Jo.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Georgia"/>
                <a:cs typeface="Georgia"/>
              </a:rPr>
              <a:t>Marketing</a:t>
            </a:r>
            <a:r>
              <a:rPr sz="1400" i="1" spc="65" dirty="0">
                <a:latin typeface="Georgia"/>
                <a:cs typeface="Georgia"/>
              </a:rPr>
              <a:t> </a:t>
            </a:r>
            <a:r>
              <a:rPr sz="1400" i="1" spc="-10" dirty="0">
                <a:latin typeface="Georgia"/>
                <a:cs typeface="Georgia"/>
              </a:rPr>
              <a:t>de</a:t>
            </a:r>
            <a:r>
              <a:rPr sz="1400" i="1" spc="15" dirty="0">
                <a:latin typeface="Georgia"/>
                <a:cs typeface="Georgia"/>
              </a:rPr>
              <a:t> </a:t>
            </a:r>
            <a:r>
              <a:rPr sz="1400" i="1" spc="-10" dirty="0">
                <a:latin typeface="Georgia"/>
                <a:cs typeface="Georgia"/>
              </a:rPr>
              <a:t>Servicios</a:t>
            </a:r>
            <a:r>
              <a:rPr sz="1400" i="1" spc="45" dirty="0">
                <a:latin typeface="Georgia"/>
                <a:cs typeface="Georgia"/>
              </a:rPr>
              <a:t> </a:t>
            </a:r>
            <a:r>
              <a:rPr sz="1400" i="1" spc="-10" dirty="0">
                <a:latin typeface="Georgia"/>
                <a:cs typeface="Georgia"/>
              </a:rPr>
              <a:t>Un</a:t>
            </a:r>
            <a:r>
              <a:rPr sz="1400" i="1" dirty="0">
                <a:latin typeface="Georgia"/>
                <a:cs typeface="Georgia"/>
              </a:rPr>
              <a:t> </a:t>
            </a:r>
            <a:r>
              <a:rPr sz="1400" i="1" spc="-15" dirty="0">
                <a:latin typeface="Georgia"/>
                <a:cs typeface="Georgia"/>
              </a:rPr>
              <a:t>Enfoque</a:t>
            </a:r>
            <a:r>
              <a:rPr sz="1400" i="1" spc="70" dirty="0">
                <a:latin typeface="Georgia"/>
                <a:cs typeface="Georgia"/>
              </a:rPr>
              <a:t> </a:t>
            </a:r>
            <a:r>
              <a:rPr sz="1400" i="1" spc="-10" dirty="0">
                <a:latin typeface="Georgia"/>
                <a:cs typeface="Georgia"/>
              </a:rPr>
              <a:t>de</a:t>
            </a:r>
            <a:r>
              <a:rPr sz="1400" i="1" spc="15" dirty="0">
                <a:latin typeface="Georgia"/>
                <a:cs typeface="Georgia"/>
              </a:rPr>
              <a:t> </a:t>
            </a:r>
            <a:r>
              <a:rPr sz="1400" i="1" spc="-10" dirty="0">
                <a:latin typeface="Georgia"/>
                <a:cs typeface="Georgia"/>
              </a:rPr>
              <a:t>Integración</a:t>
            </a:r>
            <a:r>
              <a:rPr sz="1400" i="1" spc="65" dirty="0">
                <a:latin typeface="Georgia"/>
                <a:cs typeface="Georgia"/>
              </a:rPr>
              <a:t> </a:t>
            </a:r>
            <a:r>
              <a:rPr sz="1400" i="1" spc="-15" dirty="0">
                <a:latin typeface="Georgia"/>
                <a:cs typeface="Georgia"/>
              </a:rPr>
              <a:t>del</a:t>
            </a:r>
            <a:r>
              <a:rPr sz="1400" i="1" spc="35" dirty="0">
                <a:latin typeface="Georgia"/>
                <a:cs typeface="Georgia"/>
              </a:rPr>
              <a:t> </a:t>
            </a:r>
            <a:r>
              <a:rPr sz="1400" i="1" spc="-10" dirty="0">
                <a:latin typeface="Georgia"/>
                <a:cs typeface="Georgia"/>
              </a:rPr>
              <a:t>Cliente</a:t>
            </a:r>
            <a:r>
              <a:rPr sz="1400" i="1" spc="35" dirty="0">
                <a:latin typeface="Georgia"/>
                <a:cs typeface="Georgia"/>
              </a:rPr>
              <a:t> </a:t>
            </a:r>
            <a:r>
              <a:rPr sz="1400" i="1" spc="-5" dirty="0">
                <a:latin typeface="Georgia"/>
                <a:cs typeface="Georgia"/>
              </a:rPr>
              <a:t>a </a:t>
            </a:r>
            <a:r>
              <a:rPr sz="1400" i="1" spc="-320" dirty="0">
                <a:latin typeface="Georgia"/>
                <a:cs typeface="Georgia"/>
              </a:rPr>
              <a:t> </a:t>
            </a:r>
            <a:r>
              <a:rPr sz="1400" i="1" spc="-5" dirty="0">
                <a:latin typeface="Georgia"/>
                <a:cs typeface="Georgia"/>
              </a:rPr>
              <a:t>la</a:t>
            </a:r>
            <a:r>
              <a:rPr sz="1400" i="1" spc="-10" dirty="0">
                <a:latin typeface="Georgia"/>
                <a:cs typeface="Georgia"/>
              </a:rPr>
              <a:t> Empresa</a:t>
            </a:r>
            <a:r>
              <a:rPr sz="1400" i="1" spc="10" dirty="0">
                <a:latin typeface="Georgia"/>
                <a:cs typeface="Georgia"/>
              </a:rPr>
              <a:t> </a:t>
            </a:r>
            <a:r>
              <a:rPr sz="1400" i="1" spc="-15" dirty="0">
                <a:latin typeface="Georgia"/>
                <a:cs typeface="Georgia"/>
              </a:rPr>
              <a:t>2da</a:t>
            </a:r>
            <a:r>
              <a:rPr sz="1400" i="1" spc="35" dirty="0">
                <a:latin typeface="Georgia"/>
                <a:cs typeface="Georgia"/>
              </a:rPr>
              <a:t> </a:t>
            </a:r>
            <a:r>
              <a:rPr sz="1400" i="1" spc="-10" dirty="0">
                <a:latin typeface="Georgia"/>
                <a:cs typeface="Georgia"/>
              </a:rPr>
              <a:t>ed</a:t>
            </a:r>
            <a:r>
              <a:rPr sz="1400" spc="-10" dirty="0">
                <a:latin typeface="Calibri"/>
                <a:cs typeface="Calibri"/>
              </a:rPr>
              <a:t>.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Mc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Graw Hill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E2E1EF5-EF57-4B6E-8897-68DEEEA66141}"/>
              </a:ext>
            </a:extLst>
          </p:cNvPr>
          <p:cNvSpPr txBox="1">
            <a:spLocks/>
          </p:cNvSpPr>
          <p:nvPr/>
        </p:nvSpPr>
        <p:spPr>
          <a:xfrm>
            <a:off x="1943100" y="2209800"/>
            <a:ext cx="8305799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s-ES" sz="4000" b="1" kern="0" spc="459" dirty="0">
                <a:solidFill>
                  <a:srgbClr val="C00000"/>
                </a:solidFill>
              </a:rPr>
              <a:t>NO</a:t>
            </a:r>
            <a:r>
              <a:rPr lang="es-ES" sz="4000" b="1" kern="0" spc="-75" dirty="0">
                <a:solidFill>
                  <a:srgbClr val="C00000"/>
                </a:solidFill>
              </a:rPr>
              <a:t> </a:t>
            </a:r>
            <a:r>
              <a:rPr lang="es-ES" sz="4000" b="1" kern="0" spc="20" dirty="0">
                <a:solidFill>
                  <a:srgbClr val="C00000"/>
                </a:solidFill>
              </a:rPr>
              <a:t>SABER</a:t>
            </a:r>
            <a:r>
              <a:rPr lang="es-ES" sz="4000" b="1" kern="0" spc="-85" dirty="0">
                <a:solidFill>
                  <a:srgbClr val="C00000"/>
                </a:solidFill>
              </a:rPr>
              <a:t> </a:t>
            </a:r>
            <a:r>
              <a:rPr lang="es-ES" sz="4000" b="1" kern="0" spc="200" dirty="0">
                <a:solidFill>
                  <a:srgbClr val="C00000"/>
                </a:solidFill>
              </a:rPr>
              <a:t>LO</a:t>
            </a:r>
            <a:r>
              <a:rPr lang="es-ES" sz="4000" b="1" kern="0" spc="-40" dirty="0">
                <a:solidFill>
                  <a:srgbClr val="C00000"/>
                </a:solidFill>
              </a:rPr>
              <a:t> </a:t>
            </a:r>
            <a:r>
              <a:rPr lang="es-ES" sz="4000" b="1" kern="0" spc="170" dirty="0">
                <a:solidFill>
                  <a:srgbClr val="C00000"/>
                </a:solidFill>
              </a:rPr>
              <a:t>QUE</a:t>
            </a:r>
            <a:r>
              <a:rPr lang="es-ES" sz="4000" b="1" kern="0" spc="-50" dirty="0">
                <a:solidFill>
                  <a:srgbClr val="C00000"/>
                </a:solidFill>
              </a:rPr>
              <a:t> </a:t>
            </a:r>
            <a:r>
              <a:rPr lang="es-ES" sz="4000" b="1" kern="0" spc="-85" dirty="0">
                <a:solidFill>
                  <a:srgbClr val="C00000"/>
                </a:solidFill>
              </a:rPr>
              <a:t>EL </a:t>
            </a:r>
            <a:r>
              <a:rPr lang="es-ES" sz="4000" b="1" kern="0" spc="65" dirty="0">
                <a:solidFill>
                  <a:srgbClr val="C00000"/>
                </a:solidFill>
              </a:rPr>
              <a:t>CLIENTE</a:t>
            </a:r>
            <a:r>
              <a:rPr lang="es-ES" sz="4000" b="1" kern="0" spc="-45" dirty="0">
                <a:solidFill>
                  <a:srgbClr val="C00000"/>
                </a:solidFill>
              </a:rPr>
              <a:t> </a:t>
            </a:r>
            <a:r>
              <a:rPr lang="es-ES" sz="4000" b="1" kern="0" spc="-25" dirty="0">
                <a:solidFill>
                  <a:srgbClr val="C00000"/>
                </a:solidFill>
              </a:rPr>
              <a:t>ESPERA</a:t>
            </a:r>
            <a:endParaRPr lang="es-ES" sz="4000" b="1" kern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827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0858" y="773633"/>
            <a:ext cx="7129780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459" dirty="0"/>
              <a:t>NO</a:t>
            </a:r>
            <a:r>
              <a:rPr sz="3200" spc="-75" dirty="0"/>
              <a:t> </a:t>
            </a:r>
            <a:r>
              <a:rPr sz="3200" spc="20" dirty="0"/>
              <a:t>SABER</a:t>
            </a:r>
            <a:r>
              <a:rPr sz="3200" spc="-85" dirty="0"/>
              <a:t> </a:t>
            </a:r>
            <a:r>
              <a:rPr sz="3200" spc="200" dirty="0"/>
              <a:t>LO</a:t>
            </a:r>
            <a:r>
              <a:rPr sz="3200" spc="-40" dirty="0"/>
              <a:t> </a:t>
            </a:r>
            <a:r>
              <a:rPr sz="3200" spc="170" dirty="0"/>
              <a:t>QUE</a:t>
            </a:r>
            <a:r>
              <a:rPr sz="3200" spc="-50" dirty="0"/>
              <a:t> </a:t>
            </a:r>
            <a:r>
              <a:rPr sz="3200" spc="-85" dirty="0"/>
              <a:t>EL </a:t>
            </a:r>
            <a:r>
              <a:rPr sz="3200" spc="65" dirty="0"/>
              <a:t>CLIENTE</a:t>
            </a:r>
            <a:r>
              <a:rPr sz="3200" spc="-45" dirty="0"/>
              <a:t> </a:t>
            </a:r>
            <a:r>
              <a:rPr sz="3200" spc="-25" dirty="0"/>
              <a:t>ESPERA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152400" y="2014724"/>
            <a:ext cx="11811000" cy="37695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91440">
              <a:lnSpc>
                <a:spcPct val="110100"/>
              </a:lnSpc>
              <a:spcBef>
                <a:spcPts val="114"/>
              </a:spcBef>
            </a:pPr>
            <a:r>
              <a:rPr sz="2000" dirty="0">
                <a:latin typeface="Trebuchet MS"/>
                <a:cs typeface="Trebuchet MS"/>
              </a:rPr>
              <a:t>Esta brecha, o la </a:t>
            </a:r>
            <a:r>
              <a:rPr sz="2000" b="1" dirty="0">
                <a:solidFill>
                  <a:srgbClr val="C00000"/>
                </a:solidFill>
                <a:latin typeface="Trebuchet MS"/>
                <a:cs typeface="Trebuchet MS"/>
              </a:rPr>
              <a:t>brecha del conocimiento </a:t>
            </a:r>
            <a:r>
              <a:rPr sz="2000" dirty="0">
                <a:latin typeface="Trebuchet MS"/>
                <a:cs typeface="Trebuchet MS"/>
              </a:rPr>
              <a:t>es la diferencia entre las </a:t>
            </a:r>
            <a:r>
              <a:rPr sz="2000" dirty="0">
                <a:highlight>
                  <a:srgbClr val="FFFF00"/>
                </a:highlight>
                <a:latin typeface="Trebuchet MS"/>
                <a:cs typeface="Trebuchet MS"/>
              </a:rPr>
              <a:t>expectativas del cliente  </a:t>
            </a:r>
            <a:r>
              <a:rPr sz="2000" dirty="0">
                <a:latin typeface="Trebuchet MS"/>
                <a:cs typeface="Trebuchet MS"/>
              </a:rPr>
              <a:t>del servicio y la </a:t>
            </a:r>
            <a:r>
              <a:rPr sz="2000" dirty="0">
                <a:highlight>
                  <a:srgbClr val="FFFF00"/>
                </a:highlight>
                <a:latin typeface="Trebuchet MS"/>
                <a:cs typeface="Trebuchet MS"/>
              </a:rPr>
              <a:t>comprensión de la compañía</a:t>
            </a:r>
            <a:r>
              <a:rPr sz="2000" dirty="0">
                <a:latin typeface="Trebuchet MS"/>
                <a:cs typeface="Trebuchet MS"/>
              </a:rPr>
              <a:t>. Es decir, la empresa no conoce cuáles son las  expectativas del cliente. Carece de información sobre sus clientes, no hay interacción con </a:t>
            </a:r>
            <a:r>
              <a:rPr sz="2000" dirty="0" err="1">
                <a:latin typeface="Trebuchet MS"/>
                <a:cs typeface="Trebuchet MS"/>
              </a:rPr>
              <a:t>ellos</a:t>
            </a:r>
            <a:r>
              <a:rPr sz="2000" dirty="0">
                <a:latin typeface="Trebuchet MS"/>
                <a:cs typeface="Trebuchet MS"/>
              </a:rPr>
              <a:t>.</a:t>
            </a:r>
            <a:endParaRPr lang="es-PA" sz="2000" dirty="0">
              <a:latin typeface="Trebuchet MS"/>
              <a:cs typeface="Trebuchet MS"/>
            </a:endParaRPr>
          </a:p>
          <a:p>
            <a:pPr marL="12700" marR="91440">
              <a:lnSpc>
                <a:spcPct val="110100"/>
              </a:lnSpc>
              <a:spcBef>
                <a:spcPts val="114"/>
              </a:spcBef>
            </a:pPr>
            <a:endParaRPr sz="2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lang="es-PA" sz="2000" dirty="0">
                <a:latin typeface="Trebuchet MS"/>
                <a:cs typeface="Trebuchet MS"/>
              </a:rPr>
              <a:t>- </a:t>
            </a:r>
            <a:r>
              <a:rPr sz="2000" dirty="0">
                <a:latin typeface="Trebuchet MS"/>
                <a:cs typeface="Trebuchet MS"/>
              </a:rPr>
              <a:t>No hay orientación alguna en la investigación de mercados, es insuficiente, no se usa</a:t>
            </a: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2000" dirty="0">
                <a:latin typeface="Trebuchet MS"/>
                <a:cs typeface="Trebuchet MS"/>
              </a:rPr>
              <a:t>o no se enfoca en la calidad del servicio.</a:t>
            </a: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lang="es-PA" sz="2000" dirty="0">
                <a:latin typeface="Trebuchet MS"/>
                <a:cs typeface="Trebuchet MS"/>
              </a:rPr>
              <a:t>- </a:t>
            </a:r>
            <a:r>
              <a:rPr sz="2000" dirty="0">
                <a:latin typeface="Trebuchet MS"/>
                <a:cs typeface="Trebuchet MS"/>
              </a:rPr>
              <a:t>No hay comunicación ascendente: interacción entre clientes, empleados y gerentes.</a:t>
            </a:r>
          </a:p>
          <a:p>
            <a:pPr marL="12700" marR="5080">
              <a:lnSpc>
                <a:spcPct val="110000"/>
              </a:lnSpc>
              <a:spcBef>
                <a:spcPts val="1000"/>
              </a:spcBef>
            </a:pPr>
            <a:r>
              <a:rPr lang="es-PA" sz="2000" dirty="0">
                <a:latin typeface="Trebuchet MS"/>
                <a:cs typeface="Trebuchet MS"/>
              </a:rPr>
              <a:t>-  </a:t>
            </a:r>
            <a:r>
              <a:rPr sz="2000" dirty="0">
                <a:latin typeface="Trebuchet MS"/>
                <a:cs typeface="Trebuchet MS"/>
              </a:rPr>
              <a:t>La empresa no se enfoca en la relación, comunicación de clientes y enfoque en </a:t>
            </a:r>
            <a:r>
              <a:rPr sz="2000" b="1" dirty="0">
                <a:solidFill>
                  <a:srgbClr val="C00000"/>
                </a:solidFill>
                <a:latin typeface="Trebuchet MS"/>
                <a:cs typeface="Trebuchet MS"/>
              </a:rPr>
              <a:t>retención de  clientes</a:t>
            </a:r>
            <a:r>
              <a:rPr sz="2000" dirty="0">
                <a:latin typeface="Trebuchet MS"/>
                <a:cs typeface="Trebuchet MS"/>
              </a:rPr>
              <a:t>. No hay estímulo alguno por intentar solucionar quejas de los clientes, o la empresa no  sabe compensar al cliente cuando hay errores en el servicio.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E2E1EF5-EF57-4B6E-8897-68DEEEA66141}"/>
              </a:ext>
            </a:extLst>
          </p:cNvPr>
          <p:cNvSpPr txBox="1">
            <a:spLocks/>
          </p:cNvSpPr>
          <p:nvPr/>
        </p:nvSpPr>
        <p:spPr>
          <a:xfrm>
            <a:off x="1943100" y="2209800"/>
            <a:ext cx="8305799" cy="18588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es-ES" sz="4000" b="1" kern="0" spc="459" dirty="0">
                <a:solidFill>
                  <a:srgbClr val="C00000"/>
                </a:solidFill>
              </a:rPr>
              <a:t>NO TENER DISEÑO NI ESTÁNDARES DE SERVICIO ADECUADOS</a:t>
            </a:r>
            <a:endParaRPr lang="es-ES" sz="4000" b="1" kern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529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0858" y="779729"/>
            <a:ext cx="9013190" cy="86550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marR="5080">
              <a:lnSpc>
                <a:spcPts val="3120"/>
              </a:lnSpc>
              <a:spcBef>
                <a:spcPts val="509"/>
              </a:spcBef>
            </a:pPr>
            <a:r>
              <a:rPr sz="2900" spc="400" dirty="0"/>
              <a:t>N</a:t>
            </a:r>
            <a:r>
              <a:rPr sz="2900" spc="434" dirty="0"/>
              <a:t>O</a:t>
            </a:r>
            <a:r>
              <a:rPr sz="2900" spc="-70" dirty="0"/>
              <a:t> </a:t>
            </a:r>
            <a:r>
              <a:rPr sz="2900" spc="-90" dirty="0"/>
              <a:t>S</a:t>
            </a:r>
            <a:r>
              <a:rPr sz="2900" spc="-100" dirty="0"/>
              <a:t>E</a:t>
            </a:r>
            <a:r>
              <a:rPr sz="2900" spc="50" dirty="0"/>
              <a:t>LE</a:t>
            </a:r>
            <a:r>
              <a:rPr sz="2900" spc="70" dirty="0"/>
              <a:t>C</a:t>
            </a:r>
            <a:r>
              <a:rPr sz="2900" spc="229" dirty="0"/>
              <a:t>CIONAR</a:t>
            </a:r>
            <a:r>
              <a:rPr sz="2900" spc="-135" dirty="0"/>
              <a:t> </a:t>
            </a:r>
            <a:r>
              <a:rPr sz="2900" spc="400" dirty="0"/>
              <a:t>N</a:t>
            </a:r>
            <a:r>
              <a:rPr sz="2900" spc="-85" dirty="0"/>
              <a:t>I</a:t>
            </a:r>
            <a:r>
              <a:rPr sz="2900" spc="-70" dirty="0"/>
              <a:t> </a:t>
            </a:r>
            <a:r>
              <a:rPr sz="2900" spc="-100" dirty="0"/>
              <a:t>E</a:t>
            </a:r>
            <a:r>
              <a:rPr sz="2900" spc="-45" dirty="0"/>
              <a:t>L</a:t>
            </a:r>
            <a:r>
              <a:rPr sz="2900" spc="-95" dirty="0"/>
              <a:t> </a:t>
            </a:r>
            <a:r>
              <a:rPr sz="2900" spc="80" dirty="0"/>
              <a:t>DI</a:t>
            </a:r>
            <a:r>
              <a:rPr sz="2900" spc="75" dirty="0"/>
              <a:t>S</a:t>
            </a:r>
            <a:r>
              <a:rPr sz="2900" spc="-100" dirty="0"/>
              <a:t>E</a:t>
            </a:r>
            <a:r>
              <a:rPr sz="2900" spc="400" dirty="0"/>
              <a:t>Ñ</a:t>
            </a:r>
            <a:r>
              <a:rPr sz="2900" spc="270" dirty="0"/>
              <a:t>O</a:t>
            </a:r>
            <a:r>
              <a:rPr sz="2900" spc="-430" dirty="0"/>
              <a:t>,</a:t>
            </a:r>
            <a:r>
              <a:rPr sz="2900" spc="-385" dirty="0"/>
              <a:t> </a:t>
            </a:r>
            <a:r>
              <a:rPr sz="2900" spc="400" dirty="0"/>
              <a:t>N</a:t>
            </a:r>
            <a:r>
              <a:rPr sz="2900" spc="-85" dirty="0"/>
              <a:t>I</a:t>
            </a:r>
            <a:r>
              <a:rPr sz="2900" spc="-70" dirty="0"/>
              <a:t> </a:t>
            </a:r>
            <a:r>
              <a:rPr sz="2900" spc="110" dirty="0"/>
              <a:t>LO</a:t>
            </a:r>
            <a:r>
              <a:rPr sz="2900" spc="95" dirty="0"/>
              <a:t>S</a:t>
            </a:r>
            <a:r>
              <a:rPr sz="2900" spc="-90" dirty="0"/>
              <a:t> </a:t>
            </a:r>
            <a:r>
              <a:rPr sz="2900" spc="-100" dirty="0"/>
              <a:t>E</a:t>
            </a:r>
            <a:r>
              <a:rPr sz="2900" spc="-80" dirty="0"/>
              <a:t>S</a:t>
            </a:r>
            <a:r>
              <a:rPr sz="2900" spc="229" dirty="0"/>
              <a:t>TÁ</a:t>
            </a:r>
            <a:r>
              <a:rPr sz="2900" spc="235" dirty="0"/>
              <a:t>ND</a:t>
            </a:r>
            <a:r>
              <a:rPr sz="2900" spc="65" dirty="0"/>
              <a:t>ARE</a:t>
            </a:r>
            <a:r>
              <a:rPr sz="2900" spc="-50" dirty="0"/>
              <a:t>S  </a:t>
            </a:r>
            <a:r>
              <a:rPr sz="2900" spc="155" dirty="0"/>
              <a:t>D</a:t>
            </a:r>
            <a:r>
              <a:rPr sz="2900" spc="145" dirty="0"/>
              <a:t>E</a:t>
            </a:r>
            <a:r>
              <a:rPr sz="2900" spc="-45" dirty="0"/>
              <a:t>L</a:t>
            </a:r>
            <a:r>
              <a:rPr sz="2900" spc="-95" dirty="0"/>
              <a:t> </a:t>
            </a:r>
            <a:r>
              <a:rPr sz="2900" spc="-75" dirty="0"/>
              <a:t>S</a:t>
            </a:r>
            <a:r>
              <a:rPr sz="2900" spc="-100" dirty="0"/>
              <a:t>E</a:t>
            </a:r>
            <a:r>
              <a:rPr sz="2900" spc="-180" dirty="0"/>
              <a:t>R</a:t>
            </a:r>
            <a:r>
              <a:rPr sz="2900" spc="125" dirty="0"/>
              <a:t>VICIO</a:t>
            </a:r>
            <a:r>
              <a:rPr sz="2900" spc="-390" dirty="0"/>
              <a:t> </a:t>
            </a:r>
            <a:r>
              <a:rPr sz="2900" spc="305" dirty="0"/>
              <a:t>A</a:t>
            </a:r>
            <a:r>
              <a:rPr sz="2900" spc="320" dirty="0"/>
              <a:t>D</a:t>
            </a:r>
            <a:r>
              <a:rPr sz="2900" spc="-100" dirty="0"/>
              <a:t>E</a:t>
            </a:r>
            <a:r>
              <a:rPr sz="2900" spc="235" dirty="0"/>
              <a:t>C</a:t>
            </a:r>
            <a:r>
              <a:rPr sz="2900" spc="195" dirty="0"/>
              <a:t>U</a:t>
            </a:r>
            <a:r>
              <a:rPr sz="2900" spc="305" dirty="0"/>
              <a:t>A</a:t>
            </a:r>
            <a:r>
              <a:rPr sz="2900" spc="320" dirty="0"/>
              <a:t>D</a:t>
            </a:r>
            <a:r>
              <a:rPr sz="2900" spc="440" dirty="0"/>
              <a:t>O</a:t>
            </a:r>
            <a:r>
              <a:rPr sz="2900" spc="-75" dirty="0"/>
              <a:t>S</a:t>
            </a:r>
            <a:r>
              <a:rPr sz="2900" spc="-430" dirty="0"/>
              <a:t>.</a:t>
            </a:r>
            <a:endParaRPr sz="2900"/>
          </a:p>
        </p:txBody>
      </p:sp>
      <p:sp>
        <p:nvSpPr>
          <p:cNvPr id="3" name="object 3"/>
          <p:cNvSpPr txBox="1"/>
          <p:nvPr/>
        </p:nvSpPr>
        <p:spPr>
          <a:xfrm>
            <a:off x="609600" y="2057400"/>
            <a:ext cx="10972800" cy="37198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0">
              <a:lnSpc>
                <a:spcPct val="120100"/>
              </a:lnSpc>
              <a:spcBef>
                <a:spcPts val="100"/>
              </a:spcBef>
            </a:pPr>
            <a:r>
              <a:rPr sz="2400" dirty="0">
                <a:latin typeface="Trebuchet MS"/>
                <a:cs typeface="Trebuchet MS"/>
              </a:rPr>
              <a:t>Las empresas que tienen estas brechas no tienen un diseño adecuado: </a:t>
            </a:r>
            <a:r>
              <a:rPr sz="2400" dirty="0">
                <a:highlight>
                  <a:srgbClr val="FFFF00"/>
                </a:highlight>
                <a:latin typeface="Trebuchet MS"/>
                <a:cs typeface="Trebuchet MS"/>
              </a:rPr>
              <a:t>sus  procesos no están sistematizados</a:t>
            </a:r>
            <a:r>
              <a:rPr sz="2400" dirty="0">
                <a:latin typeface="Trebuchet MS"/>
                <a:cs typeface="Trebuchet MS"/>
              </a:rPr>
              <a:t>, sus diseños son vagos, indefinidos, etc.</a:t>
            </a:r>
            <a:endParaRPr lang="es-PA" sz="2400" dirty="0">
              <a:latin typeface="Trebuchet MS"/>
              <a:cs typeface="Trebuchet MS"/>
            </a:endParaRPr>
          </a:p>
          <a:p>
            <a:pPr marL="12700" marR="82550">
              <a:lnSpc>
                <a:spcPct val="120100"/>
              </a:lnSpc>
              <a:spcBef>
                <a:spcPts val="100"/>
              </a:spcBef>
            </a:pP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80"/>
              </a:spcBef>
            </a:pPr>
            <a:r>
              <a:rPr sz="2400" dirty="0">
                <a:latin typeface="Trebuchet MS"/>
                <a:cs typeface="Trebuchet MS"/>
              </a:rPr>
              <a:t>No tienen </a:t>
            </a:r>
            <a:r>
              <a:rPr sz="2400" dirty="0" err="1">
                <a:latin typeface="Trebuchet MS"/>
                <a:cs typeface="Trebuchet MS"/>
              </a:rPr>
              <a:t>definidos</a:t>
            </a:r>
            <a:r>
              <a:rPr sz="2400" dirty="0">
                <a:latin typeface="Trebuchet MS"/>
                <a:cs typeface="Trebuchet MS"/>
              </a:rPr>
              <a:t> </a:t>
            </a:r>
            <a:r>
              <a:rPr sz="2400" dirty="0" err="1">
                <a:latin typeface="Trebuchet MS"/>
                <a:cs typeface="Trebuchet MS"/>
              </a:rPr>
              <a:t>los</a:t>
            </a:r>
            <a:r>
              <a:rPr sz="2400" dirty="0">
                <a:latin typeface="Trebuchet MS"/>
                <a:cs typeface="Trebuchet MS"/>
              </a:rPr>
              <a:t> estándares orientados al cliente: sus</a:t>
            </a:r>
            <a:r>
              <a:rPr lang="es-PA" sz="2400" dirty="0">
                <a:latin typeface="Trebuchet MS"/>
                <a:cs typeface="Trebuchet MS"/>
              </a:rPr>
              <a:t> </a:t>
            </a:r>
            <a:r>
              <a:rPr sz="2400" dirty="0" err="1">
                <a:highlight>
                  <a:srgbClr val="FFFF00"/>
                </a:highlight>
                <a:latin typeface="Trebuchet MS"/>
                <a:cs typeface="Trebuchet MS"/>
              </a:rPr>
              <a:t>procesos</a:t>
            </a:r>
            <a:r>
              <a:rPr sz="2400" dirty="0">
                <a:highlight>
                  <a:srgbClr val="FFFF00"/>
                </a:highlight>
                <a:latin typeface="Trebuchet MS"/>
                <a:cs typeface="Trebuchet MS"/>
              </a:rPr>
              <a:t> no se enfocan en l</a:t>
            </a:r>
            <a:r>
              <a:rPr lang="es-PA" sz="2400" dirty="0">
                <a:highlight>
                  <a:srgbClr val="FFFF00"/>
                </a:highlight>
                <a:latin typeface="Trebuchet MS"/>
                <a:cs typeface="Trebuchet MS"/>
              </a:rPr>
              <a:t>as necesidades del cliente</a:t>
            </a: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endParaRPr sz="2400" dirty="0">
              <a:latin typeface="Trebuchet MS"/>
              <a:cs typeface="Trebuchet MS"/>
            </a:endParaRPr>
          </a:p>
          <a:p>
            <a:pPr marL="12700" marR="5080">
              <a:lnSpc>
                <a:spcPct val="120000"/>
              </a:lnSpc>
              <a:spcBef>
                <a:spcPts val="985"/>
              </a:spcBef>
            </a:pPr>
            <a:r>
              <a:rPr sz="2400" dirty="0">
                <a:latin typeface="Trebuchet MS"/>
                <a:cs typeface="Trebuchet MS"/>
              </a:rPr>
              <a:t>No tienen un ambiente de servicio apropiado: la empresa </a:t>
            </a:r>
            <a:r>
              <a:rPr sz="2400" dirty="0">
                <a:highlight>
                  <a:srgbClr val="FFFF00"/>
                </a:highlight>
                <a:latin typeface="Trebuchet MS"/>
                <a:cs typeface="Trebuchet MS"/>
              </a:rPr>
              <a:t>no sabe </a:t>
            </a:r>
            <a:r>
              <a:rPr sz="2400" dirty="0" err="1">
                <a:highlight>
                  <a:srgbClr val="FFFF00"/>
                </a:highlight>
                <a:latin typeface="Trebuchet MS"/>
                <a:cs typeface="Trebuchet MS"/>
              </a:rPr>
              <a:t>transformar</a:t>
            </a:r>
            <a:r>
              <a:rPr sz="2400" dirty="0">
                <a:highlight>
                  <a:srgbClr val="FFFF00"/>
                </a:highlight>
                <a:latin typeface="Trebuchet MS"/>
                <a:cs typeface="Trebuchet MS"/>
              </a:rPr>
              <a:t> las expectativas </a:t>
            </a:r>
            <a:r>
              <a:rPr sz="2400" dirty="0">
                <a:latin typeface="Trebuchet MS"/>
                <a:cs typeface="Trebuchet MS"/>
              </a:rPr>
              <a:t>del cliente en tangibles acorde a su segmento  de mercado.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E2E1EF5-EF57-4B6E-8897-68DEEEA66141}"/>
              </a:ext>
            </a:extLst>
          </p:cNvPr>
          <p:cNvSpPr txBox="1">
            <a:spLocks/>
          </p:cNvSpPr>
          <p:nvPr/>
        </p:nvSpPr>
        <p:spPr>
          <a:xfrm>
            <a:off x="1943100" y="2209800"/>
            <a:ext cx="8305799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es-ES" sz="4000" b="1" kern="0" spc="459" dirty="0">
                <a:solidFill>
                  <a:srgbClr val="C00000"/>
                </a:solidFill>
              </a:rPr>
              <a:t>NO ENTREGAR SERVICIO CON ESTÁNDARES DEFINIDOS</a:t>
            </a:r>
            <a:endParaRPr lang="es-ES" sz="4000" b="1" kern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50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0858" y="779729"/>
            <a:ext cx="9196705" cy="86550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marR="5080">
              <a:lnSpc>
                <a:spcPts val="3120"/>
              </a:lnSpc>
              <a:spcBef>
                <a:spcPts val="509"/>
              </a:spcBef>
            </a:pPr>
            <a:r>
              <a:rPr sz="2900" spc="420" dirty="0"/>
              <a:t>NO</a:t>
            </a:r>
            <a:r>
              <a:rPr sz="2900" spc="-75" dirty="0"/>
              <a:t> </a:t>
            </a:r>
            <a:r>
              <a:rPr sz="2900" spc="100" dirty="0"/>
              <a:t>ENTREGAR</a:t>
            </a:r>
            <a:r>
              <a:rPr sz="2900" spc="-110" dirty="0"/>
              <a:t> </a:t>
            </a:r>
            <a:r>
              <a:rPr sz="2900" spc="-70" dirty="0"/>
              <a:t>EL</a:t>
            </a:r>
            <a:r>
              <a:rPr sz="2900" spc="-100" dirty="0"/>
              <a:t> </a:t>
            </a:r>
            <a:r>
              <a:rPr sz="2900" spc="35" dirty="0"/>
              <a:t>SERVICIO</a:t>
            </a:r>
            <a:r>
              <a:rPr sz="2900" spc="-105" dirty="0"/>
              <a:t> </a:t>
            </a:r>
            <a:r>
              <a:rPr sz="2900" spc="395" dirty="0"/>
              <a:t>CON</a:t>
            </a:r>
            <a:r>
              <a:rPr sz="2900" spc="-100" dirty="0"/>
              <a:t> </a:t>
            </a:r>
            <a:r>
              <a:rPr sz="2900" spc="105" dirty="0"/>
              <a:t>LOS</a:t>
            </a:r>
            <a:r>
              <a:rPr sz="2900" spc="-100" dirty="0"/>
              <a:t> </a:t>
            </a:r>
            <a:r>
              <a:rPr sz="2900" spc="90" dirty="0"/>
              <a:t>ESTÁNDARES</a:t>
            </a:r>
            <a:r>
              <a:rPr sz="2900" spc="-125" dirty="0"/>
              <a:t> </a:t>
            </a:r>
            <a:r>
              <a:rPr sz="2900" spc="150" dirty="0"/>
              <a:t>DE </a:t>
            </a:r>
            <a:r>
              <a:rPr sz="2900" spc="-855" dirty="0"/>
              <a:t> </a:t>
            </a:r>
            <a:r>
              <a:rPr sz="2900" spc="-75" dirty="0"/>
              <a:t>S</a:t>
            </a:r>
            <a:r>
              <a:rPr sz="2900" spc="-100" dirty="0"/>
              <a:t>E</a:t>
            </a:r>
            <a:r>
              <a:rPr sz="2900" spc="-180" dirty="0"/>
              <a:t>R</a:t>
            </a:r>
            <a:r>
              <a:rPr sz="2900" spc="125" dirty="0"/>
              <a:t>VICIO</a:t>
            </a:r>
            <a:r>
              <a:rPr sz="2900" spc="-535" dirty="0"/>
              <a:t> </a:t>
            </a:r>
            <a:r>
              <a:rPr sz="2900" spc="-215" dirty="0"/>
              <a:t>Y</a:t>
            </a:r>
            <a:r>
              <a:rPr sz="2900" spc="225" dirty="0"/>
              <a:t>A</a:t>
            </a:r>
            <a:r>
              <a:rPr sz="2900" spc="-70" dirty="0"/>
              <a:t> </a:t>
            </a:r>
            <a:r>
              <a:rPr sz="2900" spc="155" dirty="0"/>
              <a:t>D</a:t>
            </a:r>
            <a:r>
              <a:rPr sz="2900" spc="140" dirty="0"/>
              <a:t>E</a:t>
            </a:r>
            <a:r>
              <a:rPr sz="2900" spc="40" dirty="0"/>
              <a:t>FI</a:t>
            </a:r>
            <a:r>
              <a:rPr sz="2900" spc="60" dirty="0"/>
              <a:t>N</a:t>
            </a:r>
            <a:r>
              <a:rPr sz="2900" spc="215" dirty="0"/>
              <a:t>ID</a:t>
            </a:r>
            <a:r>
              <a:rPr sz="2900" spc="330" dirty="0"/>
              <a:t>O</a:t>
            </a:r>
            <a:r>
              <a:rPr sz="2900" spc="-65" dirty="0"/>
              <a:t>S</a:t>
            </a:r>
            <a:r>
              <a:rPr sz="2900" spc="-120" dirty="0"/>
              <a:t> </a:t>
            </a:r>
            <a:r>
              <a:rPr sz="2900" spc="135" dirty="0"/>
              <a:t>P</a:t>
            </a:r>
            <a:r>
              <a:rPr sz="2900" spc="175" dirty="0"/>
              <a:t>O</a:t>
            </a:r>
            <a:r>
              <a:rPr sz="2900" spc="65" dirty="0"/>
              <a:t>R</a:t>
            </a:r>
            <a:r>
              <a:rPr sz="2900" spc="-110" dirty="0"/>
              <a:t> </a:t>
            </a:r>
            <a:r>
              <a:rPr sz="2900" spc="75" dirty="0"/>
              <a:t>L</a:t>
            </a:r>
            <a:r>
              <a:rPr sz="2900" spc="95" dirty="0"/>
              <a:t>A</a:t>
            </a:r>
            <a:r>
              <a:rPr sz="2900" spc="-65" dirty="0"/>
              <a:t> </a:t>
            </a:r>
            <a:r>
              <a:rPr sz="2900" spc="-100" dirty="0"/>
              <a:t>E</a:t>
            </a:r>
            <a:r>
              <a:rPr sz="2900" spc="190" dirty="0"/>
              <a:t>M</a:t>
            </a:r>
            <a:r>
              <a:rPr sz="2900" spc="-60" dirty="0"/>
              <a:t>PR</a:t>
            </a:r>
            <a:r>
              <a:rPr sz="2900" spc="-40" dirty="0"/>
              <a:t>E</a:t>
            </a:r>
            <a:r>
              <a:rPr sz="2900" spc="-75" dirty="0"/>
              <a:t>S</a:t>
            </a:r>
            <a:r>
              <a:rPr sz="2900" spc="-105" dirty="0"/>
              <a:t>A.</a:t>
            </a:r>
            <a:endParaRPr sz="2900"/>
          </a:p>
        </p:txBody>
      </p:sp>
      <p:sp>
        <p:nvSpPr>
          <p:cNvPr id="3" name="object 3"/>
          <p:cNvSpPr txBox="1"/>
          <p:nvPr/>
        </p:nvSpPr>
        <p:spPr>
          <a:xfrm>
            <a:off x="304800" y="1981200"/>
            <a:ext cx="11582400" cy="4191404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100" dirty="0">
                <a:latin typeface="Trebuchet MS"/>
                <a:cs typeface="Trebuchet MS"/>
              </a:rPr>
              <a:t>La diferencia entre el desarrollo de los estándares de servicios (todos </a:t>
            </a:r>
            <a:r>
              <a:rPr sz="2100" dirty="0" err="1">
                <a:latin typeface="Trebuchet MS"/>
                <a:cs typeface="Trebuchet MS"/>
              </a:rPr>
              <a:t>los</a:t>
            </a:r>
            <a:r>
              <a:rPr sz="2100" dirty="0">
                <a:latin typeface="Trebuchet MS"/>
                <a:cs typeface="Trebuchet MS"/>
              </a:rPr>
              <a:t> </a:t>
            </a:r>
            <a:r>
              <a:rPr sz="2100" dirty="0" err="1">
                <a:latin typeface="Trebuchet MS"/>
                <a:cs typeface="Trebuchet MS"/>
              </a:rPr>
              <a:t>procesos</a:t>
            </a:r>
            <a:r>
              <a:rPr lang="es-PA" sz="2100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que la empresa establezca) y lo que en verdad se entrega al </a:t>
            </a:r>
            <a:r>
              <a:rPr sz="2100" dirty="0" err="1">
                <a:latin typeface="Trebuchet MS"/>
                <a:cs typeface="Trebuchet MS"/>
              </a:rPr>
              <a:t>cliente</a:t>
            </a:r>
            <a:r>
              <a:rPr sz="2100" dirty="0">
                <a:latin typeface="Trebuchet MS"/>
                <a:cs typeface="Trebuchet MS"/>
              </a:rPr>
              <a:t>.</a:t>
            </a:r>
            <a:endParaRPr lang="es-PA" sz="2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endParaRPr sz="2100" dirty="0">
              <a:latin typeface="Trebuchet MS"/>
              <a:cs typeface="Trebuchet MS"/>
            </a:endParaRPr>
          </a:p>
          <a:p>
            <a:pPr marL="12700" marR="5080">
              <a:lnSpc>
                <a:spcPct val="120000"/>
              </a:lnSpc>
              <a:spcBef>
                <a:spcPts val="1010"/>
              </a:spcBef>
            </a:pPr>
            <a:r>
              <a:rPr sz="2100" dirty="0">
                <a:latin typeface="Trebuchet MS"/>
                <a:cs typeface="Trebuchet MS"/>
              </a:rPr>
              <a:t>Esta brecha está más enfocada en la </a:t>
            </a:r>
            <a:r>
              <a:rPr sz="2100" b="1" dirty="0">
                <a:highlight>
                  <a:srgbClr val="FFFF00"/>
                </a:highlight>
                <a:latin typeface="Trebuchet MS"/>
                <a:cs typeface="Trebuchet MS"/>
              </a:rPr>
              <a:t>productividad de los empleados y en la </a:t>
            </a:r>
            <a:r>
              <a:rPr sz="2100" b="1" dirty="0" err="1">
                <a:highlight>
                  <a:srgbClr val="FFFF00"/>
                </a:highlight>
                <a:latin typeface="Trebuchet MS"/>
                <a:cs typeface="Trebuchet MS"/>
              </a:rPr>
              <a:t>lógica</a:t>
            </a:r>
            <a:r>
              <a:rPr sz="2100" b="1" dirty="0">
                <a:highlight>
                  <a:srgbClr val="FFFF00"/>
                </a:highlight>
                <a:latin typeface="Trebuchet MS"/>
                <a:cs typeface="Trebuchet MS"/>
              </a:rPr>
              <a:t> que están diseñados los estándares y procesos</a:t>
            </a:r>
            <a:r>
              <a:rPr sz="2100" dirty="0">
                <a:latin typeface="Trebuchet MS"/>
                <a:cs typeface="Trebuchet MS"/>
              </a:rPr>
              <a:t>. No hay un  reclutamiento eficaz, existe una tecnología deficiente para que los empleados </a:t>
            </a:r>
            <a:r>
              <a:rPr sz="2100" dirty="0" err="1">
                <a:latin typeface="Trebuchet MS"/>
                <a:cs typeface="Trebuchet MS"/>
              </a:rPr>
              <a:t>hagan</a:t>
            </a:r>
            <a:r>
              <a:rPr sz="2100" dirty="0">
                <a:latin typeface="Trebuchet MS"/>
                <a:cs typeface="Trebuchet MS"/>
              </a:rPr>
              <a:t> sus actividades, se evalúa de una manera sesgada o </a:t>
            </a:r>
            <a:r>
              <a:rPr sz="2100" dirty="0" err="1">
                <a:latin typeface="Trebuchet MS"/>
                <a:cs typeface="Trebuchet MS"/>
              </a:rPr>
              <a:t>ambig</a:t>
            </a:r>
            <a:r>
              <a:rPr lang="es-PA" sz="2100" dirty="0">
                <a:latin typeface="Trebuchet MS"/>
                <a:cs typeface="Trebuchet MS"/>
              </a:rPr>
              <a:t>ü</a:t>
            </a:r>
            <a:r>
              <a:rPr sz="2100" dirty="0">
                <a:latin typeface="Trebuchet MS"/>
                <a:cs typeface="Trebuchet MS"/>
              </a:rPr>
              <a:t>a.</a:t>
            </a:r>
            <a:endParaRPr lang="es-PA" sz="2100" dirty="0">
              <a:latin typeface="Trebuchet MS"/>
              <a:cs typeface="Trebuchet MS"/>
            </a:endParaRPr>
          </a:p>
          <a:p>
            <a:pPr marL="12700" marR="5080">
              <a:lnSpc>
                <a:spcPct val="120000"/>
              </a:lnSpc>
              <a:spcBef>
                <a:spcPts val="1010"/>
              </a:spcBef>
            </a:pPr>
            <a:endParaRPr lang="es-PA" sz="2100" dirty="0">
              <a:latin typeface="Trebuchet MS"/>
              <a:cs typeface="Trebuchet MS"/>
            </a:endParaRPr>
          </a:p>
          <a:p>
            <a:pPr marL="12700" marR="5080">
              <a:lnSpc>
                <a:spcPct val="120000"/>
              </a:lnSpc>
              <a:spcBef>
                <a:spcPts val="1010"/>
              </a:spcBef>
            </a:pPr>
            <a:r>
              <a:rPr sz="2100" dirty="0">
                <a:latin typeface="Trebuchet MS"/>
                <a:cs typeface="Trebuchet MS"/>
              </a:rPr>
              <a:t>La empresa no sabe  definir ni entregar un buen servicio cuando hay piques o valles en la demanda.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E2E1EF5-EF57-4B6E-8897-68DEEEA66141}"/>
              </a:ext>
            </a:extLst>
          </p:cNvPr>
          <p:cNvSpPr txBox="1">
            <a:spLocks/>
          </p:cNvSpPr>
          <p:nvPr/>
        </p:nvSpPr>
        <p:spPr>
          <a:xfrm>
            <a:off x="1943100" y="2209800"/>
            <a:ext cx="8305799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es-ES" sz="4000" b="1" kern="0" spc="459" dirty="0">
                <a:solidFill>
                  <a:srgbClr val="C00000"/>
                </a:solidFill>
              </a:rPr>
              <a:t>NO IGUALAR EL DESEMPEÑO VERSUS PROMESAS HECHAS</a:t>
            </a:r>
            <a:endParaRPr lang="es-ES" sz="4000" b="1" kern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945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0858" y="773633"/>
            <a:ext cx="9019540" cy="95186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25"/>
              </a:spcBef>
            </a:pPr>
            <a:r>
              <a:rPr sz="3200" spc="459" dirty="0"/>
              <a:t>NO</a:t>
            </a:r>
            <a:r>
              <a:rPr sz="3200" spc="-80" dirty="0"/>
              <a:t> </a:t>
            </a:r>
            <a:r>
              <a:rPr sz="3200" spc="95" dirty="0"/>
              <a:t>IGUALAR</a:t>
            </a:r>
            <a:r>
              <a:rPr sz="3200" spc="-15" dirty="0"/>
              <a:t> </a:t>
            </a:r>
            <a:r>
              <a:rPr sz="3200" spc="-85" dirty="0"/>
              <a:t>EL</a:t>
            </a:r>
            <a:r>
              <a:rPr sz="3200" spc="-80" dirty="0"/>
              <a:t> </a:t>
            </a:r>
            <a:r>
              <a:rPr sz="3200" spc="110" dirty="0"/>
              <a:t>DESEMPEÑO</a:t>
            </a:r>
            <a:r>
              <a:rPr sz="3200" spc="-90" dirty="0"/>
              <a:t> </a:t>
            </a:r>
            <a:r>
              <a:rPr sz="3200" spc="90" dirty="0"/>
              <a:t>DEL</a:t>
            </a:r>
            <a:r>
              <a:rPr sz="3200" spc="-65" dirty="0"/>
              <a:t> </a:t>
            </a:r>
            <a:r>
              <a:rPr sz="3200" spc="30" dirty="0"/>
              <a:t>SERVICIO</a:t>
            </a:r>
            <a:r>
              <a:rPr sz="3200" spc="-25" dirty="0"/>
              <a:t> </a:t>
            </a:r>
            <a:r>
              <a:rPr sz="3200" spc="415" dirty="0"/>
              <a:t>CON </a:t>
            </a:r>
            <a:r>
              <a:rPr sz="3200" spc="-944" dirty="0"/>
              <a:t> </a:t>
            </a:r>
            <a:r>
              <a:rPr sz="3200" spc="30" dirty="0"/>
              <a:t>LAS</a:t>
            </a:r>
            <a:r>
              <a:rPr sz="3200" spc="-60" dirty="0"/>
              <a:t> </a:t>
            </a:r>
            <a:r>
              <a:rPr sz="3200" spc="45" dirty="0"/>
              <a:t>PROMESAS</a:t>
            </a:r>
            <a:r>
              <a:rPr sz="3200" spc="-50" dirty="0"/>
              <a:t> </a:t>
            </a:r>
            <a:r>
              <a:rPr sz="3200" spc="140" dirty="0"/>
              <a:t>HECHAS</a:t>
            </a:r>
            <a:r>
              <a:rPr sz="3200" spc="-55" dirty="0"/>
              <a:t> </a:t>
            </a:r>
            <a:r>
              <a:rPr sz="3200" dirty="0"/>
              <a:t>PREVIAMENTE.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1000" y="2285669"/>
            <a:ext cx="11582400" cy="349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100" dirty="0">
                <a:latin typeface="Trebuchet MS"/>
                <a:cs typeface="Trebuchet MS"/>
              </a:rPr>
              <a:t>Esta brecha ilustra aquellas </a:t>
            </a:r>
            <a:r>
              <a:rPr sz="2100" b="1" dirty="0">
                <a:latin typeface="Trebuchet MS"/>
                <a:cs typeface="Trebuchet MS"/>
              </a:rPr>
              <a:t>diferencias entre la entrega del servicio y las  comunicaciones externas que la empresa hace al cliente</a:t>
            </a:r>
            <a:r>
              <a:rPr sz="2100" dirty="0">
                <a:latin typeface="Trebuchet MS"/>
                <a:cs typeface="Trebuchet MS"/>
              </a:rPr>
              <a:t>. Estos problemas se  dan por falta de honestidad o definitivamente una mala </a:t>
            </a:r>
            <a:r>
              <a:rPr sz="2100" dirty="0" err="1">
                <a:latin typeface="Trebuchet MS"/>
                <a:cs typeface="Trebuchet MS"/>
              </a:rPr>
              <a:t>comunicación</a:t>
            </a:r>
            <a:r>
              <a:rPr sz="2100" dirty="0">
                <a:latin typeface="Trebuchet MS"/>
                <a:cs typeface="Trebuchet MS"/>
              </a:rPr>
              <a:t>.</a:t>
            </a:r>
            <a:endParaRPr lang="es-PA" sz="2100" dirty="0">
              <a:latin typeface="Trebuchet MS"/>
              <a:cs typeface="Trebuchet MS"/>
            </a:endParaRPr>
          </a:p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es-PA" sz="2100" dirty="0">
                <a:latin typeface="Trebuchet MS"/>
                <a:cs typeface="Trebuchet MS"/>
              </a:rPr>
              <a:t>Se </a:t>
            </a:r>
            <a:r>
              <a:rPr sz="2100" dirty="0">
                <a:latin typeface="Trebuchet MS"/>
                <a:cs typeface="Trebuchet MS"/>
              </a:rPr>
              <a:t>da </a:t>
            </a:r>
            <a:r>
              <a:rPr sz="2100" dirty="0" err="1">
                <a:latin typeface="Trebuchet MS"/>
                <a:cs typeface="Trebuchet MS"/>
              </a:rPr>
              <a:t>porque</a:t>
            </a:r>
            <a:r>
              <a:rPr sz="2100" dirty="0">
                <a:latin typeface="Trebuchet MS"/>
                <a:cs typeface="Trebuchet MS"/>
              </a:rPr>
              <a:t> las empresas </a:t>
            </a:r>
            <a:r>
              <a:rPr sz="2100" dirty="0">
                <a:highlight>
                  <a:srgbClr val="FFFF00"/>
                </a:highlight>
                <a:latin typeface="Trebuchet MS"/>
                <a:cs typeface="Trebuchet MS"/>
              </a:rPr>
              <a:t>prometen demasiado </a:t>
            </a:r>
            <a:r>
              <a:rPr sz="2100" dirty="0">
                <a:latin typeface="Trebuchet MS"/>
                <a:cs typeface="Trebuchet MS"/>
              </a:rPr>
              <a:t>y no hay una coordinación adecuada entre  lo que se hace y lo que se dice que se va a hacer. </a:t>
            </a:r>
            <a:endParaRPr lang="es-PA" sz="2100" dirty="0">
              <a:latin typeface="Trebuchet MS"/>
              <a:cs typeface="Trebuchet MS"/>
            </a:endParaRPr>
          </a:p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100" dirty="0" err="1">
                <a:latin typeface="Trebuchet MS"/>
                <a:cs typeface="Trebuchet MS"/>
              </a:rPr>
              <a:t>Otro</a:t>
            </a:r>
            <a:r>
              <a:rPr sz="2100" dirty="0">
                <a:latin typeface="Trebuchet MS"/>
                <a:cs typeface="Trebuchet MS"/>
              </a:rPr>
              <a:t> factor es que las empresas </a:t>
            </a:r>
            <a:r>
              <a:rPr sz="2100" dirty="0">
                <a:highlight>
                  <a:srgbClr val="FFFF00"/>
                </a:highlight>
                <a:latin typeface="Trebuchet MS"/>
                <a:cs typeface="Trebuchet MS"/>
              </a:rPr>
              <a:t>no </a:t>
            </a:r>
            <a:r>
              <a:rPr sz="2100" dirty="0" err="1">
                <a:highlight>
                  <a:srgbClr val="FFFF00"/>
                </a:highlight>
                <a:latin typeface="Trebuchet MS"/>
                <a:cs typeface="Trebuchet MS"/>
              </a:rPr>
              <a:t>incluyen</a:t>
            </a:r>
            <a:r>
              <a:rPr sz="2100" dirty="0">
                <a:highlight>
                  <a:srgbClr val="FFFF00"/>
                </a:highlight>
                <a:latin typeface="Trebuchet MS"/>
                <a:cs typeface="Trebuchet MS"/>
              </a:rPr>
              <a:t> un marketing interactivo</a:t>
            </a:r>
            <a:r>
              <a:rPr sz="2100" dirty="0">
                <a:latin typeface="Trebuchet MS"/>
                <a:cs typeface="Trebuchet MS"/>
              </a:rPr>
              <a:t>, no tienen un buen programa de marketing interno y no educa a los clientes ni empleados. </a:t>
            </a:r>
            <a:endParaRPr lang="es-PA" sz="2100" dirty="0">
              <a:latin typeface="Trebuchet MS"/>
              <a:cs typeface="Trebuchet MS"/>
            </a:endParaRPr>
          </a:p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100" dirty="0" err="1">
                <a:latin typeface="Trebuchet MS"/>
                <a:cs typeface="Trebuchet MS"/>
              </a:rPr>
              <a:t>Hace</a:t>
            </a:r>
            <a:r>
              <a:rPr sz="2100" dirty="0">
                <a:latin typeface="Trebuchet MS"/>
                <a:cs typeface="Trebuchet MS"/>
              </a:rPr>
              <a:t> promesas exageradas en su publicidad o </a:t>
            </a:r>
            <a:r>
              <a:rPr sz="2100" dirty="0" err="1">
                <a:highlight>
                  <a:srgbClr val="FFFF00"/>
                </a:highlight>
                <a:latin typeface="Trebuchet MS"/>
                <a:cs typeface="Trebuchet MS"/>
              </a:rPr>
              <a:t>ventas</a:t>
            </a:r>
            <a:r>
              <a:rPr sz="2100" dirty="0">
                <a:highlight>
                  <a:srgbClr val="FFFF00"/>
                </a:highlight>
                <a:latin typeface="Trebuchet MS"/>
                <a:cs typeface="Trebuchet MS"/>
              </a:rPr>
              <a:t> </a:t>
            </a:r>
            <a:r>
              <a:rPr sz="2100" dirty="0" err="1">
                <a:highlight>
                  <a:srgbClr val="FFFF00"/>
                </a:highlight>
                <a:latin typeface="Trebuchet MS"/>
                <a:cs typeface="Trebuchet MS"/>
              </a:rPr>
              <a:t>personales</a:t>
            </a:r>
            <a:r>
              <a:rPr sz="2100" dirty="0">
                <a:latin typeface="Trebuchet MS"/>
                <a:cs typeface="Trebuchet MS"/>
              </a:rPr>
              <a:t>.</a:t>
            </a:r>
            <a:endParaRPr lang="es-PA" sz="2100" dirty="0">
              <a:latin typeface="Trebuchet MS"/>
              <a:cs typeface="Trebuchet MS"/>
            </a:endParaRPr>
          </a:p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es-PA" sz="2100" dirty="0">
                <a:highlight>
                  <a:srgbClr val="FFFF00"/>
                </a:highlight>
                <a:latin typeface="Trebuchet MS"/>
                <a:cs typeface="Trebuchet MS"/>
              </a:rPr>
              <a:t>F</a:t>
            </a:r>
            <a:r>
              <a:rPr sz="2100" dirty="0" err="1">
                <a:highlight>
                  <a:srgbClr val="FFFF00"/>
                </a:highlight>
                <a:latin typeface="Trebuchet MS"/>
                <a:cs typeface="Trebuchet MS"/>
              </a:rPr>
              <a:t>ija</a:t>
            </a:r>
            <a:r>
              <a:rPr sz="2100" dirty="0">
                <a:highlight>
                  <a:srgbClr val="FFFF00"/>
                </a:highlight>
                <a:latin typeface="Trebuchet MS"/>
                <a:cs typeface="Trebuchet MS"/>
              </a:rPr>
              <a:t> los precios de una forma inapropiada</a:t>
            </a:r>
            <a:r>
              <a:rPr sz="2100" dirty="0">
                <a:latin typeface="Trebuchet MS"/>
                <a:cs typeface="Trebuchet MS"/>
              </a:rPr>
              <a:t>: los precios generan  expectativas en los clientes.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0858" y="773633"/>
            <a:ext cx="404431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125" dirty="0"/>
              <a:t>BRECHA</a:t>
            </a:r>
            <a:r>
              <a:rPr sz="3200" spc="-90" dirty="0"/>
              <a:t> </a:t>
            </a:r>
            <a:r>
              <a:rPr sz="3200" spc="90" dirty="0"/>
              <a:t>DEL</a:t>
            </a:r>
            <a:r>
              <a:rPr sz="3200" spc="-114" dirty="0"/>
              <a:t> </a:t>
            </a:r>
            <a:r>
              <a:rPr sz="3200" spc="65" dirty="0"/>
              <a:t>CLIENTE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7200" y="2063485"/>
            <a:ext cx="11353800" cy="36089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100"/>
              </a:lnSpc>
              <a:spcBef>
                <a:spcPts val="100"/>
              </a:spcBef>
            </a:pPr>
            <a:r>
              <a:rPr sz="2100" dirty="0">
                <a:latin typeface="Trebuchet MS"/>
                <a:cs typeface="Trebuchet MS"/>
              </a:rPr>
              <a:t>Diferencia entre las </a:t>
            </a:r>
            <a:r>
              <a:rPr sz="2100" b="1" dirty="0">
                <a:solidFill>
                  <a:srgbClr val="C00000"/>
                </a:solidFill>
                <a:latin typeface="Trebuchet MS"/>
                <a:cs typeface="Trebuchet MS"/>
              </a:rPr>
              <a:t>expectativas</a:t>
            </a:r>
            <a:r>
              <a:rPr sz="2100" b="1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y las </a:t>
            </a:r>
            <a:r>
              <a:rPr sz="2100" b="1" dirty="0">
                <a:solidFill>
                  <a:srgbClr val="C00000"/>
                </a:solidFill>
                <a:latin typeface="Trebuchet MS"/>
                <a:cs typeface="Trebuchet MS"/>
              </a:rPr>
              <a:t>percepciones</a:t>
            </a:r>
            <a:r>
              <a:rPr sz="2100" b="1" dirty="0">
                <a:latin typeface="Trebuchet MS"/>
                <a:cs typeface="Trebuchet MS"/>
              </a:rPr>
              <a:t> </a:t>
            </a:r>
            <a:r>
              <a:rPr sz="2100" dirty="0">
                <a:latin typeface="Trebuchet MS"/>
                <a:cs typeface="Trebuchet MS"/>
              </a:rPr>
              <a:t>del cliente. Se define a las  expectativas como puntos de referencia que se obtienen por experiencias mientras  que a las percepciones como las evaluaciones subjetivas de las experiencias de servicio  por parte de los </a:t>
            </a:r>
            <a:r>
              <a:rPr sz="2100" dirty="0" err="1">
                <a:latin typeface="Trebuchet MS"/>
                <a:cs typeface="Trebuchet MS"/>
              </a:rPr>
              <a:t>clientes</a:t>
            </a:r>
            <a:r>
              <a:rPr sz="2100" dirty="0">
                <a:latin typeface="Trebuchet MS"/>
                <a:cs typeface="Trebuchet MS"/>
              </a:rPr>
              <a:t>.</a:t>
            </a:r>
            <a:endParaRPr lang="es-PA" sz="2100" dirty="0">
              <a:latin typeface="Trebuchet MS"/>
              <a:cs typeface="Trebuchet MS"/>
            </a:endParaRPr>
          </a:p>
          <a:p>
            <a:pPr marL="12700" marR="5080">
              <a:lnSpc>
                <a:spcPct val="120100"/>
              </a:lnSpc>
              <a:spcBef>
                <a:spcPts val="100"/>
              </a:spcBef>
            </a:pPr>
            <a:endParaRPr sz="2100" dirty="0">
              <a:latin typeface="Trebuchet MS"/>
              <a:cs typeface="Trebuchet MS"/>
            </a:endParaRPr>
          </a:p>
          <a:p>
            <a:pPr marL="12700" marR="276225">
              <a:lnSpc>
                <a:spcPct val="120100"/>
              </a:lnSpc>
              <a:spcBef>
                <a:spcPts val="985"/>
              </a:spcBef>
            </a:pPr>
            <a:r>
              <a:rPr sz="2100" dirty="0">
                <a:latin typeface="Trebuchet MS"/>
                <a:cs typeface="Trebuchet MS"/>
              </a:rPr>
              <a:t>Esta brecha es la más importante ya que al cerrarla se entregará un servicio con </a:t>
            </a:r>
            <a:r>
              <a:rPr sz="2100" dirty="0" err="1">
                <a:latin typeface="Trebuchet MS"/>
                <a:cs typeface="Trebuchet MS"/>
              </a:rPr>
              <a:t>calidad</a:t>
            </a:r>
            <a:r>
              <a:rPr sz="2100" dirty="0">
                <a:latin typeface="Trebuchet MS"/>
                <a:cs typeface="Trebuchet MS"/>
              </a:rPr>
              <a:t>. En un mundo perfecto en cuanto a calidad de servicios, no existe </a:t>
            </a:r>
            <a:r>
              <a:rPr sz="2100" dirty="0" err="1">
                <a:latin typeface="Trebuchet MS"/>
                <a:cs typeface="Trebuchet MS"/>
              </a:rPr>
              <a:t>diferencia</a:t>
            </a:r>
            <a:r>
              <a:rPr sz="2100" dirty="0">
                <a:latin typeface="Trebuchet MS"/>
                <a:cs typeface="Trebuchet MS"/>
              </a:rPr>
              <a:t> entre expectativa y percepción, por lo que la meta de cualquier empresa </a:t>
            </a:r>
            <a:r>
              <a:rPr sz="2100" dirty="0" err="1">
                <a:latin typeface="Trebuchet MS"/>
                <a:cs typeface="Trebuchet MS"/>
              </a:rPr>
              <a:t>sería</a:t>
            </a:r>
            <a:r>
              <a:rPr sz="2100" dirty="0">
                <a:latin typeface="Trebuchet MS"/>
                <a:cs typeface="Trebuchet MS"/>
              </a:rPr>
              <a:t> </a:t>
            </a:r>
            <a:r>
              <a:rPr sz="2100" dirty="0" err="1">
                <a:latin typeface="Trebuchet MS"/>
                <a:cs typeface="Trebuchet MS"/>
              </a:rPr>
              <a:t>eliminar</a:t>
            </a:r>
            <a:r>
              <a:rPr sz="2100" dirty="0">
                <a:latin typeface="Trebuchet MS"/>
                <a:cs typeface="Trebuchet MS"/>
              </a:rPr>
              <a:t> esa distancia y para lograr este objetivo se tendrán que eliminar los </a:t>
            </a:r>
            <a:r>
              <a:rPr sz="2100" dirty="0" err="1">
                <a:latin typeface="Trebuchet MS"/>
                <a:cs typeface="Trebuchet MS"/>
              </a:rPr>
              <a:t>errores</a:t>
            </a:r>
            <a:r>
              <a:rPr sz="2100" dirty="0">
                <a:latin typeface="Trebuchet MS"/>
                <a:cs typeface="Trebuchet MS"/>
              </a:rPr>
              <a:t> en las brechas anteriores.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0858" y="773633"/>
            <a:ext cx="389318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95" dirty="0"/>
              <a:t>VALOR</a:t>
            </a:r>
            <a:r>
              <a:rPr sz="3200" spc="-50" dirty="0"/>
              <a:t> </a:t>
            </a:r>
            <a:r>
              <a:rPr sz="3200" spc="90" dirty="0"/>
              <a:t>DEL</a:t>
            </a:r>
            <a:r>
              <a:rPr sz="3200" spc="-80" dirty="0"/>
              <a:t> </a:t>
            </a:r>
            <a:r>
              <a:rPr sz="3200" spc="30" dirty="0"/>
              <a:t>SERVICIO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04800" y="2009063"/>
            <a:ext cx="11582400" cy="40300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3510">
              <a:lnSpc>
                <a:spcPct val="120000"/>
              </a:lnSpc>
              <a:spcBef>
                <a:spcPts val="100"/>
              </a:spcBef>
              <a:tabLst>
                <a:tab pos="3829050" algn="l"/>
                <a:tab pos="7493634" algn="l"/>
              </a:tabLst>
            </a:pPr>
            <a:r>
              <a:rPr sz="2200" spc="-20" dirty="0">
                <a:latin typeface="Trebuchet MS"/>
                <a:cs typeface="Trebuchet MS"/>
              </a:rPr>
              <a:t>Los</a:t>
            </a:r>
            <a:r>
              <a:rPr sz="2200" spc="-35" dirty="0">
                <a:latin typeface="Trebuchet MS"/>
                <a:cs typeface="Trebuchet MS"/>
              </a:rPr>
              <a:t> </a:t>
            </a:r>
            <a:r>
              <a:rPr sz="2200" spc="-120" dirty="0">
                <a:latin typeface="Trebuchet MS"/>
                <a:cs typeface="Trebuchet MS"/>
              </a:rPr>
              <a:t>clientes</a:t>
            </a:r>
            <a:r>
              <a:rPr sz="2200" spc="-30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reciben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95" dirty="0">
                <a:latin typeface="Trebuchet MS"/>
                <a:cs typeface="Trebuchet MS"/>
              </a:rPr>
              <a:t>valor</a:t>
            </a:r>
            <a:r>
              <a:rPr sz="2200" spc="-35" dirty="0">
                <a:latin typeface="Trebuchet MS"/>
                <a:cs typeface="Trebuchet MS"/>
              </a:rPr>
              <a:t> </a:t>
            </a:r>
            <a:r>
              <a:rPr sz="2200" spc="-100" dirty="0">
                <a:latin typeface="Trebuchet MS"/>
                <a:cs typeface="Trebuchet MS"/>
              </a:rPr>
              <a:t>cuando</a:t>
            </a:r>
            <a:r>
              <a:rPr sz="2200" spc="15" dirty="0">
                <a:latin typeface="Trebuchet MS"/>
                <a:cs typeface="Trebuchet MS"/>
              </a:rPr>
              <a:t> </a:t>
            </a:r>
            <a:r>
              <a:rPr sz="2200" b="1" spc="-5" dirty="0">
                <a:solidFill>
                  <a:srgbClr val="C00000"/>
                </a:solidFill>
                <a:latin typeface="Trebuchet MS"/>
                <a:cs typeface="Trebuchet MS"/>
              </a:rPr>
              <a:t>los</a:t>
            </a:r>
            <a:r>
              <a:rPr sz="2200" b="1" spc="-5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b="1" spc="-40" dirty="0">
                <a:solidFill>
                  <a:srgbClr val="C00000"/>
                </a:solidFill>
                <a:latin typeface="Trebuchet MS"/>
                <a:cs typeface="Trebuchet MS"/>
              </a:rPr>
              <a:t>beneficios</a:t>
            </a:r>
            <a:r>
              <a:rPr sz="2200" b="1" spc="-4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b="1" spc="-35" dirty="0">
                <a:solidFill>
                  <a:srgbClr val="C00000"/>
                </a:solidFill>
                <a:latin typeface="Trebuchet MS"/>
                <a:cs typeface="Trebuchet MS"/>
              </a:rPr>
              <a:t>que</a:t>
            </a:r>
            <a:r>
              <a:rPr sz="2200" b="1" spc="-1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b="1" spc="-20" dirty="0">
                <a:solidFill>
                  <a:srgbClr val="C00000"/>
                </a:solidFill>
                <a:latin typeface="Trebuchet MS"/>
                <a:cs typeface="Trebuchet MS"/>
              </a:rPr>
              <a:t>obtienen</a:t>
            </a:r>
            <a:r>
              <a:rPr sz="2200" b="1" spc="-2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spc="-125" dirty="0">
                <a:latin typeface="Trebuchet MS"/>
                <a:cs typeface="Trebuchet MS"/>
              </a:rPr>
              <a:t>de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spc="-95" dirty="0">
                <a:latin typeface="Trebuchet MS"/>
                <a:cs typeface="Trebuchet MS"/>
              </a:rPr>
              <a:t>un	</a:t>
            </a:r>
            <a:r>
              <a:rPr sz="2200" spc="-70" dirty="0">
                <a:latin typeface="Trebuchet MS"/>
                <a:cs typeface="Trebuchet MS"/>
              </a:rPr>
              <a:t>producto </a:t>
            </a:r>
            <a:r>
              <a:rPr sz="2200" spc="25" dirty="0">
                <a:latin typeface="Trebuchet MS"/>
                <a:cs typeface="Trebuchet MS"/>
              </a:rPr>
              <a:t>o </a:t>
            </a:r>
            <a:r>
              <a:rPr sz="2200" spc="30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servicio</a:t>
            </a:r>
            <a:r>
              <a:rPr sz="2200" spc="5" dirty="0">
                <a:latin typeface="Trebuchet MS"/>
                <a:cs typeface="Trebuchet MS"/>
              </a:rPr>
              <a:t> </a:t>
            </a:r>
            <a:r>
              <a:rPr sz="2200" b="1" spc="-35" dirty="0">
                <a:solidFill>
                  <a:srgbClr val="C00000"/>
                </a:solidFill>
                <a:latin typeface="Trebuchet MS"/>
                <a:cs typeface="Trebuchet MS"/>
              </a:rPr>
              <a:t>exceden</a:t>
            </a:r>
            <a:r>
              <a:rPr sz="2200" b="1" spc="-5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b="1" spc="-30" dirty="0">
                <a:solidFill>
                  <a:srgbClr val="C00000"/>
                </a:solidFill>
                <a:latin typeface="Trebuchet MS"/>
                <a:cs typeface="Trebuchet MS"/>
              </a:rPr>
              <a:t>al</a:t>
            </a:r>
            <a:r>
              <a:rPr sz="2200" b="1" spc="-6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b="1" spc="15" dirty="0">
                <a:solidFill>
                  <a:srgbClr val="C00000"/>
                </a:solidFill>
                <a:latin typeface="Trebuchet MS"/>
                <a:cs typeface="Trebuchet MS"/>
              </a:rPr>
              <a:t>costo</a:t>
            </a:r>
            <a:r>
              <a:rPr sz="2200" b="1" spc="-30" dirty="0">
                <a:solidFill>
                  <a:srgbClr val="C00000"/>
                </a:solidFill>
                <a:latin typeface="Trebuchet MS"/>
                <a:cs typeface="Trebuchet MS"/>
              </a:rPr>
              <a:t> de</a:t>
            </a:r>
            <a:r>
              <a:rPr sz="2200" b="1" spc="-4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b="1" spc="-15" dirty="0">
                <a:solidFill>
                  <a:srgbClr val="C00000"/>
                </a:solidFill>
                <a:latin typeface="Trebuchet MS"/>
                <a:cs typeface="Trebuchet MS"/>
              </a:rPr>
              <a:t>adquirirlos</a:t>
            </a:r>
            <a:r>
              <a:rPr sz="2200" b="1" spc="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spc="25" dirty="0">
                <a:latin typeface="Trebuchet MS"/>
                <a:cs typeface="Trebuchet MS"/>
              </a:rPr>
              <a:t>o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100" dirty="0">
                <a:latin typeface="Trebuchet MS"/>
                <a:cs typeface="Trebuchet MS"/>
              </a:rPr>
              <a:t>usarlos.</a:t>
            </a:r>
            <a:r>
              <a:rPr sz="2200" spc="-235" dirty="0">
                <a:latin typeface="Trebuchet MS"/>
                <a:cs typeface="Trebuchet MS"/>
              </a:rPr>
              <a:t> </a:t>
            </a:r>
            <a:r>
              <a:rPr sz="2200" spc="-110" dirty="0">
                <a:latin typeface="Trebuchet MS"/>
                <a:cs typeface="Trebuchet MS"/>
              </a:rPr>
              <a:t>Esta</a:t>
            </a:r>
            <a:r>
              <a:rPr sz="2200" spc="-55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es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125" dirty="0">
                <a:latin typeface="Trebuchet MS"/>
                <a:cs typeface="Trebuchet MS"/>
              </a:rPr>
              <a:t>una</a:t>
            </a:r>
            <a:r>
              <a:rPr sz="2200" spc="-55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ecuación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spc="-160" dirty="0">
                <a:latin typeface="Trebuchet MS"/>
                <a:cs typeface="Trebuchet MS"/>
              </a:rPr>
              <a:t>fundamental. </a:t>
            </a:r>
            <a:r>
              <a:rPr sz="2200" spc="-155" dirty="0">
                <a:latin typeface="Trebuchet MS"/>
                <a:cs typeface="Trebuchet MS"/>
              </a:rPr>
              <a:t> </a:t>
            </a:r>
            <a:r>
              <a:rPr sz="2200" spc="60" dirty="0">
                <a:latin typeface="Trebuchet MS"/>
                <a:cs typeface="Trebuchet MS"/>
              </a:rPr>
              <a:t>C</a:t>
            </a:r>
            <a:r>
              <a:rPr sz="2200" spc="70" dirty="0">
                <a:latin typeface="Trebuchet MS"/>
                <a:cs typeface="Trebuchet MS"/>
              </a:rPr>
              <a:t>u</a:t>
            </a:r>
            <a:r>
              <a:rPr sz="2200" spc="-215" dirty="0">
                <a:latin typeface="Trebuchet MS"/>
                <a:cs typeface="Trebuchet MS"/>
              </a:rPr>
              <a:t>a</a:t>
            </a:r>
            <a:r>
              <a:rPr sz="2200" spc="-90" dirty="0">
                <a:latin typeface="Trebuchet MS"/>
                <a:cs typeface="Trebuchet MS"/>
              </a:rPr>
              <a:t>n</a:t>
            </a:r>
            <a:r>
              <a:rPr sz="2200" spc="-125" dirty="0">
                <a:latin typeface="Trebuchet MS"/>
                <a:cs typeface="Trebuchet MS"/>
              </a:rPr>
              <a:t>t</a:t>
            </a:r>
            <a:r>
              <a:rPr sz="2200" spc="25" dirty="0">
                <a:latin typeface="Trebuchet MS"/>
                <a:cs typeface="Trebuchet MS"/>
              </a:rPr>
              <a:t>o</a:t>
            </a:r>
            <a:r>
              <a:rPr sz="2200" spc="-70" dirty="0">
                <a:latin typeface="Trebuchet MS"/>
                <a:cs typeface="Trebuchet MS"/>
              </a:rPr>
              <a:t> </a:t>
            </a:r>
            <a:r>
              <a:rPr sz="2200" spc="-200" dirty="0">
                <a:latin typeface="Trebuchet MS"/>
                <a:cs typeface="Trebuchet MS"/>
              </a:rPr>
              <a:t>m</a:t>
            </a:r>
            <a:r>
              <a:rPr sz="2200" spc="-215" dirty="0">
                <a:latin typeface="Trebuchet MS"/>
                <a:cs typeface="Trebuchet MS"/>
              </a:rPr>
              <a:t>a</a:t>
            </a:r>
            <a:r>
              <a:rPr sz="2200" spc="-175" dirty="0">
                <a:latin typeface="Trebuchet MS"/>
                <a:cs typeface="Trebuchet MS"/>
              </a:rPr>
              <a:t>y</a:t>
            </a:r>
            <a:r>
              <a:rPr sz="2200" spc="15" dirty="0">
                <a:latin typeface="Trebuchet MS"/>
                <a:cs typeface="Trebuchet MS"/>
              </a:rPr>
              <a:t>or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es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135" dirty="0">
                <a:latin typeface="Trebuchet MS"/>
                <a:cs typeface="Trebuchet MS"/>
              </a:rPr>
              <a:t>l</a:t>
            </a:r>
            <a:r>
              <a:rPr sz="2200" spc="-229" dirty="0">
                <a:latin typeface="Trebuchet MS"/>
                <a:cs typeface="Trebuchet MS"/>
              </a:rPr>
              <a:t>a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spc="-110" dirty="0" err="1">
                <a:latin typeface="Trebuchet MS"/>
                <a:cs typeface="Trebuchet MS"/>
              </a:rPr>
              <a:t>d</a:t>
            </a:r>
            <a:r>
              <a:rPr sz="2200" spc="-170" dirty="0" err="1">
                <a:latin typeface="Trebuchet MS"/>
                <a:cs typeface="Trebuchet MS"/>
              </a:rPr>
              <a:t>i</a:t>
            </a:r>
            <a:r>
              <a:rPr sz="2200" spc="-240" dirty="0" err="1">
                <a:latin typeface="Trebuchet MS"/>
                <a:cs typeface="Trebuchet MS"/>
              </a:rPr>
              <a:t>f</a:t>
            </a:r>
            <a:r>
              <a:rPr sz="2200" spc="-75" dirty="0" err="1">
                <a:latin typeface="Trebuchet MS"/>
                <a:cs typeface="Trebuchet MS"/>
              </a:rPr>
              <a:t>e</a:t>
            </a:r>
            <a:r>
              <a:rPr sz="2200" spc="-95" dirty="0" err="1">
                <a:latin typeface="Trebuchet MS"/>
                <a:cs typeface="Trebuchet MS"/>
              </a:rPr>
              <a:t>r</a:t>
            </a:r>
            <a:r>
              <a:rPr sz="2200" spc="-120" dirty="0" err="1">
                <a:latin typeface="Trebuchet MS"/>
                <a:cs typeface="Trebuchet MS"/>
              </a:rPr>
              <a:t>e</a:t>
            </a:r>
            <a:r>
              <a:rPr sz="2200" spc="-105" dirty="0" err="1">
                <a:latin typeface="Trebuchet MS"/>
                <a:cs typeface="Trebuchet MS"/>
              </a:rPr>
              <a:t>n</a:t>
            </a:r>
            <a:r>
              <a:rPr sz="2200" spc="-130" dirty="0" err="1">
                <a:latin typeface="Trebuchet MS"/>
                <a:cs typeface="Trebuchet MS"/>
              </a:rPr>
              <a:t>c</a:t>
            </a:r>
            <a:r>
              <a:rPr sz="2200" spc="-125" dirty="0" err="1">
                <a:latin typeface="Trebuchet MS"/>
                <a:cs typeface="Trebuchet MS"/>
              </a:rPr>
              <a:t>i</a:t>
            </a:r>
            <a:r>
              <a:rPr sz="2200" spc="-220" dirty="0" err="1">
                <a:latin typeface="Trebuchet MS"/>
                <a:cs typeface="Trebuchet MS"/>
              </a:rPr>
              <a:t>a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120" dirty="0">
                <a:latin typeface="Trebuchet MS"/>
                <a:cs typeface="Trebuchet MS"/>
              </a:rPr>
              <a:t>e</a:t>
            </a:r>
            <a:r>
              <a:rPr sz="2200" spc="-105" dirty="0">
                <a:latin typeface="Trebuchet MS"/>
                <a:cs typeface="Trebuchet MS"/>
              </a:rPr>
              <a:t>n</a:t>
            </a:r>
            <a:r>
              <a:rPr sz="2200" spc="-125" dirty="0">
                <a:latin typeface="Trebuchet MS"/>
                <a:cs typeface="Trebuchet MS"/>
              </a:rPr>
              <a:t>t</a:t>
            </a:r>
            <a:r>
              <a:rPr sz="2200" spc="-40" dirty="0">
                <a:latin typeface="Trebuchet MS"/>
                <a:cs typeface="Trebuchet MS"/>
              </a:rPr>
              <a:t>r</a:t>
            </a:r>
            <a:r>
              <a:rPr sz="2200" spc="-140" dirty="0">
                <a:latin typeface="Trebuchet MS"/>
                <a:cs typeface="Trebuchet MS"/>
              </a:rPr>
              <a:t>e</a:t>
            </a:r>
            <a:r>
              <a:rPr lang="es-PA" sz="2200" spc="-140" dirty="0">
                <a:latin typeface="Trebuchet MS"/>
                <a:cs typeface="Trebuchet MS"/>
              </a:rPr>
              <a:t> </a:t>
            </a:r>
            <a:r>
              <a:rPr sz="2200" spc="-65" dirty="0" err="1">
                <a:latin typeface="Trebuchet MS"/>
                <a:cs typeface="Trebuchet MS"/>
              </a:rPr>
              <a:t>lo</a:t>
            </a:r>
            <a:r>
              <a:rPr sz="2200" spc="-60" dirty="0" err="1">
                <a:latin typeface="Trebuchet MS"/>
                <a:cs typeface="Trebuchet MS"/>
              </a:rPr>
              <a:t>s</a:t>
            </a:r>
            <a:r>
              <a:rPr sz="2200" spc="-50" dirty="0">
                <a:latin typeface="Trebuchet MS"/>
                <a:cs typeface="Trebuchet MS"/>
              </a:rPr>
              <a:t> </a:t>
            </a:r>
            <a:r>
              <a:rPr sz="2200" spc="-110" dirty="0">
                <a:latin typeface="Trebuchet MS"/>
                <a:cs typeface="Trebuchet MS"/>
              </a:rPr>
              <a:t>d</a:t>
            </a:r>
            <a:r>
              <a:rPr sz="2200" spc="-10" dirty="0">
                <a:latin typeface="Trebuchet MS"/>
                <a:cs typeface="Trebuchet MS"/>
              </a:rPr>
              <a:t>os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100" dirty="0">
                <a:latin typeface="Trebuchet MS"/>
                <a:cs typeface="Trebuchet MS"/>
              </a:rPr>
              <a:t>(</a:t>
            </a:r>
            <a:r>
              <a:rPr sz="2200" spc="-135" dirty="0">
                <a:latin typeface="Trebuchet MS"/>
                <a:cs typeface="Trebuchet MS"/>
              </a:rPr>
              <a:t>e</a:t>
            </a:r>
            <a:r>
              <a:rPr sz="2200" spc="-90" dirty="0">
                <a:latin typeface="Trebuchet MS"/>
                <a:cs typeface="Trebuchet MS"/>
              </a:rPr>
              <a:t>n</a:t>
            </a:r>
            <a:r>
              <a:rPr sz="2200" spc="-125" dirty="0">
                <a:latin typeface="Trebuchet MS"/>
                <a:cs typeface="Trebuchet MS"/>
              </a:rPr>
              <a:t>t</a:t>
            </a:r>
            <a:r>
              <a:rPr sz="2200" spc="-40" dirty="0">
                <a:latin typeface="Trebuchet MS"/>
                <a:cs typeface="Trebuchet MS"/>
              </a:rPr>
              <a:t>r</a:t>
            </a:r>
            <a:r>
              <a:rPr sz="2200" spc="-140" dirty="0">
                <a:latin typeface="Trebuchet MS"/>
                <a:cs typeface="Trebuchet MS"/>
              </a:rPr>
              <a:t>e</a:t>
            </a:r>
            <a:r>
              <a:rPr sz="2200" spc="-70" dirty="0">
                <a:latin typeface="Trebuchet MS"/>
                <a:cs typeface="Trebuchet MS"/>
              </a:rPr>
              <a:t> </a:t>
            </a:r>
            <a:r>
              <a:rPr sz="2200" spc="-145" dirty="0">
                <a:latin typeface="Trebuchet MS"/>
                <a:cs typeface="Trebuchet MS"/>
              </a:rPr>
              <a:t>el</a:t>
            </a:r>
            <a:r>
              <a:rPr sz="2200" spc="-30" dirty="0">
                <a:latin typeface="Trebuchet MS"/>
                <a:cs typeface="Trebuchet MS"/>
              </a:rPr>
              <a:t> </a:t>
            </a:r>
            <a:r>
              <a:rPr sz="2200" spc="-110" dirty="0">
                <a:latin typeface="Trebuchet MS"/>
                <a:cs typeface="Trebuchet MS"/>
              </a:rPr>
              <a:t>p</a:t>
            </a:r>
            <a:r>
              <a:rPr sz="2200" spc="-40" dirty="0">
                <a:latin typeface="Trebuchet MS"/>
                <a:cs typeface="Trebuchet MS"/>
              </a:rPr>
              <a:t>r</a:t>
            </a:r>
            <a:r>
              <a:rPr sz="2200" spc="-155" dirty="0">
                <a:latin typeface="Trebuchet MS"/>
                <a:cs typeface="Trebuchet MS"/>
              </a:rPr>
              <a:t>ec</a:t>
            </a:r>
            <a:r>
              <a:rPr sz="2200" spc="-95" dirty="0">
                <a:latin typeface="Trebuchet MS"/>
                <a:cs typeface="Trebuchet MS"/>
              </a:rPr>
              <a:t>i</a:t>
            </a:r>
            <a:r>
              <a:rPr sz="2200" spc="25" dirty="0">
                <a:latin typeface="Trebuchet MS"/>
                <a:cs typeface="Trebuchet MS"/>
              </a:rPr>
              <a:t>o</a:t>
            </a:r>
            <a:r>
              <a:rPr sz="2200" spc="-50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y</a:t>
            </a:r>
            <a:r>
              <a:rPr sz="2200" spc="-60" dirty="0">
                <a:latin typeface="Trebuchet MS"/>
                <a:cs typeface="Trebuchet MS"/>
              </a:rPr>
              <a:t> </a:t>
            </a:r>
            <a:r>
              <a:rPr sz="2200" spc="-145" dirty="0">
                <a:latin typeface="Trebuchet MS"/>
                <a:cs typeface="Trebuchet MS"/>
              </a:rPr>
              <a:t>el</a:t>
            </a:r>
            <a:r>
              <a:rPr sz="2200" spc="-30" dirty="0">
                <a:latin typeface="Trebuchet MS"/>
                <a:cs typeface="Trebuchet MS"/>
              </a:rPr>
              <a:t> </a:t>
            </a:r>
            <a:r>
              <a:rPr sz="2200" spc="-110" dirty="0">
                <a:latin typeface="Trebuchet MS"/>
                <a:cs typeface="Trebuchet MS"/>
              </a:rPr>
              <a:t>b</a:t>
            </a:r>
            <a:r>
              <a:rPr sz="2200" spc="-120" dirty="0">
                <a:latin typeface="Trebuchet MS"/>
                <a:cs typeface="Trebuchet MS"/>
              </a:rPr>
              <a:t>e</a:t>
            </a:r>
            <a:r>
              <a:rPr sz="2200" spc="-105" dirty="0">
                <a:latin typeface="Trebuchet MS"/>
                <a:cs typeface="Trebuchet MS"/>
              </a:rPr>
              <a:t>n</a:t>
            </a:r>
            <a:r>
              <a:rPr sz="2200" spc="-229" dirty="0">
                <a:latin typeface="Trebuchet MS"/>
                <a:cs typeface="Trebuchet MS"/>
              </a:rPr>
              <a:t>e</a:t>
            </a:r>
            <a:r>
              <a:rPr sz="2200" spc="-145" dirty="0">
                <a:latin typeface="Trebuchet MS"/>
                <a:cs typeface="Trebuchet MS"/>
              </a:rPr>
              <a:t>f</a:t>
            </a:r>
            <a:r>
              <a:rPr sz="2200" spc="-100" dirty="0">
                <a:latin typeface="Trebuchet MS"/>
                <a:cs typeface="Trebuchet MS"/>
              </a:rPr>
              <a:t>i</a:t>
            </a:r>
            <a:r>
              <a:rPr sz="2200" spc="-175" dirty="0">
                <a:latin typeface="Trebuchet MS"/>
                <a:cs typeface="Trebuchet MS"/>
              </a:rPr>
              <a:t>c</a:t>
            </a:r>
            <a:r>
              <a:rPr sz="2200" spc="-135" dirty="0">
                <a:latin typeface="Trebuchet MS"/>
                <a:cs typeface="Trebuchet MS"/>
              </a:rPr>
              <a:t>io)</a:t>
            </a:r>
            <a:r>
              <a:rPr sz="2200" spc="-120" dirty="0">
                <a:latin typeface="Trebuchet MS"/>
                <a:cs typeface="Trebuchet MS"/>
              </a:rPr>
              <a:t>,</a:t>
            </a:r>
            <a:r>
              <a:rPr sz="2200" spc="-245" dirty="0">
                <a:latin typeface="Trebuchet MS"/>
                <a:cs typeface="Trebuchet MS"/>
              </a:rPr>
              <a:t> </a:t>
            </a:r>
            <a:r>
              <a:rPr sz="2200" spc="-200" dirty="0">
                <a:latin typeface="Trebuchet MS"/>
                <a:cs typeface="Trebuchet MS"/>
              </a:rPr>
              <a:t>m</a:t>
            </a:r>
            <a:r>
              <a:rPr sz="2200" spc="-145" dirty="0">
                <a:latin typeface="Trebuchet MS"/>
                <a:cs typeface="Trebuchet MS"/>
              </a:rPr>
              <a:t>á</a:t>
            </a:r>
            <a:r>
              <a:rPr sz="2200" spc="-45" dirty="0">
                <a:latin typeface="Trebuchet MS"/>
                <a:cs typeface="Trebuchet MS"/>
              </a:rPr>
              <a:t>s</a:t>
            </a:r>
            <a:r>
              <a:rPr sz="2200" spc="-50" dirty="0">
                <a:latin typeface="Trebuchet MS"/>
                <a:cs typeface="Trebuchet MS"/>
              </a:rPr>
              <a:t> </a:t>
            </a:r>
            <a:r>
              <a:rPr sz="2200" spc="-220" dirty="0">
                <a:latin typeface="Trebuchet MS"/>
                <a:cs typeface="Trebuchet MS"/>
              </a:rPr>
              <a:t>a</a:t>
            </a:r>
            <a:r>
              <a:rPr sz="2200" spc="-80" dirty="0">
                <a:latin typeface="Trebuchet MS"/>
                <a:cs typeface="Trebuchet MS"/>
              </a:rPr>
              <a:t>lt</a:t>
            </a:r>
            <a:r>
              <a:rPr sz="2200" spc="-114" dirty="0">
                <a:latin typeface="Trebuchet MS"/>
                <a:cs typeface="Trebuchet MS"/>
              </a:rPr>
              <a:t>o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es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125" dirty="0">
                <a:latin typeface="Trebuchet MS"/>
                <a:cs typeface="Trebuchet MS"/>
              </a:rPr>
              <a:t>el  </a:t>
            </a:r>
            <a:r>
              <a:rPr sz="2200" spc="-160" dirty="0">
                <a:latin typeface="Trebuchet MS"/>
                <a:cs typeface="Trebuchet MS"/>
              </a:rPr>
              <a:t>valor.</a:t>
            </a:r>
            <a:endParaRPr lang="es-PA" sz="2200" spc="-160" dirty="0">
              <a:latin typeface="Trebuchet MS"/>
              <a:cs typeface="Trebuchet MS"/>
            </a:endParaRPr>
          </a:p>
          <a:p>
            <a:pPr marL="12700" marR="143510">
              <a:lnSpc>
                <a:spcPct val="120000"/>
              </a:lnSpc>
              <a:spcBef>
                <a:spcPts val="100"/>
              </a:spcBef>
              <a:tabLst>
                <a:tab pos="3829050" algn="l"/>
                <a:tab pos="7493634" algn="l"/>
              </a:tabLst>
            </a:pPr>
            <a:endParaRPr sz="2200" dirty="0">
              <a:latin typeface="Trebuchet MS"/>
              <a:cs typeface="Trebuchet MS"/>
            </a:endParaRPr>
          </a:p>
          <a:p>
            <a:pPr marL="12700" marR="5080">
              <a:lnSpc>
                <a:spcPct val="120000"/>
              </a:lnSpc>
              <a:spcBef>
                <a:spcPts val="1010"/>
              </a:spcBef>
            </a:pPr>
            <a:r>
              <a:rPr sz="2200" spc="-95" dirty="0">
                <a:latin typeface="Trebuchet MS"/>
                <a:cs typeface="Trebuchet MS"/>
              </a:rPr>
              <a:t>Si</a:t>
            </a:r>
            <a:r>
              <a:rPr sz="2200" spc="-55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los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beneficios</a:t>
            </a:r>
            <a:r>
              <a:rPr sz="2200" spc="-30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que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spc="-75" dirty="0">
                <a:latin typeface="Trebuchet MS"/>
                <a:cs typeface="Trebuchet MS"/>
              </a:rPr>
              <a:t>proporcionan</a:t>
            </a:r>
            <a:r>
              <a:rPr sz="2200" spc="-60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los</a:t>
            </a:r>
            <a:r>
              <a:rPr sz="2200" spc="-50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productos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120" dirty="0">
                <a:latin typeface="Trebuchet MS"/>
                <a:cs typeface="Trebuchet MS"/>
              </a:rPr>
              <a:t>de</a:t>
            </a:r>
            <a:r>
              <a:rPr sz="2200" spc="-50" dirty="0">
                <a:latin typeface="Trebuchet MS"/>
                <a:cs typeface="Trebuchet MS"/>
              </a:rPr>
              <a:t> </a:t>
            </a:r>
            <a:r>
              <a:rPr sz="2200" spc="-125" dirty="0">
                <a:latin typeface="Trebuchet MS"/>
                <a:cs typeface="Trebuchet MS"/>
              </a:rPr>
              <a:t>una</a:t>
            </a:r>
            <a:r>
              <a:rPr sz="2200" spc="-55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empresa</a:t>
            </a:r>
            <a:r>
              <a:rPr sz="2200" spc="-35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son</a:t>
            </a:r>
            <a:r>
              <a:rPr sz="2200" spc="-35" dirty="0">
                <a:latin typeface="Trebuchet MS"/>
                <a:cs typeface="Trebuchet MS"/>
              </a:rPr>
              <a:t> </a:t>
            </a:r>
            <a:r>
              <a:rPr sz="2200" spc="-110" dirty="0">
                <a:latin typeface="Trebuchet MS"/>
                <a:cs typeface="Trebuchet MS"/>
              </a:rPr>
              <a:t>mayores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25" dirty="0">
                <a:latin typeface="Trebuchet MS"/>
                <a:cs typeface="Trebuchet MS"/>
              </a:rPr>
              <a:t>o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120" dirty="0">
                <a:latin typeface="Trebuchet MS"/>
                <a:cs typeface="Trebuchet MS"/>
              </a:rPr>
              <a:t>diferentes </a:t>
            </a:r>
            <a:r>
              <a:rPr sz="2200" spc="-590" dirty="0">
                <a:latin typeface="Trebuchet MS"/>
                <a:cs typeface="Trebuchet MS"/>
              </a:rPr>
              <a:t> </a:t>
            </a:r>
            <a:r>
              <a:rPr sz="2200" spc="-200" dirty="0">
                <a:latin typeface="Trebuchet MS"/>
                <a:cs typeface="Trebuchet MS"/>
              </a:rPr>
              <a:t>a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los </a:t>
            </a:r>
            <a:r>
              <a:rPr sz="2200" spc="-114" dirty="0">
                <a:latin typeface="Trebuchet MS"/>
                <a:cs typeface="Trebuchet MS"/>
              </a:rPr>
              <a:t>que </a:t>
            </a:r>
            <a:r>
              <a:rPr sz="2200" spc="-105" dirty="0">
                <a:latin typeface="Trebuchet MS"/>
                <a:cs typeface="Trebuchet MS"/>
              </a:rPr>
              <a:t>ofrecen </a:t>
            </a:r>
            <a:r>
              <a:rPr sz="2200" spc="-110" dirty="0">
                <a:latin typeface="Trebuchet MS"/>
                <a:cs typeface="Trebuchet MS"/>
              </a:rPr>
              <a:t>otras, </a:t>
            </a:r>
            <a:r>
              <a:rPr sz="2200" spc="-65" dirty="0">
                <a:latin typeface="Trebuchet MS"/>
                <a:cs typeface="Trebuchet MS"/>
              </a:rPr>
              <a:t>pero </a:t>
            </a:r>
            <a:r>
              <a:rPr sz="2200" spc="-120" dirty="0">
                <a:latin typeface="Trebuchet MS"/>
                <a:cs typeface="Trebuchet MS"/>
              </a:rPr>
              <a:t>cuestan </a:t>
            </a:r>
            <a:r>
              <a:rPr sz="2200" spc="-60" dirty="0">
                <a:latin typeface="Trebuchet MS"/>
                <a:cs typeface="Trebuchet MS"/>
              </a:rPr>
              <a:t>los </a:t>
            </a:r>
            <a:r>
              <a:rPr sz="2200" spc="-125" dirty="0">
                <a:latin typeface="Trebuchet MS"/>
                <a:cs typeface="Trebuchet MS"/>
              </a:rPr>
              <a:t>mismo, </a:t>
            </a:r>
            <a:r>
              <a:rPr sz="2200" spc="-90" dirty="0">
                <a:latin typeface="Trebuchet MS"/>
                <a:cs typeface="Trebuchet MS"/>
              </a:rPr>
              <a:t>entonces </a:t>
            </a:r>
            <a:r>
              <a:rPr sz="2200" spc="-125" dirty="0">
                <a:latin typeface="Trebuchet MS"/>
                <a:cs typeface="Trebuchet MS"/>
              </a:rPr>
              <a:t>esa </a:t>
            </a:r>
            <a:r>
              <a:rPr sz="2200" spc="-114" dirty="0">
                <a:latin typeface="Trebuchet MS"/>
                <a:cs typeface="Trebuchet MS"/>
              </a:rPr>
              <a:t>empresa </a:t>
            </a:r>
            <a:r>
              <a:rPr sz="2200" spc="-130" dirty="0">
                <a:latin typeface="Trebuchet MS"/>
                <a:cs typeface="Trebuchet MS"/>
              </a:rPr>
              <a:t>está </a:t>
            </a:r>
            <a:r>
              <a:rPr sz="2200" spc="-95" dirty="0">
                <a:latin typeface="Trebuchet MS"/>
                <a:cs typeface="Trebuchet MS"/>
              </a:rPr>
              <a:t>ofreciendo </a:t>
            </a:r>
            <a:r>
              <a:rPr sz="2200" spc="-90" dirty="0">
                <a:latin typeface="Trebuchet MS"/>
                <a:cs typeface="Trebuchet MS"/>
              </a:rPr>
              <a:t> </a:t>
            </a:r>
            <a:r>
              <a:rPr sz="2200" spc="-110" dirty="0">
                <a:latin typeface="Trebuchet MS"/>
                <a:cs typeface="Trebuchet MS"/>
              </a:rPr>
              <a:t>mejor</a:t>
            </a:r>
            <a:r>
              <a:rPr sz="2200" spc="-50" dirty="0">
                <a:latin typeface="Trebuchet MS"/>
                <a:cs typeface="Trebuchet MS"/>
              </a:rPr>
              <a:t> </a:t>
            </a:r>
            <a:r>
              <a:rPr sz="2200" spc="-160" dirty="0">
                <a:latin typeface="Trebuchet MS"/>
                <a:cs typeface="Trebuchet MS"/>
              </a:rPr>
              <a:t>valor.</a:t>
            </a:r>
            <a:r>
              <a:rPr sz="2200" spc="-245" dirty="0">
                <a:latin typeface="Trebuchet MS"/>
                <a:cs typeface="Trebuchet MS"/>
              </a:rPr>
              <a:t> </a:t>
            </a:r>
            <a:endParaRPr lang="es-PA" sz="2200" spc="-245" dirty="0">
              <a:latin typeface="Trebuchet MS"/>
              <a:cs typeface="Trebuchet MS"/>
            </a:endParaRPr>
          </a:p>
          <a:p>
            <a:pPr marL="12700" marR="5080">
              <a:lnSpc>
                <a:spcPct val="120000"/>
              </a:lnSpc>
              <a:spcBef>
                <a:spcPts val="1010"/>
              </a:spcBef>
            </a:pPr>
            <a:endParaRPr lang="es-PA" sz="2200" spc="-245" dirty="0">
              <a:latin typeface="Trebuchet MS"/>
              <a:cs typeface="Trebuchet MS"/>
            </a:endParaRPr>
          </a:p>
          <a:p>
            <a:pPr marL="12700" marR="5080">
              <a:lnSpc>
                <a:spcPct val="120000"/>
              </a:lnSpc>
              <a:spcBef>
                <a:spcPts val="1010"/>
              </a:spcBef>
            </a:pPr>
            <a:r>
              <a:rPr sz="2200" spc="-95" dirty="0">
                <a:latin typeface="Trebuchet MS"/>
                <a:cs typeface="Trebuchet MS"/>
              </a:rPr>
              <a:t>Si</a:t>
            </a:r>
            <a:r>
              <a:rPr sz="2200" spc="-50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uno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spc="-125" dirty="0">
                <a:latin typeface="Trebuchet MS"/>
                <a:cs typeface="Trebuchet MS"/>
              </a:rPr>
              <a:t>de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85" dirty="0">
                <a:latin typeface="Trebuchet MS"/>
                <a:cs typeface="Trebuchet MS"/>
              </a:rPr>
              <a:t>dichos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beneficios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es</a:t>
            </a:r>
            <a:r>
              <a:rPr sz="2200" spc="-40" dirty="0">
                <a:latin typeface="Trebuchet MS"/>
                <a:cs typeface="Trebuchet MS"/>
              </a:rPr>
              <a:t> </a:t>
            </a:r>
            <a:r>
              <a:rPr sz="2200" spc="-140" dirty="0">
                <a:latin typeface="Trebuchet MS"/>
                <a:cs typeface="Trebuchet MS"/>
              </a:rPr>
              <a:t>significativamente</a:t>
            </a:r>
            <a:r>
              <a:rPr sz="2200" spc="5" dirty="0">
                <a:latin typeface="Trebuchet MS"/>
                <a:cs typeface="Trebuchet MS"/>
              </a:rPr>
              <a:t> </a:t>
            </a:r>
            <a:r>
              <a:rPr sz="2200" spc="-110" dirty="0">
                <a:latin typeface="Trebuchet MS"/>
                <a:cs typeface="Trebuchet MS"/>
              </a:rPr>
              <a:t>mejor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que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spc="-145" dirty="0">
                <a:latin typeface="Trebuchet MS"/>
                <a:cs typeface="Trebuchet MS"/>
              </a:rPr>
              <a:t>el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que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125" dirty="0">
                <a:latin typeface="Trebuchet MS"/>
                <a:cs typeface="Trebuchet MS"/>
              </a:rPr>
              <a:t>están</a:t>
            </a:r>
            <a:r>
              <a:rPr sz="2200" spc="-35" dirty="0">
                <a:latin typeface="Trebuchet MS"/>
                <a:cs typeface="Trebuchet MS"/>
              </a:rPr>
              <a:t> </a:t>
            </a:r>
            <a:r>
              <a:rPr sz="2200" spc="-120" dirty="0">
                <a:latin typeface="Trebuchet MS"/>
                <a:cs typeface="Trebuchet MS"/>
              </a:rPr>
              <a:t>en </a:t>
            </a:r>
            <a:r>
              <a:rPr sz="2200" spc="-114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condiciones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125" dirty="0">
                <a:latin typeface="Trebuchet MS"/>
                <a:cs typeface="Trebuchet MS"/>
              </a:rPr>
              <a:t>de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ofrecer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otras</a:t>
            </a:r>
            <a:r>
              <a:rPr sz="2200" spc="-50" dirty="0">
                <a:latin typeface="Trebuchet MS"/>
                <a:cs typeface="Trebuchet MS"/>
              </a:rPr>
              <a:t> </a:t>
            </a:r>
            <a:r>
              <a:rPr sz="2200" spc="-105" dirty="0">
                <a:latin typeface="Trebuchet MS"/>
                <a:cs typeface="Trebuchet MS"/>
              </a:rPr>
              <a:t>empresas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185" dirty="0">
                <a:latin typeface="Trebuchet MS"/>
                <a:cs typeface="Trebuchet MS"/>
              </a:rPr>
              <a:t>al</a:t>
            </a:r>
            <a:r>
              <a:rPr sz="2200" spc="-35" dirty="0">
                <a:latin typeface="Trebuchet MS"/>
                <a:cs typeface="Trebuchet MS"/>
              </a:rPr>
              <a:t> </a:t>
            </a:r>
            <a:r>
              <a:rPr sz="2200" spc="-85" dirty="0">
                <a:latin typeface="Trebuchet MS"/>
                <a:cs typeface="Trebuchet MS"/>
              </a:rPr>
              <a:t>mismo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spc="-100" dirty="0">
                <a:latin typeface="Trebuchet MS"/>
                <a:cs typeface="Trebuchet MS"/>
              </a:rPr>
              <a:t>costo,</a:t>
            </a:r>
            <a:r>
              <a:rPr sz="2200" spc="-250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entonces</a:t>
            </a:r>
            <a:r>
              <a:rPr sz="2200" spc="-70" dirty="0">
                <a:latin typeface="Trebuchet MS"/>
                <a:cs typeface="Trebuchet MS"/>
              </a:rPr>
              <a:t> </a:t>
            </a:r>
            <a:r>
              <a:rPr sz="2200" spc="-135" dirty="0">
                <a:latin typeface="Trebuchet MS"/>
                <a:cs typeface="Trebuchet MS"/>
              </a:rPr>
              <a:t>dicha</a:t>
            </a:r>
            <a:r>
              <a:rPr sz="2200" spc="-10" dirty="0">
                <a:latin typeface="Trebuchet MS"/>
                <a:cs typeface="Trebuchet MS"/>
              </a:rPr>
              <a:t> </a:t>
            </a:r>
            <a:r>
              <a:rPr sz="2200" spc="-110" dirty="0">
                <a:latin typeface="Trebuchet MS"/>
                <a:cs typeface="Trebuchet MS"/>
              </a:rPr>
              <a:t>empresa</a:t>
            </a:r>
            <a:r>
              <a:rPr sz="2200" spc="-55" dirty="0">
                <a:latin typeface="Trebuchet MS"/>
                <a:cs typeface="Trebuchet MS"/>
              </a:rPr>
              <a:t> </a:t>
            </a:r>
            <a:r>
              <a:rPr sz="2200" spc="-125" dirty="0">
                <a:latin typeface="Trebuchet MS"/>
                <a:cs typeface="Trebuchet MS"/>
              </a:rPr>
              <a:t>está </a:t>
            </a:r>
            <a:r>
              <a:rPr sz="2200" spc="-120" dirty="0">
                <a:latin typeface="Trebuchet MS"/>
                <a:cs typeface="Trebuchet MS"/>
              </a:rPr>
              <a:t> </a:t>
            </a:r>
            <a:r>
              <a:rPr sz="2200" spc="-130" dirty="0">
                <a:latin typeface="Trebuchet MS"/>
                <a:cs typeface="Trebuchet MS"/>
              </a:rPr>
              <a:t>o</a:t>
            </a:r>
            <a:r>
              <a:rPr sz="2200" spc="-85" dirty="0">
                <a:latin typeface="Trebuchet MS"/>
                <a:cs typeface="Trebuchet MS"/>
              </a:rPr>
              <a:t>f</a:t>
            </a:r>
            <a:r>
              <a:rPr sz="2200" spc="-40" dirty="0">
                <a:latin typeface="Trebuchet MS"/>
                <a:cs typeface="Trebuchet MS"/>
              </a:rPr>
              <a:t>r</a:t>
            </a:r>
            <a:r>
              <a:rPr sz="2200" spc="-155" dirty="0">
                <a:latin typeface="Trebuchet MS"/>
                <a:cs typeface="Trebuchet MS"/>
              </a:rPr>
              <a:t>ec</a:t>
            </a:r>
            <a:r>
              <a:rPr sz="2200" spc="-95" dirty="0">
                <a:latin typeface="Trebuchet MS"/>
                <a:cs typeface="Trebuchet MS"/>
              </a:rPr>
              <a:t>i</a:t>
            </a:r>
            <a:r>
              <a:rPr sz="2200" spc="-120" dirty="0">
                <a:latin typeface="Trebuchet MS"/>
                <a:cs typeface="Trebuchet MS"/>
              </a:rPr>
              <a:t>e</a:t>
            </a:r>
            <a:r>
              <a:rPr sz="2200" spc="-105" dirty="0">
                <a:latin typeface="Trebuchet MS"/>
                <a:cs typeface="Trebuchet MS"/>
              </a:rPr>
              <a:t>n</a:t>
            </a:r>
            <a:r>
              <a:rPr sz="2200" spc="-110" dirty="0">
                <a:latin typeface="Trebuchet MS"/>
                <a:cs typeface="Trebuchet MS"/>
              </a:rPr>
              <a:t>d</a:t>
            </a:r>
            <a:r>
              <a:rPr sz="2200" spc="25" dirty="0">
                <a:latin typeface="Trebuchet MS"/>
                <a:cs typeface="Trebuchet MS"/>
              </a:rPr>
              <a:t>o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u</a:t>
            </a:r>
            <a:r>
              <a:rPr sz="2200" spc="-100" dirty="0">
                <a:latin typeface="Trebuchet MS"/>
                <a:cs typeface="Trebuchet MS"/>
              </a:rPr>
              <a:t>n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spc="-120" dirty="0">
                <a:latin typeface="Trebuchet MS"/>
                <a:cs typeface="Trebuchet MS"/>
              </a:rPr>
              <a:t>v</a:t>
            </a:r>
            <a:r>
              <a:rPr sz="2200" spc="-215" dirty="0">
                <a:latin typeface="Trebuchet MS"/>
                <a:cs typeface="Trebuchet MS"/>
              </a:rPr>
              <a:t>a</a:t>
            </a:r>
            <a:r>
              <a:rPr sz="2200" spc="-45" dirty="0">
                <a:latin typeface="Trebuchet MS"/>
                <a:cs typeface="Trebuchet MS"/>
              </a:rPr>
              <a:t>lo</a:t>
            </a:r>
            <a:r>
              <a:rPr sz="2200" spc="-40" dirty="0">
                <a:latin typeface="Trebuchet MS"/>
                <a:cs typeface="Trebuchet MS"/>
              </a:rPr>
              <a:t>r</a:t>
            </a:r>
            <a:r>
              <a:rPr sz="2200" spc="-30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s</a:t>
            </a:r>
            <a:r>
              <a:rPr sz="2200" spc="-75" dirty="0">
                <a:latin typeface="Trebuchet MS"/>
                <a:cs typeface="Trebuchet MS"/>
              </a:rPr>
              <a:t>u</a:t>
            </a:r>
            <a:r>
              <a:rPr sz="2200" spc="-110" dirty="0">
                <a:latin typeface="Trebuchet MS"/>
                <a:cs typeface="Trebuchet MS"/>
              </a:rPr>
              <a:t>p</a:t>
            </a:r>
            <a:r>
              <a:rPr sz="2200" spc="-75" dirty="0">
                <a:latin typeface="Trebuchet MS"/>
                <a:cs typeface="Trebuchet MS"/>
              </a:rPr>
              <a:t>e</a:t>
            </a:r>
            <a:r>
              <a:rPr sz="2200" spc="-50" dirty="0">
                <a:latin typeface="Trebuchet MS"/>
                <a:cs typeface="Trebuchet MS"/>
              </a:rPr>
              <a:t>r</a:t>
            </a:r>
            <a:r>
              <a:rPr sz="2200" spc="-60" dirty="0">
                <a:latin typeface="Trebuchet MS"/>
                <a:cs typeface="Trebuchet MS"/>
              </a:rPr>
              <a:t>io</a:t>
            </a:r>
            <a:r>
              <a:rPr sz="2200" spc="-180" dirty="0">
                <a:latin typeface="Trebuchet MS"/>
                <a:cs typeface="Trebuchet MS"/>
              </a:rPr>
              <a:t>r</a:t>
            </a:r>
            <a:r>
              <a:rPr sz="2200" spc="-300" dirty="0">
                <a:latin typeface="Trebuchet MS"/>
                <a:cs typeface="Trebuchet MS"/>
              </a:rPr>
              <a:t>.</a:t>
            </a:r>
            <a:endParaRPr sz="22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2900" y="2044585"/>
            <a:ext cx="11506200" cy="4063228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585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114" dirty="0">
                <a:latin typeface="Trebuchet MS"/>
                <a:cs typeface="Trebuchet MS"/>
              </a:rPr>
              <a:t>El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primer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modo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de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100" dirty="0">
                <a:latin typeface="Trebuchet MS"/>
                <a:cs typeface="Trebuchet MS"/>
              </a:rPr>
              <a:t>crear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valor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es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centrarse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120" dirty="0">
                <a:latin typeface="Trebuchet MS"/>
                <a:cs typeface="Trebuchet MS"/>
              </a:rPr>
              <a:t>en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uno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25" dirty="0">
                <a:latin typeface="Trebuchet MS"/>
                <a:cs typeface="Trebuchet MS"/>
              </a:rPr>
              <a:t>o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unos</a:t>
            </a:r>
            <a:r>
              <a:rPr sz="2000" spc="-75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pocos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atributos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135" dirty="0">
                <a:latin typeface="Trebuchet MS"/>
                <a:cs typeface="Trebuchet MS"/>
              </a:rPr>
              <a:t>del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servicio</a:t>
            </a:r>
            <a:r>
              <a:rPr sz="2000" spc="-5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y</a:t>
            </a:r>
            <a:endParaRPr sz="2000" dirty="0">
              <a:latin typeface="Trebuchet MS"/>
              <a:cs typeface="Trebuchet MS"/>
            </a:endParaRPr>
          </a:p>
          <a:p>
            <a:pPr marL="241300">
              <a:lnSpc>
                <a:spcPct val="100000"/>
              </a:lnSpc>
              <a:spcBef>
                <a:spcPts val="480"/>
              </a:spcBef>
            </a:pPr>
            <a:r>
              <a:rPr sz="2000" spc="-90" dirty="0">
                <a:latin typeface="Trebuchet MS"/>
                <a:cs typeface="Trebuchet MS"/>
              </a:rPr>
              <a:t>extender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65" dirty="0">
                <a:latin typeface="Trebuchet MS"/>
                <a:cs typeface="Trebuchet MS"/>
              </a:rPr>
              <a:t>los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beneficios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130" dirty="0">
                <a:latin typeface="Trebuchet MS"/>
                <a:cs typeface="Trebuchet MS"/>
              </a:rPr>
              <a:t>más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85" dirty="0">
                <a:latin typeface="Trebuchet MS"/>
                <a:cs typeface="Trebuchet MS"/>
              </a:rPr>
              <a:t>allá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135" dirty="0">
                <a:latin typeface="Trebuchet MS"/>
                <a:cs typeface="Trebuchet MS"/>
              </a:rPr>
              <a:t>del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abanico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spc="-155" dirty="0">
                <a:latin typeface="Trebuchet MS"/>
                <a:cs typeface="Trebuchet MS"/>
              </a:rPr>
              <a:t>actual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spc="-140" dirty="0">
                <a:latin typeface="Trebuchet MS"/>
                <a:cs typeface="Trebuchet MS"/>
              </a:rPr>
              <a:t>(especialización/</a:t>
            </a:r>
            <a:r>
              <a:rPr sz="2000" spc="-140" dirty="0" err="1">
                <a:latin typeface="Trebuchet MS"/>
                <a:cs typeface="Trebuchet MS"/>
              </a:rPr>
              <a:t>enfoque</a:t>
            </a:r>
            <a:r>
              <a:rPr sz="2000" spc="-140" dirty="0">
                <a:latin typeface="Trebuchet MS"/>
                <a:cs typeface="Trebuchet MS"/>
              </a:rPr>
              <a:t>).</a:t>
            </a:r>
            <a:endParaRPr lang="es-PA" sz="2000" spc="-140" dirty="0">
              <a:latin typeface="Trebuchet MS"/>
              <a:cs typeface="Trebuchet MS"/>
            </a:endParaRPr>
          </a:p>
          <a:p>
            <a:pPr marL="241300">
              <a:lnSpc>
                <a:spcPct val="100000"/>
              </a:lnSpc>
              <a:spcBef>
                <a:spcPts val="480"/>
              </a:spcBef>
            </a:pPr>
            <a:endParaRPr sz="2000" dirty="0">
              <a:latin typeface="Trebuchet MS"/>
              <a:cs typeface="Trebuchet MS"/>
            </a:endParaRPr>
          </a:p>
          <a:p>
            <a:pPr marL="241300" marR="376555" indent="-228600">
              <a:lnSpc>
                <a:spcPct val="120000"/>
              </a:lnSpc>
              <a:spcBef>
                <a:spcPts val="1015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110" dirty="0">
                <a:latin typeface="Trebuchet MS"/>
                <a:cs typeface="Trebuchet MS"/>
              </a:rPr>
              <a:t>El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segundo</a:t>
            </a:r>
            <a:r>
              <a:rPr sz="2000" spc="-45" dirty="0">
                <a:latin typeface="Trebuchet MS"/>
                <a:cs typeface="Trebuchet MS"/>
              </a:rPr>
              <a:t> modo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spc="-85" dirty="0">
                <a:latin typeface="Trebuchet MS"/>
                <a:cs typeface="Trebuchet MS"/>
              </a:rPr>
              <a:t>consiste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en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extender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65" dirty="0">
                <a:latin typeface="Trebuchet MS"/>
                <a:cs typeface="Trebuchet MS"/>
              </a:rPr>
              <a:t>los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beneficios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204" dirty="0">
                <a:latin typeface="Trebuchet MS"/>
                <a:cs typeface="Trebuchet MS"/>
              </a:rPr>
              <a:t>a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65" dirty="0">
                <a:latin typeface="Trebuchet MS"/>
                <a:cs typeface="Trebuchet MS"/>
              </a:rPr>
              <a:t>los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75" dirty="0">
                <a:latin typeface="Trebuchet MS"/>
                <a:cs typeface="Trebuchet MS"/>
              </a:rPr>
              <a:t>servicios</a:t>
            </a:r>
            <a:r>
              <a:rPr sz="2000" spc="5" dirty="0">
                <a:latin typeface="Trebuchet MS"/>
                <a:cs typeface="Trebuchet MS"/>
              </a:rPr>
              <a:t> </a:t>
            </a:r>
            <a:r>
              <a:rPr sz="2000" spc="-120" dirty="0">
                <a:latin typeface="Trebuchet MS"/>
                <a:cs typeface="Trebuchet MS"/>
              </a:rPr>
              <a:t>auxiliares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que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65" dirty="0">
                <a:latin typeface="Trebuchet MS"/>
                <a:cs typeface="Trebuchet MS"/>
              </a:rPr>
              <a:t>los </a:t>
            </a:r>
            <a:r>
              <a:rPr sz="2000" spc="-590" dirty="0">
                <a:latin typeface="Trebuchet MS"/>
                <a:cs typeface="Trebuchet MS"/>
              </a:rPr>
              <a:t> </a:t>
            </a:r>
            <a:r>
              <a:rPr sz="2000" spc="-120" dirty="0">
                <a:latin typeface="Trebuchet MS"/>
                <a:cs typeface="Trebuchet MS"/>
              </a:rPr>
              <a:t>clientes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tienen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que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utilizar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100" dirty="0">
                <a:latin typeface="Trebuchet MS"/>
                <a:cs typeface="Trebuchet MS"/>
              </a:rPr>
              <a:t>cuando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usan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65" dirty="0">
                <a:latin typeface="Trebuchet MS"/>
                <a:cs typeface="Trebuchet MS"/>
              </a:rPr>
              <a:t>los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75" dirty="0">
                <a:latin typeface="Trebuchet MS"/>
                <a:cs typeface="Trebuchet MS"/>
              </a:rPr>
              <a:t>servicios</a:t>
            </a:r>
            <a:r>
              <a:rPr sz="2000" spc="-5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de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una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140" dirty="0" err="1">
                <a:latin typeface="Trebuchet MS"/>
                <a:cs typeface="Trebuchet MS"/>
              </a:rPr>
              <a:t>empresa</a:t>
            </a:r>
            <a:r>
              <a:rPr sz="2000" spc="-140" dirty="0">
                <a:latin typeface="Trebuchet MS"/>
                <a:cs typeface="Trebuchet MS"/>
              </a:rPr>
              <a:t>.</a:t>
            </a:r>
            <a:endParaRPr lang="es-PA" sz="2000" spc="-140" dirty="0">
              <a:latin typeface="Trebuchet MS"/>
              <a:cs typeface="Trebuchet MS"/>
            </a:endParaRPr>
          </a:p>
          <a:p>
            <a:pPr marL="241300" marR="376555" indent="-228600">
              <a:lnSpc>
                <a:spcPct val="120000"/>
              </a:lnSpc>
              <a:spcBef>
                <a:spcPts val="1015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endParaRPr sz="2000" dirty="0">
              <a:latin typeface="Trebuchet MS"/>
              <a:cs typeface="Trebuchet MS"/>
            </a:endParaRPr>
          </a:p>
          <a:p>
            <a:pPr marL="241300" marR="5080" indent="-228600">
              <a:lnSpc>
                <a:spcPct val="120000"/>
              </a:lnSpc>
              <a:spcBef>
                <a:spcPts val="985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  <a:tab pos="1338580" algn="l"/>
              </a:tabLst>
            </a:pPr>
            <a:r>
              <a:rPr sz="2000" spc="-110" dirty="0">
                <a:latin typeface="Trebuchet MS"/>
                <a:cs typeface="Trebuchet MS"/>
              </a:rPr>
              <a:t>El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tercer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modo </a:t>
            </a:r>
            <a:r>
              <a:rPr sz="2000" spc="-125" dirty="0">
                <a:latin typeface="Trebuchet MS"/>
                <a:cs typeface="Trebuchet MS"/>
              </a:rPr>
              <a:t>de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spc="-100" dirty="0">
                <a:latin typeface="Trebuchet MS"/>
                <a:cs typeface="Trebuchet MS"/>
              </a:rPr>
              <a:t>crear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60" dirty="0">
                <a:latin typeface="Trebuchet MS"/>
                <a:cs typeface="Trebuchet MS"/>
              </a:rPr>
              <a:t>valor,</a:t>
            </a:r>
            <a:r>
              <a:rPr sz="2000" spc="-225" dirty="0">
                <a:latin typeface="Trebuchet MS"/>
                <a:cs typeface="Trebuchet MS"/>
              </a:rPr>
              <a:t> </a:t>
            </a:r>
            <a:r>
              <a:rPr sz="2000" spc="-204" dirty="0">
                <a:latin typeface="Trebuchet MS"/>
                <a:cs typeface="Trebuchet MS"/>
              </a:rPr>
              <a:t>a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spc="-120" dirty="0">
                <a:latin typeface="Trebuchet MS"/>
                <a:cs typeface="Trebuchet MS"/>
              </a:rPr>
              <a:t>través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de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beneficios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40" dirty="0">
                <a:latin typeface="Trebuchet MS"/>
                <a:cs typeface="Trebuchet MS"/>
              </a:rPr>
              <a:t>adicionales,</a:t>
            </a:r>
            <a:r>
              <a:rPr sz="2000" spc="-195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es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70" dirty="0">
                <a:latin typeface="Trebuchet MS"/>
                <a:cs typeface="Trebuchet MS"/>
              </a:rPr>
              <a:t>ir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desde</a:t>
            </a:r>
            <a:r>
              <a:rPr sz="2000" spc="5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una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solución </a:t>
            </a:r>
            <a:r>
              <a:rPr sz="2000" spc="-75" dirty="0">
                <a:latin typeface="Trebuchet MS"/>
                <a:cs typeface="Trebuchet MS"/>
              </a:rPr>
              <a:t> </a:t>
            </a:r>
            <a:r>
              <a:rPr sz="2000" spc="-135" dirty="0">
                <a:latin typeface="Trebuchet MS"/>
                <a:cs typeface="Trebuchet MS"/>
              </a:rPr>
              <a:t>hasta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130" dirty="0" err="1">
                <a:latin typeface="Trebuchet MS"/>
                <a:cs typeface="Trebuchet MS"/>
              </a:rPr>
              <a:t>una</a:t>
            </a:r>
            <a:r>
              <a:rPr lang="es-PA" sz="2000" spc="-130" dirty="0">
                <a:latin typeface="Trebuchet MS"/>
                <a:cs typeface="Trebuchet MS"/>
              </a:rPr>
              <a:t> </a:t>
            </a:r>
            <a:r>
              <a:rPr sz="2000" i="1" spc="-150" dirty="0">
                <a:latin typeface="Trebuchet MS"/>
                <a:cs typeface="Trebuchet MS"/>
              </a:rPr>
              <a:t>"experiencia" </a:t>
            </a:r>
            <a:r>
              <a:rPr sz="2000" spc="-45" dirty="0">
                <a:latin typeface="Trebuchet MS"/>
                <a:cs typeface="Trebuchet MS"/>
              </a:rPr>
              <a:t>(por </a:t>
            </a:r>
            <a:r>
              <a:rPr sz="2000" spc="-110" dirty="0">
                <a:latin typeface="Trebuchet MS"/>
                <a:cs typeface="Trebuchet MS"/>
              </a:rPr>
              <a:t>supuesto, </a:t>
            </a:r>
            <a:r>
              <a:rPr sz="2000" spc="-125" dirty="0">
                <a:latin typeface="Trebuchet MS"/>
                <a:cs typeface="Trebuchet MS"/>
              </a:rPr>
              <a:t>positiva); </a:t>
            </a:r>
            <a:r>
              <a:rPr sz="2000" spc="-25" dirty="0">
                <a:latin typeface="Trebuchet MS"/>
                <a:cs typeface="Trebuchet MS"/>
              </a:rPr>
              <a:t>por </a:t>
            </a:r>
            <a:r>
              <a:rPr sz="2000" spc="-165" dirty="0">
                <a:latin typeface="Trebuchet MS"/>
                <a:cs typeface="Trebuchet MS"/>
              </a:rPr>
              <a:t>ejemplo, </a:t>
            </a:r>
            <a:r>
              <a:rPr sz="2000" spc="-120" dirty="0">
                <a:latin typeface="Trebuchet MS"/>
                <a:cs typeface="Trebuchet MS"/>
              </a:rPr>
              <a:t>añadiendo </a:t>
            </a:r>
            <a:r>
              <a:rPr sz="2000" spc="-100" dirty="0">
                <a:latin typeface="Trebuchet MS"/>
                <a:cs typeface="Trebuchet MS"/>
              </a:rPr>
              <a:t>aspectos </a:t>
            </a:r>
            <a:r>
              <a:rPr sz="2000" spc="-125" dirty="0">
                <a:latin typeface="Trebuchet MS"/>
                <a:cs typeface="Trebuchet MS"/>
              </a:rPr>
              <a:t>flexibles </a:t>
            </a:r>
            <a:r>
              <a:rPr sz="2000" spc="-585" dirty="0">
                <a:latin typeface="Trebuchet MS"/>
                <a:cs typeface="Trebuchet MS"/>
              </a:rPr>
              <a:t> </a:t>
            </a:r>
            <a:r>
              <a:rPr sz="2000" spc="-185" dirty="0">
                <a:latin typeface="Trebuchet MS"/>
                <a:cs typeface="Trebuchet MS"/>
              </a:rPr>
              <a:t>al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servicio. </a:t>
            </a:r>
            <a:r>
              <a:rPr sz="2000" spc="-125" dirty="0">
                <a:latin typeface="Trebuchet MS"/>
                <a:cs typeface="Trebuchet MS"/>
              </a:rPr>
              <a:t>(Ejemplo </a:t>
            </a:r>
            <a:r>
              <a:rPr sz="2000" spc="-60" dirty="0">
                <a:latin typeface="Trebuchet MS"/>
                <a:cs typeface="Trebuchet MS"/>
              </a:rPr>
              <a:t>Nespresso-prueba </a:t>
            </a:r>
            <a:r>
              <a:rPr sz="2000" spc="-125" dirty="0">
                <a:latin typeface="Trebuchet MS"/>
                <a:cs typeface="Trebuchet MS"/>
              </a:rPr>
              <a:t>de </a:t>
            </a:r>
            <a:r>
              <a:rPr sz="2000" spc="-100" dirty="0">
                <a:latin typeface="Trebuchet MS"/>
                <a:cs typeface="Trebuchet MS"/>
              </a:rPr>
              <a:t>producto, ediciones </a:t>
            </a:r>
            <a:r>
              <a:rPr sz="2000" spc="-145" dirty="0">
                <a:latin typeface="Trebuchet MS"/>
                <a:cs typeface="Trebuchet MS"/>
              </a:rPr>
              <a:t>especiales, </a:t>
            </a:r>
            <a:r>
              <a:rPr sz="2000" spc="-70" dirty="0">
                <a:latin typeface="Trebuchet MS"/>
                <a:cs typeface="Trebuchet MS"/>
              </a:rPr>
              <a:t>promociones 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exclusivas</a:t>
            </a:r>
            <a:r>
              <a:rPr sz="2000" spc="-5" dirty="0">
                <a:latin typeface="Trebuchet MS"/>
                <a:cs typeface="Trebuchet MS"/>
              </a:rPr>
              <a:t> </a:t>
            </a:r>
            <a:r>
              <a:rPr sz="2000" spc="-200" dirty="0">
                <a:latin typeface="Trebuchet MS"/>
                <a:cs typeface="Trebuchet MS"/>
              </a:rPr>
              <a:t>a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socios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y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105" dirty="0">
                <a:latin typeface="Trebuchet MS"/>
                <a:cs typeface="Trebuchet MS"/>
              </a:rPr>
              <a:t>programa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de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165" dirty="0">
                <a:latin typeface="Trebuchet MS"/>
                <a:cs typeface="Trebuchet MS"/>
              </a:rPr>
              <a:t>reciclaje).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30858" y="773633"/>
            <a:ext cx="424497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85" dirty="0"/>
              <a:t>¿</a:t>
            </a:r>
            <a:r>
              <a:rPr sz="3200" spc="130" dirty="0"/>
              <a:t>C</a:t>
            </a:r>
            <a:r>
              <a:rPr sz="3200" spc="455" dirty="0"/>
              <a:t>Ó</a:t>
            </a:r>
            <a:r>
              <a:rPr sz="3200" spc="345" dirty="0"/>
              <a:t>MO</a:t>
            </a:r>
            <a:r>
              <a:rPr sz="3200" spc="-45" dirty="0"/>
              <a:t> </a:t>
            </a:r>
            <a:r>
              <a:rPr sz="3200" spc="210" dirty="0"/>
              <a:t>C</a:t>
            </a:r>
            <a:r>
              <a:rPr sz="3200" spc="180" dirty="0"/>
              <a:t>R</a:t>
            </a:r>
            <a:r>
              <a:rPr sz="3200" spc="-114" dirty="0"/>
              <a:t>E</a:t>
            </a:r>
            <a:r>
              <a:rPr sz="3200" spc="155" dirty="0"/>
              <a:t>AR</a:t>
            </a:r>
            <a:r>
              <a:rPr sz="3200" spc="-515" dirty="0"/>
              <a:t> </a:t>
            </a:r>
            <a:r>
              <a:rPr sz="3200" spc="-229" dirty="0"/>
              <a:t>V</a:t>
            </a:r>
            <a:r>
              <a:rPr sz="3200" spc="204" dirty="0"/>
              <a:t>AL</a:t>
            </a:r>
            <a:r>
              <a:rPr sz="3200" spc="235" dirty="0"/>
              <a:t>O</a:t>
            </a:r>
            <a:r>
              <a:rPr sz="3200" spc="-25" dirty="0"/>
              <a:t>R?</a:t>
            </a:r>
            <a:endParaRPr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2133600"/>
            <a:ext cx="10515600" cy="16011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  <a:tabLst>
                <a:tab pos="5167630" algn="l"/>
              </a:tabLst>
            </a:pPr>
            <a:r>
              <a:rPr sz="2200" spc="-95" dirty="0"/>
              <a:t>Las</a:t>
            </a:r>
            <a:r>
              <a:rPr sz="2200" spc="-45" dirty="0"/>
              <a:t> </a:t>
            </a:r>
            <a:r>
              <a:rPr sz="2200" spc="-85" dirty="0"/>
              <a:t>oportunidades</a:t>
            </a:r>
            <a:r>
              <a:rPr sz="2200" spc="-40" dirty="0"/>
              <a:t> </a:t>
            </a:r>
            <a:r>
              <a:rPr sz="2200" spc="-130" dirty="0"/>
              <a:t>para</a:t>
            </a:r>
            <a:r>
              <a:rPr sz="2200" spc="-35" dirty="0"/>
              <a:t> </a:t>
            </a:r>
            <a:r>
              <a:rPr sz="2200" spc="-90" dirty="0"/>
              <a:t>extender</a:t>
            </a:r>
            <a:r>
              <a:rPr sz="2200" spc="-65" dirty="0"/>
              <a:t> </a:t>
            </a:r>
            <a:r>
              <a:rPr sz="2200" spc="-145" dirty="0"/>
              <a:t>el</a:t>
            </a:r>
            <a:r>
              <a:rPr sz="2200" spc="-25" dirty="0"/>
              <a:t> </a:t>
            </a:r>
            <a:r>
              <a:rPr sz="2200" spc="-95" dirty="0"/>
              <a:t>valor</a:t>
            </a:r>
            <a:r>
              <a:rPr sz="2200" spc="-45" dirty="0"/>
              <a:t> </a:t>
            </a:r>
            <a:r>
              <a:rPr sz="2200" spc="-140" dirty="0"/>
              <a:t>aparecen</a:t>
            </a:r>
            <a:r>
              <a:rPr sz="2200" spc="-10" dirty="0"/>
              <a:t> </a:t>
            </a:r>
            <a:r>
              <a:rPr sz="2200" spc="-150" dirty="0"/>
              <a:t>antes,</a:t>
            </a:r>
            <a:r>
              <a:rPr sz="2200" spc="-245" dirty="0"/>
              <a:t> </a:t>
            </a:r>
            <a:r>
              <a:rPr sz="2200" spc="-95" dirty="0"/>
              <a:t>después</a:t>
            </a:r>
            <a:r>
              <a:rPr sz="2200" spc="-20" dirty="0"/>
              <a:t> </a:t>
            </a:r>
            <a:r>
              <a:rPr sz="2200" spc="-114" dirty="0"/>
              <a:t>y</a:t>
            </a:r>
            <a:r>
              <a:rPr sz="2200" spc="-55" dirty="0"/>
              <a:t> </a:t>
            </a:r>
            <a:r>
              <a:rPr sz="2200" spc="-185" dirty="0"/>
              <a:t>al</a:t>
            </a:r>
            <a:r>
              <a:rPr sz="2200" spc="-25" dirty="0"/>
              <a:t> </a:t>
            </a:r>
            <a:r>
              <a:rPr sz="2200" spc="-80" dirty="0"/>
              <a:t>mismo</a:t>
            </a:r>
            <a:r>
              <a:rPr sz="2200" spc="-45" dirty="0"/>
              <a:t> </a:t>
            </a:r>
            <a:r>
              <a:rPr sz="2200" spc="-105" dirty="0"/>
              <a:t>tiempo</a:t>
            </a:r>
            <a:r>
              <a:rPr sz="2200" spc="-45" dirty="0"/>
              <a:t> </a:t>
            </a:r>
            <a:r>
              <a:rPr sz="2200" spc="-114" dirty="0"/>
              <a:t>que </a:t>
            </a:r>
            <a:r>
              <a:rPr sz="2200" spc="-590" dirty="0"/>
              <a:t> </a:t>
            </a:r>
            <a:r>
              <a:rPr sz="2200" spc="-140" dirty="0"/>
              <a:t>las</a:t>
            </a:r>
            <a:r>
              <a:rPr sz="2200" spc="-25" dirty="0"/>
              <a:t> </a:t>
            </a:r>
            <a:r>
              <a:rPr sz="2200" spc="-135" dirty="0"/>
              <a:t>actividades</a:t>
            </a:r>
            <a:r>
              <a:rPr sz="2200" spc="25" dirty="0"/>
              <a:t> </a:t>
            </a:r>
            <a:r>
              <a:rPr sz="2200" spc="-135" dirty="0"/>
              <a:t>habituales</a:t>
            </a:r>
            <a:r>
              <a:rPr sz="2200" spc="-25" dirty="0"/>
              <a:t> </a:t>
            </a:r>
            <a:r>
              <a:rPr sz="2200" spc="-114" dirty="0"/>
              <a:t>que</a:t>
            </a:r>
            <a:r>
              <a:rPr sz="2200" spc="-65" dirty="0"/>
              <a:t> los</a:t>
            </a:r>
            <a:r>
              <a:rPr sz="2200" spc="-45" dirty="0"/>
              <a:t> </a:t>
            </a:r>
            <a:r>
              <a:rPr sz="2200" spc="-120" dirty="0"/>
              <a:t>clientes</a:t>
            </a:r>
            <a:r>
              <a:rPr sz="2200" spc="-20" dirty="0"/>
              <a:t> </a:t>
            </a:r>
            <a:r>
              <a:rPr sz="2200" spc="-140" dirty="0"/>
              <a:t>realizan</a:t>
            </a:r>
            <a:r>
              <a:rPr sz="2200" spc="-25" dirty="0"/>
              <a:t> </a:t>
            </a:r>
            <a:r>
              <a:rPr sz="2200" spc="-70" dirty="0"/>
              <a:t>con</a:t>
            </a:r>
            <a:r>
              <a:rPr sz="2200" spc="-30" dirty="0"/>
              <a:t> </a:t>
            </a:r>
            <a:r>
              <a:rPr sz="2200" spc="-130" dirty="0"/>
              <a:t>una</a:t>
            </a:r>
            <a:r>
              <a:rPr sz="2200" spc="-80" dirty="0"/>
              <a:t> </a:t>
            </a:r>
            <a:r>
              <a:rPr sz="2200" spc="-105" dirty="0"/>
              <a:t>empresa.Y</a:t>
            </a:r>
            <a:r>
              <a:rPr sz="2200" spc="-45" dirty="0"/>
              <a:t> </a:t>
            </a:r>
            <a:r>
              <a:rPr sz="2200" spc="-190" dirty="0"/>
              <a:t>al</a:t>
            </a:r>
            <a:r>
              <a:rPr sz="2200" spc="-30" dirty="0"/>
              <a:t> </a:t>
            </a:r>
            <a:r>
              <a:rPr sz="2200" spc="-110" dirty="0"/>
              <a:t>aprovechar</a:t>
            </a:r>
            <a:r>
              <a:rPr sz="2200" spc="-20" dirty="0"/>
              <a:t> </a:t>
            </a:r>
            <a:r>
              <a:rPr sz="2200" spc="-125" dirty="0"/>
              <a:t>dichas </a:t>
            </a:r>
            <a:r>
              <a:rPr sz="2200" spc="-585" dirty="0"/>
              <a:t> </a:t>
            </a:r>
            <a:r>
              <a:rPr sz="2200" spc="-50" dirty="0"/>
              <a:t>o</a:t>
            </a:r>
            <a:r>
              <a:rPr sz="2200" spc="-40" dirty="0"/>
              <a:t>p</a:t>
            </a:r>
            <a:r>
              <a:rPr sz="2200" spc="20" dirty="0"/>
              <a:t>o</a:t>
            </a:r>
            <a:r>
              <a:rPr sz="2200" spc="65" dirty="0"/>
              <a:t>r</a:t>
            </a:r>
            <a:r>
              <a:rPr sz="2200" spc="-125" dirty="0"/>
              <a:t>t</a:t>
            </a:r>
            <a:r>
              <a:rPr sz="2200" spc="-90" dirty="0"/>
              <a:t>un</a:t>
            </a:r>
            <a:r>
              <a:rPr sz="2200" spc="-85" dirty="0"/>
              <a:t>i</a:t>
            </a:r>
            <a:r>
              <a:rPr sz="2200" spc="-170" dirty="0"/>
              <a:t>d</a:t>
            </a:r>
            <a:r>
              <a:rPr sz="2200" spc="-215" dirty="0"/>
              <a:t>a</a:t>
            </a:r>
            <a:r>
              <a:rPr sz="2200" spc="-110" dirty="0"/>
              <a:t>d</a:t>
            </a:r>
            <a:r>
              <a:rPr sz="2200" spc="-90" dirty="0"/>
              <a:t>es</a:t>
            </a:r>
            <a:r>
              <a:rPr sz="2200" spc="-300" dirty="0"/>
              <a:t>,</a:t>
            </a:r>
            <a:r>
              <a:rPr sz="2200" dirty="0"/>
              <a:t> </a:t>
            </a:r>
            <a:r>
              <a:rPr sz="2200" spc="-285" dirty="0"/>
              <a:t> </a:t>
            </a:r>
            <a:r>
              <a:rPr sz="2200" spc="-135" dirty="0"/>
              <a:t>l</a:t>
            </a:r>
            <a:r>
              <a:rPr sz="2200" spc="-229" dirty="0"/>
              <a:t>a</a:t>
            </a:r>
            <a:r>
              <a:rPr sz="2200" spc="-45" dirty="0"/>
              <a:t> </a:t>
            </a:r>
            <a:r>
              <a:rPr sz="2200" spc="-135" dirty="0"/>
              <a:t>em</a:t>
            </a:r>
            <a:r>
              <a:rPr sz="2200" spc="-110" dirty="0"/>
              <a:t>p</a:t>
            </a:r>
            <a:r>
              <a:rPr sz="2200" spc="-40" dirty="0"/>
              <a:t>r</a:t>
            </a:r>
            <a:r>
              <a:rPr sz="2200" spc="-90" dirty="0"/>
              <a:t>es</a:t>
            </a:r>
            <a:r>
              <a:rPr sz="2200" spc="-204" dirty="0"/>
              <a:t>a</a:t>
            </a:r>
            <a:r>
              <a:rPr sz="2200" spc="-60" dirty="0"/>
              <a:t> </a:t>
            </a:r>
            <a:r>
              <a:rPr sz="2200" spc="-114" dirty="0"/>
              <a:t>p</a:t>
            </a:r>
            <a:r>
              <a:rPr sz="2200" spc="-40" dirty="0"/>
              <a:t>r</a:t>
            </a:r>
            <a:r>
              <a:rPr sz="2200" spc="-50" dirty="0"/>
              <a:t>o</a:t>
            </a:r>
            <a:r>
              <a:rPr sz="2200" spc="-40" dirty="0"/>
              <a:t>p</a:t>
            </a:r>
            <a:r>
              <a:rPr sz="2200" spc="20" dirty="0"/>
              <a:t>o</a:t>
            </a:r>
            <a:r>
              <a:rPr sz="2200" spc="-25" dirty="0"/>
              <a:t>r</a:t>
            </a:r>
            <a:r>
              <a:rPr sz="2200" spc="-130" dirty="0"/>
              <a:t>c</a:t>
            </a:r>
            <a:r>
              <a:rPr sz="2200" spc="-70" dirty="0"/>
              <a:t>io</a:t>
            </a:r>
            <a:r>
              <a:rPr sz="2200" spc="-80" dirty="0"/>
              <a:t>n</a:t>
            </a:r>
            <a:r>
              <a:rPr sz="2200" spc="-204" dirty="0"/>
              <a:t>a</a:t>
            </a:r>
            <a:r>
              <a:rPr sz="2200" spc="-85" dirty="0"/>
              <a:t> </a:t>
            </a:r>
            <a:r>
              <a:rPr sz="2200" spc="-200" dirty="0"/>
              <a:t>m</a:t>
            </a:r>
            <a:r>
              <a:rPr sz="2200" spc="-140" dirty="0"/>
              <a:t>á</a:t>
            </a:r>
            <a:r>
              <a:rPr sz="2200" spc="-45" dirty="0"/>
              <a:t>s</a:t>
            </a:r>
            <a:r>
              <a:rPr sz="2200" spc="-30" dirty="0"/>
              <a:t> </a:t>
            </a:r>
            <a:r>
              <a:rPr sz="2200" spc="-110" dirty="0"/>
              <a:t>q</a:t>
            </a:r>
            <a:r>
              <a:rPr sz="2200" spc="-90" dirty="0"/>
              <a:t>u</a:t>
            </a:r>
            <a:r>
              <a:rPr sz="2200" spc="-140" dirty="0"/>
              <a:t>e</a:t>
            </a:r>
            <a:r>
              <a:rPr lang="es-PA" sz="2200" spc="-140" dirty="0"/>
              <a:t> </a:t>
            </a:r>
            <a:r>
              <a:rPr sz="2200" spc="-90" dirty="0"/>
              <a:t>u</a:t>
            </a:r>
            <a:r>
              <a:rPr sz="2200" spc="-100" dirty="0"/>
              <a:t>n</a:t>
            </a:r>
            <a:r>
              <a:rPr sz="2200" spc="-65" dirty="0"/>
              <a:t> </a:t>
            </a:r>
            <a:r>
              <a:rPr sz="2200" spc="-90" dirty="0"/>
              <a:t>se</a:t>
            </a:r>
            <a:r>
              <a:rPr sz="2200" spc="55" dirty="0"/>
              <a:t>r</a:t>
            </a:r>
            <a:r>
              <a:rPr sz="2200" spc="-120" dirty="0"/>
              <a:t>v</a:t>
            </a:r>
            <a:r>
              <a:rPr sz="2200" spc="-100" dirty="0"/>
              <a:t>i</a:t>
            </a:r>
            <a:r>
              <a:rPr sz="2200" spc="-175" dirty="0"/>
              <a:t>c</a:t>
            </a:r>
            <a:r>
              <a:rPr sz="2200" spc="-45" dirty="0"/>
              <a:t>i</a:t>
            </a:r>
            <a:r>
              <a:rPr sz="2200" spc="-125" dirty="0"/>
              <a:t>o</a:t>
            </a:r>
            <a:r>
              <a:rPr sz="2200" spc="-300" dirty="0"/>
              <a:t>,</a:t>
            </a:r>
            <a:r>
              <a:rPr sz="2200" spc="-204" dirty="0"/>
              <a:t> </a:t>
            </a:r>
            <a:r>
              <a:rPr sz="2200" spc="-130" dirty="0"/>
              <a:t>o</a:t>
            </a:r>
            <a:r>
              <a:rPr sz="2200" spc="-85" dirty="0"/>
              <a:t>f</a:t>
            </a:r>
            <a:r>
              <a:rPr sz="2200" spc="-40" dirty="0"/>
              <a:t>r</a:t>
            </a:r>
            <a:r>
              <a:rPr sz="2200" spc="-135" dirty="0"/>
              <a:t>ece</a:t>
            </a:r>
            <a:r>
              <a:rPr sz="2200" spc="-30" dirty="0"/>
              <a:t> </a:t>
            </a:r>
            <a:r>
              <a:rPr sz="2200" b="1" spc="-25" dirty="0">
                <a:solidFill>
                  <a:srgbClr val="C00000"/>
                </a:solidFill>
                <a:latin typeface="Trebuchet MS"/>
                <a:cs typeface="Trebuchet MS"/>
              </a:rPr>
              <a:t>s</a:t>
            </a:r>
            <a:r>
              <a:rPr sz="2200" b="1" spc="40" dirty="0">
                <a:solidFill>
                  <a:srgbClr val="C00000"/>
                </a:solidFill>
                <a:latin typeface="Trebuchet MS"/>
                <a:cs typeface="Trebuchet MS"/>
              </a:rPr>
              <a:t>o</a:t>
            </a:r>
            <a:r>
              <a:rPr sz="2200" b="1" spc="-40" dirty="0">
                <a:solidFill>
                  <a:srgbClr val="C00000"/>
                </a:solidFill>
                <a:latin typeface="Trebuchet MS"/>
                <a:cs typeface="Trebuchet MS"/>
              </a:rPr>
              <a:t>l</a:t>
            </a:r>
            <a:r>
              <a:rPr sz="2200" b="1" spc="-35" dirty="0">
                <a:solidFill>
                  <a:srgbClr val="C00000"/>
                </a:solidFill>
                <a:latin typeface="Trebuchet MS"/>
                <a:cs typeface="Trebuchet MS"/>
              </a:rPr>
              <a:t>u</a:t>
            </a:r>
            <a:r>
              <a:rPr sz="2200" b="1" spc="-20" dirty="0">
                <a:solidFill>
                  <a:srgbClr val="C00000"/>
                </a:solidFill>
                <a:latin typeface="Trebuchet MS"/>
                <a:cs typeface="Trebuchet MS"/>
              </a:rPr>
              <a:t>c</a:t>
            </a:r>
            <a:r>
              <a:rPr sz="2200" b="1" spc="-50" dirty="0">
                <a:solidFill>
                  <a:srgbClr val="C00000"/>
                </a:solidFill>
                <a:latin typeface="Trebuchet MS"/>
                <a:cs typeface="Trebuchet MS"/>
              </a:rPr>
              <a:t>i</a:t>
            </a:r>
            <a:r>
              <a:rPr sz="2200" b="1" spc="40" dirty="0">
                <a:solidFill>
                  <a:srgbClr val="C00000"/>
                </a:solidFill>
                <a:latin typeface="Trebuchet MS"/>
                <a:cs typeface="Trebuchet MS"/>
              </a:rPr>
              <a:t>o</a:t>
            </a:r>
            <a:r>
              <a:rPr sz="2200" b="1" spc="-30" dirty="0">
                <a:solidFill>
                  <a:srgbClr val="C00000"/>
                </a:solidFill>
                <a:latin typeface="Trebuchet MS"/>
                <a:cs typeface="Trebuchet MS"/>
              </a:rPr>
              <a:t>n</a:t>
            </a:r>
            <a:r>
              <a:rPr sz="2200" b="1" spc="-35" dirty="0">
                <a:solidFill>
                  <a:srgbClr val="C00000"/>
                </a:solidFill>
                <a:latin typeface="Trebuchet MS"/>
                <a:cs typeface="Trebuchet MS"/>
              </a:rPr>
              <a:t>es </a:t>
            </a:r>
            <a:r>
              <a:rPr sz="2200" b="1" spc="-10" dirty="0">
                <a:solidFill>
                  <a:srgbClr val="C00000"/>
                </a:solidFill>
                <a:latin typeface="Trebuchet MS"/>
                <a:cs typeface="Trebuchet MS"/>
              </a:rPr>
              <a:t>a</a:t>
            </a:r>
            <a:r>
              <a:rPr sz="2200" b="1" spc="-5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b="1" spc="-30" dirty="0">
                <a:solidFill>
                  <a:srgbClr val="C00000"/>
                </a:solidFill>
                <a:latin typeface="Trebuchet MS"/>
                <a:cs typeface="Trebuchet MS"/>
              </a:rPr>
              <a:t>s</a:t>
            </a:r>
            <a:r>
              <a:rPr sz="2200" b="1" spc="-35" dirty="0">
                <a:solidFill>
                  <a:srgbClr val="C00000"/>
                </a:solidFill>
                <a:latin typeface="Trebuchet MS"/>
                <a:cs typeface="Trebuchet MS"/>
              </a:rPr>
              <a:t>u</a:t>
            </a:r>
            <a:r>
              <a:rPr sz="2200" b="1" spc="-10" dirty="0">
                <a:solidFill>
                  <a:srgbClr val="C00000"/>
                </a:solidFill>
                <a:latin typeface="Trebuchet MS"/>
                <a:cs typeface="Trebuchet MS"/>
              </a:rPr>
              <a:t>s  </a:t>
            </a:r>
            <a:r>
              <a:rPr sz="2200" b="1" spc="-50" dirty="0">
                <a:solidFill>
                  <a:srgbClr val="C00000"/>
                </a:solidFill>
                <a:latin typeface="Trebuchet MS"/>
                <a:cs typeface="Trebuchet MS"/>
              </a:rPr>
              <a:t>clientes.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53896" y="1847088"/>
            <a:ext cx="9607550" cy="0"/>
          </a:xfrm>
          <a:custGeom>
            <a:avLst/>
            <a:gdLst/>
            <a:ahLst/>
            <a:cxnLst/>
            <a:rect l="l" t="t" r="r" b="b"/>
            <a:pathLst>
              <a:path w="9607550">
                <a:moveTo>
                  <a:pt x="0" y="0"/>
                </a:moveTo>
                <a:lnTo>
                  <a:pt x="9607550" y="0"/>
                </a:lnTo>
              </a:path>
            </a:pathLst>
          </a:custGeom>
          <a:ln w="30480">
            <a:solidFill>
              <a:srgbClr val="B71E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09600" y="2009063"/>
            <a:ext cx="10272903" cy="36581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65">
              <a:lnSpc>
                <a:spcPct val="120000"/>
              </a:lnSpc>
              <a:spcBef>
                <a:spcPts val="100"/>
              </a:spcBef>
            </a:pPr>
            <a:r>
              <a:rPr sz="2200" spc="-20" dirty="0">
                <a:latin typeface="Trebuchet MS"/>
                <a:cs typeface="Trebuchet MS"/>
              </a:rPr>
              <a:t>Los</a:t>
            </a:r>
            <a:r>
              <a:rPr sz="2200" spc="-50" dirty="0">
                <a:latin typeface="Trebuchet MS"/>
                <a:cs typeface="Trebuchet MS"/>
              </a:rPr>
              <a:t> </a:t>
            </a:r>
            <a:r>
              <a:rPr sz="2200" spc="-95" dirty="0">
                <a:latin typeface="Trebuchet MS"/>
                <a:cs typeface="Trebuchet MS"/>
              </a:rPr>
              <a:t>resultados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que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se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105" dirty="0">
                <a:latin typeface="Trebuchet MS"/>
                <a:cs typeface="Trebuchet MS"/>
              </a:rPr>
              <a:t>obtienen</a:t>
            </a:r>
            <a:r>
              <a:rPr sz="2200" spc="-80" dirty="0">
                <a:latin typeface="Trebuchet MS"/>
                <a:cs typeface="Trebuchet MS"/>
              </a:rPr>
              <a:t> </a:t>
            </a:r>
            <a:r>
              <a:rPr sz="2200" spc="-125" dirty="0">
                <a:latin typeface="Trebuchet MS"/>
                <a:cs typeface="Trebuchet MS"/>
              </a:rPr>
              <a:t>de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95" dirty="0">
                <a:latin typeface="Trebuchet MS"/>
                <a:cs typeface="Trebuchet MS"/>
              </a:rPr>
              <a:t>un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servicio</a:t>
            </a:r>
            <a:r>
              <a:rPr sz="2200" spc="45" dirty="0">
                <a:latin typeface="Trebuchet MS"/>
                <a:cs typeface="Trebuchet MS"/>
              </a:rPr>
              <a:t> </a:t>
            </a:r>
            <a:r>
              <a:rPr sz="2200" spc="-35" dirty="0">
                <a:solidFill>
                  <a:srgbClr val="C00000"/>
                </a:solidFill>
                <a:latin typeface="Trebuchet MS"/>
                <a:cs typeface="Trebuchet MS"/>
              </a:rPr>
              <a:t>no</a:t>
            </a:r>
            <a:r>
              <a:rPr sz="2200" spc="-4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spc="-40" dirty="0">
                <a:solidFill>
                  <a:srgbClr val="C00000"/>
                </a:solidFill>
                <a:latin typeface="Trebuchet MS"/>
                <a:cs typeface="Trebuchet MS"/>
              </a:rPr>
              <a:t>son</a:t>
            </a:r>
            <a:r>
              <a:rPr sz="2200" spc="-6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spc="-155" dirty="0">
                <a:solidFill>
                  <a:srgbClr val="C00000"/>
                </a:solidFill>
                <a:latin typeface="Trebuchet MS"/>
                <a:cs typeface="Trebuchet MS"/>
              </a:rPr>
              <a:t>fáciles</a:t>
            </a:r>
            <a:r>
              <a:rPr sz="220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spc="-125" dirty="0">
                <a:solidFill>
                  <a:srgbClr val="C00000"/>
                </a:solidFill>
                <a:latin typeface="Trebuchet MS"/>
                <a:cs typeface="Trebuchet MS"/>
              </a:rPr>
              <a:t>de</a:t>
            </a:r>
            <a:r>
              <a:rPr sz="2200" spc="-4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spc="-165" dirty="0">
                <a:solidFill>
                  <a:srgbClr val="C00000"/>
                </a:solidFill>
                <a:latin typeface="Trebuchet MS"/>
                <a:cs typeface="Trebuchet MS"/>
              </a:rPr>
              <a:t>medir</a:t>
            </a:r>
            <a:r>
              <a:rPr sz="2200" spc="-165" dirty="0">
                <a:latin typeface="Trebuchet MS"/>
                <a:cs typeface="Trebuchet MS"/>
              </a:rPr>
              <a:t>,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165" dirty="0">
                <a:latin typeface="Trebuchet MS"/>
                <a:cs typeface="Trebuchet MS"/>
              </a:rPr>
              <a:t>ya</a:t>
            </a:r>
            <a:r>
              <a:rPr sz="2200" spc="-35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que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spc="-120" dirty="0">
                <a:latin typeface="Trebuchet MS"/>
                <a:cs typeface="Trebuchet MS"/>
              </a:rPr>
              <a:t>en </a:t>
            </a:r>
            <a:r>
              <a:rPr sz="2200" spc="-114" dirty="0">
                <a:latin typeface="Trebuchet MS"/>
                <a:cs typeface="Trebuchet MS"/>
              </a:rPr>
              <a:t> </a:t>
            </a:r>
            <a:r>
              <a:rPr sz="2200" spc="-100" dirty="0">
                <a:latin typeface="Trebuchet MS"/>
                <a:cs typeface="Trebuchet MS"/>
              </a:rPr>
              <a:t>comparación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con</a:t>
            </a:r>
            <a:r>
              <a:rPr sz="2200" spc="-30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los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110" dirty="0">
                <a:latin typeface="Trebuchet MS"/>
                <a:cs typeface="Trebuchet MS"/>
              </a:rPr>
              <a:t>bienes</a:t>
            </a:r>
            <a:r>
              <a:rPr sz="2200" spc="-40" dirty="0">
                <a:latin typeface="Trebuchet MS"/>
                <a:cs typeface="Trebuchet MS"/>
              </a:rPr>
              <a:t> </a:t>
            </a:r>
            <a:r>
              <a:rPr sz="2200" spc="-130" dirty="0">
                <a:latin typeface="Trebuchet MS"/>
                <a:cs typeface="Trebuchet MS"/>
              </a:rPr>
              <a:t>parece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ser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que</a:t>
            </a:r>
            <a:r>
              <a:rPr sz="2200" spc="-65" dirty="0">
                <a:latin typeface="Trebuchet MS"/>
                <a:cs typeface="Trebuchet MS"/>
              </a:rPr>
              <a:t> </a:t>
            </a:r>
            <a:r>
              <a:rPr sz="2200" spc="-125" dirty="0">
                <a:latin typeface="Trebuchet MS"/>
                <a:cs typeface="Trebuchet MS"/>
              </a:rPr>
              <a:t>nunca</a:t>
            </a:r>
            <a:r>
              <a:rPr sz="2200" spc="-55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se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125" dirty="0">
                <a:latin typeface="Trebuchet MS"/>
                <a:cs typeface="Trebuchet MS"/>
              </a:rPr>
              <a:t>esta</a:t>
            </a:r>
            <a:r>
              <a:rPr sz="2200" spc="-35" dirty="0">
                <a:latin typeface="Trebuchet MS"/>
                <a:cs typeface="Trebuchet MS"/>
              </a:rPr>
              <a:t> </a:t>
            </a:r>
            <a:r>
              <a:rPr sz="2200" spc="-75" dirty="0">
                <a:latin typeface="Trebuchet MS"/>
                <a:cs typeface="Trebuchet MS"/>
              </a:rPr>
              <a:t>seguro</a:t>
            </a:r>
            <a:r>
              <a:rPr sz="2200" spc="-50" dirty="0">
                <a:latin typeface="Trebuchet MS"/>
                <a:cs typeface="Trebuchet MS"/>
              </a:rPr>
              <a:t> </a:t>
            </a:r>
            <a:r>
              <a:rPr sz="2200" spc="-140" dirty="0">
                <a:latin typeface="Trebuchet MS"/>
                <a:cs typeface="Trebuchet MS"/>
              </a:rPr>
              <a:t>inmediatamente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125" dirty="0">
                <a:latin typeface="Trebuchet MS"/>
                <a:cs typeface="Trebuchet MS"/>
              </a:rPr>
              <a:t>de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185" dirty="0">
                <a:latin typeface="Trebuchet MS"/>
                <a:cs typeface="Trebuchet MS"/>
              </a:rPr>
              <a:t>la </a:t>
            </a:r>
            <a:r>
              <a:rPr sz="2200" spc="-180" dirty="0">
                <a:latin typeface="Trebuchet MS"/>
                <a:cs typeface="Trebuchet MS"/>
              </a:rPr>
              <a:t> </a:t>
            </a:r>
            <a:r>
              <a:rPr sz="2200" spc="-125" dirty="0">
                <a:latin typeface="Trebuchet MS"/>
                <a:cs typeface="Trebuchet MS"/>
              </a:rPr>
              <a:t>satisfacción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135" dirty="0">
                <a:latin typeface="Trebuchet MS"/>
                <a:cs typeface="Trebuchet MS"/>
              </a:rPr>
              <a:t>del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100" dirty="0">
                <a:latin typeface="Trebuchet MS"/>
                <a:cs typeface="Trebuchet MS"/>
              </a:rPr>
              <a:t>producto.</a:t>
            </a:r>
            <a:r>
              <a:rPr sz="2200" spc="-300" dirty="0">
                <a:latin typeface="Trebuchet MS"/>
                <a:cs typeface="Trebuchet MS"/>
              </a:rPr>
              <a:t> </a:t>
            </a:r>
            <a:endParaRPr lang="es-PA" sz="2200" spc="-300" dirty="0">
              <a:latin typeface="Trebuchet MS"/>
              <a:cs typeface="Trebuchet MS"/>
            </a:endParaRPr>
          </a:p>
          <a:p>
            <a:pPr marL="12700" marR="12065">
              <a:lnSpc>
                <a:spcPct val="120000"/>
              </a:lnSpc>
              <a:spcBef>
                <a:spcPts val="100"/>
              </a:spcBef>
            </a:pPr>
            <a:endParaRPr lang="es-PA" sz="2200" spc="-300" dirty="0">
              <a:latin typeface="Trebuchet MS"/>
              <a:cs typeface="Trebuchet MS"/>
            </a:endParaRPr>
          </a:p>
          <a:p>
            <a:pPr marL="12700" marR="12065">
              <a:lnSpc>
                <a:spcPct val="120000"/>
              </a:lnSpc>
              <a:spcBef>
                <a:spcPts val="100"/>
              </a:spcBef>
            </a:pPr>
            <a:r>
              <a:rPr sz="2200" spc="5" dirty="0">
                <a:latin typeface="Trebuchet MS"/>
                <a:cs typeface="Trebuchet MS"/>
              </a:rPr>
              <a:t>Un</a:t>
            </a:r>
            <a:r>
              <a:rPr sz="2200" spc="-30" dirty="0">
                <a:latin typeface="Trebuchet MS"/>
                <a:cs typeface="Trebuchet MS"/>
              </a:rPr>
              <a:t> </a:t>
            </a:r>
            <a:r>
              <a:rPr sz="2200" spc="-125" dirty="0">
                <a:latin typeface="Trebuchet MS"/>
                <a:cs typeface="Trebuchet MS"/>
              </a:rPr>
              <a:t>bien</a:t>
            </a:r>
            <a:r>
              <a:rPr sz="2200" spc="-60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se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puede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75" dirty="0">
                <a:latin typeface="Trebuchet MS"/>
                <a:cs typeface="Trebuchet MS"/>
              </a:rPr>
              <a:t>probar</a:t>
            </a:r>
            <a:r>
              <a:rPr sz="2200" spc="-70" dirty="0">
                <a:latin typeface="Trebuchet MS"/>
                <a:cs typeface="Trebuchet MS"/>
              </a:rPr>
              <a:t> </a:t>
            </a:r>
            <a:r>
              <a:rPr sz="2200" spc="-125" dirty="0">
                <a:latin typeface="Trebuchet MS"/>
                <a:cs typeface="Trebuchet MS"/>
              </a:rPr>
              <a:t>antes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125" dirty="0">
                <a:latin typeface="Trebuchet MS"/>
                <a:cs typeface="Trebuchet MS"/>
              </a:rPr>
              <a:t>de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comprarse</a:t>
            </a:r>
            <a:r>
              <a:rPr sz="2200" spc="-40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y</a:t>
            </a:r>
            <a:r>
              <a:rPr sz="2200" spc="-60" dirty="0">
                <a:latin typeface="Trebuchet MS"/>
                <a:cs typeface="Trebuchet MS"/>
              </a:rPr>
              <a:t> </a:t>
            </a:r>
            <a:r>
              <a:rPr sz="2200" spc="-95" dirty="0">
                <a:latin typeface="Trebuchet MS"/>
                <a:cs typeface="Trebuchet MS"/>
              </a:rPr>
              <a:t>tener</a:t>
            </a:r>
            <a:r>
              <a:rPr sz="2200" spc="-40" dirty="0">
                <a:latin typeface="Trebuchet MS"/>
                <a:cs typeface="Trebuchet MS"/>
              </a:rPr>
              <a:t> </a:t>
            </a:r>
            <a:r>
              <a:rPr sz="2200" spc="-150" dirty="0">
                <a:latin typeface="Trebuchet MS"/>
                <a:cs typeface="Trebuchet MS"/>
              </a:rPr>
              <a:t>idea</a:t>
            </a:r>
            <a:r>
              <a:rPr sz="2200" spc="-30" dirty="0">
                <a:latin typeface="Trebuchet MS"/>
                <a:cs typeface="Trebuchet MS"/>
              </a:rPr>
              <a:t> </a:t>
            </a:r>
            <a:r>
              <a:rPr sz="2200" spc="-125" dirty="0">
                <a:latin typeface="Trebuchet MS"/>
                <a:cs typeface="Trebuchet MS"/>
              </a:rPr>
              <a:t>de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sus </a:t>
            </a:r>
            <a:r>
              <a:rPr sz="2200" spc="-585" dirty="0">
                <a:latin typeface="Trebuchet MS"/>
                <a:cs typeface="Trebuchet MS"/>
              </a:rPr>
              <a:t> </a:t>
            </a:r>
            <a:r>
              <a:rPr sz="2200" spc="-95" dirty="0">
                <a:latin typeface="Trebuchet MS"/>
                <a:cs typeface="Trebuchet MS"/>
              </a:rPr>
              <a:t>resultados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potenciales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120" dirty="0">
                <a:latin typeface="Trebuchet MS"/>
                <a:cs typeface="Trebuchet MS"/>
              </a:rPr>
              <a:t>en</a:t>
            </a:r>
            <a:r>
              <a:rPr sz="2200" spc="-60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cambio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95" dirty="0">
                <a:latin typeface="Trebuchet MS"/>
                <a:cs typeface="Trebuchet MS"/>
              </a:rPr>
              <a:t>un</a:t>
            </a:r>
            <a:r>
              <a:rPr sz="2200" spc="-60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servicio</a:t>
            </a:r>
            <a:r>
              <a:rPr sz="2200" spc="-10" dirty="0">
                <a:latin typeface="Trebuchet MS"/>
                <a:cs typeface="Trebuchet MS"/>
              </a:rPr>
              <a:t> </a:t>
            </a:r>
            <a:r>
              <a:rPr sz="2200" spc="-165" dirty="0">
                <a:latin typeface="Trebuchet MS"/>
                <a:cs typeface="Trebuchet MS"/>
              </a:rPr>
              <a:t>hay</a:t>
            </a:r>
            <a:r>
              <a:rPr sz="2200" spc="-55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que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tomarlo</a:t>
            </a:r>
            <a:r>
              <a:rPr sz="2200" spc="-75" dirty="0">
                <a:latin typeface="Trebuchet MS"/>
                <a:cs typeface="Trebuchet MS"/>
              </a:rPr>
              <a:t> </a:t>
            </a:r>
            <a:r>
              <a:rPr sz="2200" spc="-130" dirty="0">
                <a:latin typeface="Trebuchet MS"/>
                <a:cs typeface="Trebuchet MS"/>
              </a:rPr>
              <a:t>para</a:t>
            </a:r>
            <a:r>
              <a:rPr sz="2200" spc="-55" dirty="0">
                <a:latin typeface="Trebuchet MS"/>
                <a:cs typeface="Trebuchet MS"/>
              </a:rPr>
              <a:t> </a:t>
            </a:r>
            <a:r>
              <a:rPr sz="2200" spc="-100" dirty="0">
                <a:latin typeface="Trebuchet MS"/>
                <a:cs typeface="Trebuchet MS"/>
              </a:rPr>
              <a:t>saber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si</a:t>
            </a:r>
            <a:r>
              <a:rPr sz="2200" spc="-5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nos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140" dirty="0">
                <a:latin typeface="Trebuchet MS"/>
                <a:cs typeface="Trebuchet MS"/>
              </a:rPr>
              <a:t>convenía.</a:t>
            </a:r>
            <a:endParaRPr sz="2200" dirty="0">
              <a:latin typeface="Trebuchet MS"/>
              <a:cs typeface="Trebuchet MS"/>
            </a:endParaRPr>
          </a:p>
          <a:p>
            <a:pPr marL="12700" marR="5080">
              <a:lnSpc>
                <a:spcPct val="120000"/>
              </a:lnSpc>
              <a:spcBef>
                <a:spcPts val="5"/>
              </a:spcBef>
            </a:pPr>
            <a:endParaRPr lang="es-PA" sz="2200" spc="5" dirty="0">
              <a:latin typeface="Trebuchet MS"/>
              <a:cs typeface="Trebuchet MS"/>
            </a:endParaRPr>
          </a:p>
          <a:p>
            <a:pPr marL="12700" marR="5080">
              <a:lnSpc>
                <a:spcPct val="120000"/>
              </a:lnSpc>
              <a:spcBef>
                <a:spcPts val="5"/>
              </a:spcBef>
            </a:pPr>
            <a:r>
              <a:rPr sz="2200" spc="5" dirty="0">
                <a:latin typeface="Trebuchet MS"/>
                <a:cs typeface="Trebuchet MS"/>
              </a:rPr>
              <a:t>Un</a:t>
            </a:r>
            <a:r>
              <a:rPr sz="2200" spc="-60" dirty="0">
                <a:latin typeface="Trebuchet MS"/>
                <a:cs typeface="Trebuchet MS"/>
              </a:rPr>
              <a:t> </a:t>
            </a:r>
            <a:r>
              <a:rPr sz="2200" spc="-135" dirty="0">
                <a:latin typeface="Trebuchet MS"/>
                <a:cs typeface="Trebuchet MS"/>
              </a:rPr>
              <a:t>ejemplo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es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100" dirty="0">
                <a:latin typeface="Trebuchet MS"/>
                <a:cs typeface="Trebuchet MS"/>
              </a:rPr>
              <a:t>cuando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125" dirty="0">
                <a:latin typeface="Trebuchet MS"/>
                <a:cs typeface="Trebuchet MS"/>
              </a:rPr>
              <a:t>una</a:t>
            </a:r>
            <a:r>
              <a:rPr sz="2200" spc="-85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persona</a:t>
            </a:r>
            <a:r>
              <a:rPr sz="2200" spc="-55" dirty="0">
                <a:latin typeface="Trebuchet MS"/>
                <a:cs typeface="Trebuchet MS"/>
              </a:rPr>
              <a:t> </a:t>
            </a:r>
            <a:r>
              <a:rPr sz="2200" spc="-130" dirty="0">
                <a:latin typeface="Trebuchet MS"/>
                <a:cs typeface="Trebuchet MS"/>
              </a:rPr>
              <a:t>decide</a:t>
            </a:r>
            <a:r>
              <a:rPr sz="2200" spc="35" dirty="0">
                <a:latin typeface="Trebuchet MS"/>
                <a:cs typeface="Trebuchet MS"/>
              </a:rPr>
              <a:t> </a:t>
            </a:r>
            <a:r>
              <a:rPr lang="es-PA" sz="2200" spc="-90" dirty="0">
                <a:latin typeface="Trebuchet MS"/>
                <a:cs typeface="Trebuchet MS"/>
              </a:rPr>
              <a:t>teñir su cabello</a:t>
            </a:r>
            <a:r>
              <a:rPr sz="2200" spc="-90" dirty="0">
                <a:latin typeface="Trebuchet MS"/>
                <a:cs typeface="Trebuchet MS"/>
              </a:rPr>
              <a:t>,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b="1" spc="10" dirty="0">
                <a:solidFill>
                  <a:srgbClr val="C00000"/>
                </a:solidFill>
                <a:latin typeface="Trebuchet MS"/>
                <a:cs typeface="Trebuchet MS"/>
              </a:rPr>
              <a:t>no</a:t>
            </a:r>
            <a:r>
              <a:rPr sz="2200" b="1" spc="-3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lang="es-PA" sz="2200" b="1" spc="-20" dirty="0">
                <a:solidFill>
                  <a:srgbClr val="C00000"/>
                </a:solidFill>
                <a:latin typeface="Trebuchet MS"/>
                <a:cs typeface="Trebuchet MS"/>
              </a:rPr>
              <a:t>sabrá</a:t>
            </a:r>
            <a:r>
              <a:rPr sz="2200" b="1" spc="-3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b="1" spc="-35" dirty="0">
                <a:solidFill>
                  <a:srgbClr val="C00000"/>
                </a:solidFill>
                <a:latin typeface="Trebuchet MS"/>
                <a:cs typeface="Trebuchet MS"/>
              </a:rPr>
              <a:t>que</a:t>
            </a:r>
            <a:r>
              <a:rPr sz="2200" b="1" spc="-4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b="1" spc="-5" dirty="0">
                <a:solidFill>
                  <a:srgbClr val="C00000"/>
                </a:solidFill>
                <a:latin typeface="Trebuchet MS"/>
                <a:cs typeface="Trebuchet MS"/>
              </a:rPr>
              <a:t>tan</a:t>
            </a:r>
            <a:r>
              <a:rPr sz="2200" b="1" spc="-35" dirty="0">
                <a:solidFill>
                  <a:srgbClr val="C00000"/>
                </a:solidFill>
                <a:latin typeface="Trebuchet MS"/>
                <a:cs typeface="Trebuchet MS"/>
              </a:rPr>
              <a:t> bien</a:t>
            </a:r>
            <a:r>
              <a:rPr sz="2200" b="1" spc="-50" dirty="0">
                <a:solidFill>
                  <a:srgbClr val="C00000"/>
                </a:solidFill>
                <a:latin typeface="Trebuchet MS"/>
                <a:cs typeface="Trebuchet MS"/>
              </a:rPr>
              <a:t> le</a:t>
            </a:r>
            <a:r>
              <a:rPr sz="2200" b="1" spc="-7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b="1" spc="-25" dirty="0">
                <a:solidFill>
                  <a:srgbClr val="C00000"/>
                </a:solidFill>
                <a:latin typeface="Trebuchet MS"/>
                <a:cs typeface="Trebuchet MS"/>
              </a:rPr>
              <a:t>queda </a:t>
            </a:r>
            <a:r>
              <a:rPr sz="2200" b="1" spc="-59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b="1" spc="-15" dirty="0">
                <a:solidFill>
                  <a:srgbClr val="C00000"/>
                </a:solidFill>
                <a:latin typeface="Trebuchet MS"/>
                <a:cs typeface="Trebuchet MS"/>
              </a:rPr>
              <a:t>hasta</a:t>
            </a:r>
            <a:r>
              <a:rPr sz="2200" b="1" spc="-3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b="1" spc="-55" dirty="0">
                <a:solidFill>
                  <a:srgbClr val="C00000"/>
                </a:solidFill>
                <a:latin typeface="Trebuchet MS"/>
                <a:cs typeface="Trebuchet MS"/>
              </a:rPr>
              <a:t>el</a:t>
            </a:r>
            <a:r>
              <a:rPr sz="2200" b="1" spc="-6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b="1" spc="-60" dirty="0">
                <a:solidFill>
                  <a:srgbClr val="C00000"/>
                </a:solidFill>
                <a:latin typeface="Trebuchet MS"/>
                <a:cs typeface="Trebuchet MS"/>
              </a:rPr>
              <a:t>final</a:t>
            </a:r>
            <a:r>
              <a:rPr sz="2200" b="1" spc="-4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b="1" spc="-40" dirty="0">
                <a:solidFill>
                  <a:srgbClr val="C00000"/>
                </a:solidFill>
                <a:latin typeface="Trebuchet MS"/>
                <a:cs typeface="Trebuchet MS"/>
              </a:rPr>
              <a:t>del</a:t>
            </a:r>
            <a:r>
              <a:rPr sz="2200" b="1" spc="-6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b="1" spc="-35" dirty="0" err="1">
                <a:solidFill>
                  <a:srgbClr val="C00000"/>
                </a:solidFill>
                <a:latin typeface="Trebuchet MS"/>
                <a:cs typeface="Trebuchet MS"/>
              </a:rPr>
              <a:t>proceso</a:t>
            </a:r>
            <a:r>
              <a:rPr sz="2200" b="1" spc="-35" dirty="0">
                <a:solidFill>
                  <a:srgbClr val="C00000"/>
                </a:solidFill>
                <a:latin typeface="Trebuchet MS"/>
                <a:cs typeface="Trebuchet MS"/>
              </a:rPr>
              <a:t>.</a:t>
            </a:r>
            <a:endParaRPr sz="2200" dirty="0">
              <a:latin typeface="Trebuchet MS"/>
              <a:cs typeface="Trebuchet MS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485E4E78-76AB-400F-908C-87953D1C2B40}"/>
              </a:ext>
            </a:extLst>
          </p:cNvPr>
          <p:cNvSpPr txBox="1">
            <a:spLocks/>
          </p:cNvSpPr>
          <p:nvPr/>
        </p:nvSpPr>
        <p:spPr>
          <a:xfrm>
            <a:off x="1530858" y="773633"/>
            <a:ext cx="5250942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s-PA" sz="3200" kern="0" spc="85" dirty="0">
                <a:solidFill>
                  <a:sysClr val="windowText" lastClr="000000"/>
                </a:solidFill>
              </a:rPr>
              <a:t>MEDICION DE RESULTADOS</a:t>
            </a:r>
            <a:endParaRPr lang="es-PA" sz="3200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E2E1EF5-EF57-4B6E-8897-68DEEEA66141}"/>
              </a:ext>
            </a:extLst>
          </p:cNvPr>
          <p:cNvSpPr txBox="1">
            <a:spLocks/>
          </p:cNvSpPr>
          <p:nvPr/>
        </p:nvSpPr>
        <p:spPr>
          <a:xfrm>
            <a:off x="1943100" y="2209800"/>
            <a:ext cx="8305799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es-ES" sz="4000" b="1" kern="0" spc="459" dirty="0">
                <a:solidFill>
                  <a:srgbClr val="C00000"/>
                </a:solidFill>
              </a:rPr>
              <a:t>DIMENSIONES DE LOS SERVICIOS</a:t>
            </a:r>
            <a:endParaRPr lang="es-ES" sz="4000" b="1" kern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714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0858" y="773633"/>
            <a:ext cx="6012180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130" dirty="0"/>
              <a:t>DIMENSIONES</a:t>
            </a:r>
            <a:r>
              <a:rPr sz="3200" spc="-65" dirty="0"/>
              <a:t> </a:t>
            </a:r>
            <a:r>
              <a:rPr sz="3200" spc="155" dirty="0"/>
              <a:t>DE</a:t>
            </a:r>
            <a:r>
              <a:rPr sz="3200" spc="-75" dirty="0"/>
              <a:t> </a:t>
            </a:r>
            <a:r>
              <a:rPr sz="3200" spc="105" dirty="0"/>
              <a:t>LOS</a:t>
            </a:r>
            <a:r>
              <a:rPr sz="3200" spc="-65" dirty="0"/>
              <a:t> </a:t>
            </a:r>
            <a:r>
              <a:rPr sz="3200" spc="15" dirty="0"/>
              <a:t>SERVICIOS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04800" y="2018207"/>
            <a:ext cx="11582400" cy="41087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4005">
              <a:lnSpc>
                <a:spcPct val="110000"/>
              </a:lnSpc>
              <a:spcBef>
                <a:spcPts val="100"/>
              </a:spcBef>
            </a:pPr>
            <a:r>
              <a:rPr lang="es-PA" sz="2000" dirty="0">
                <a:latin typeface="Trebuchet MS"/>
                <a:cs typeface="Trebuchet MS"/>
              </a:rPr>
              <a:t>B</a:t>
            </a:r>
            <a:r>
              <a:rPr sz="2000" dirty="0">
                <a:latin typeface="Trebuchet MS"/>
                <a:cs typeface="Trebuchet MS"/>
              </a:rPr>
              <a:t>asados en el grado de compromiso, con el cual una  empresa puede evaluarse a si misma y a sus </a:t>
            </a:r>
            <a:r>
              <a:rPr sz="2000" dirty="0" err="1">
                <a:latin typeface="Trebuchet MS"/>
                <a:cs typeface="Trebuchet MS"/>
              </a:rPr>
              <a:t>competidores</a:t>
            </a:r>
            <a:r>
              <a:rPr sz="2000" dirty="0">
                <a:latin typeface="Trebuchet MS"/>
                <a:cs typeface="Trebuchet MS"/>
              </a:rPr>
              <a:t>:</a:t>
            </a:r>
            <a:endParaRPr lang="es-PA" sz="2000" dirty="0">
              <a:latin typeface="Trebuchet MS"/>
              <a:cs typeface="Trebuchet MS"/>
            </a:endParaRPr>
          </a:p>
          <a:p>
            <a:pPr marL="12700" marR="294005">
              <a:lnSpc>
                <a:spcPct val="110000"/>
              </a:lnSpc>
              <a:spcBef>
                <a:spcPts val="100"/>
              </a:spcBef>
            </a:pPr>
            <a:endParaRPr sz="2000" dirty="0">
              <a:latin typeface="Trebuchet MS"/>
              <a:cs typeface="Trebuchet MS"/>
            </a:endParaRPr>
          </a:p>
          <a:p>
            <a:pPr marL="240665" marR="5080" indent="-228600">
              <a:lnSpc>
                <a:spcPct val="110100"/>
              </a:lnSpc>
              <a:spcBef>
                <a:spcPts val="985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b="1" dirty="0" err="1">
                <a:latin typeface="Trebuchet MS"/>
                <a:cs typeface="Trebuchet MS"/>
              </a:rPr>
              <a:t>Dimensión</a:t>
            </a:r>
            <a:r>
              <a:rPr sz="2000" b="1" dirty="0">
                <a:latin typeface="Trebuchet MS"/>
                <a:cs typeface="Trebuchet MS"/>
              </a:rPr>
              <a:t> 1 - </a:t>
            </a:r>
            <a:r>
              <a:rPr sz="2000" b="1" i="1" dirty="0">
                <a:solidFill>
                  <a:srgbClr val="C00000"/>
                </a:solidFill>
                <a:latin typeface="Trebuchet MS"/>
                <a:cs typeface="Trebuchet MS"/>
              </a:rPr>
              <a:t>Estar fuera del negocio</a:t>
            </a:r>
            <a:r>
              <a:rPr sz="2000" b="1" i="1" dirty="0">
                <a:latin typeface="Trebuchet MS"/>
                <a:cs typeface="Trebuchet MS"/>
              </a:rPr>
              <a:t>. </a:t>
            </a:r>
            <a:r>
              <a:rPr sz="2000" dirty="0">
                <a:latin typeface="Trebuchet MS"/>
                <a:cs typeface="Trebuchet MS"/>
              </a:rPr>
              <a:t>Estas son las organizaciones que no </a:t>
            </a:r>
            <a:r>
              <a:rPr sz="2000" dirty="0" err="1">
                <a:latin typeface="Trebuchet MS"/>
                <a:cs typeface="Trebuchet MS"/>
              </a:rPr>
              <a:t>han</a:t>
            </a:r>
            <a:r>
              <a:rPr sz="2000" dirty="0">
                <a:latin typeface="Trebuchet MS"/>
                <a:cs typeface="Trebuchet MS"/>
              </a:rPr>
              <a:t> </a:t>
            </a:r>
            <a:r>
              <a:rPr sz="2000" dirty="0" err="1">
                <a:latin typeface="Trebuchet MS"/>
                <a:cs typeface="Trebuchet MS"/>
              </a:rPr>
              <a:t>resuelto</a:t>
            </a:r>
            <a:r>
              <a:rPr sz="2000" dirty="0">
                <a:latin typeface="Trebuchet MS"/>
                <a:cs typeface="Trebuchet MS"/>
              </a:rPr>
              <a:t> el rompecabezas básico de ingresos y egresos en la entrega de una </a:t>
            </a:r>
            <a:r>
              <a:rPr sz="2000" dirty="0" err="1">
                <a:latin typeface="Trebuchet MS"/>
                <a:cs typeface="Trebuchet MS"/>
              </a:rPr>
              <a:t>experiencia</a:t>
            </a:r>
            <a:r>
              <a:rPr sz="2000" dirty="0">
                <a:latin typeface="Trebuchet MS"/>
                <a:cs typeface="Trebuchet MS"/>
              </a:rPr>
              <a:t> de servicios que atraiga suficientes clientes y suficientes ingresos para mantenerse a </a:t>
            </a:r>
            <a:r>
              <a:rPr sz="2000" dirty="0" err="1">
                <a:latin typeface="Trebuchet MS"/>
                <a:cs typeface="Trebuchet MS"/>
              </a:rPr>
              <a:t>flote</a:t>
            </a:r>
            <a:r>
              <a:rPr sz="2000" dirty="0">
                <a:latin typeface="Trebuchet MS"/>
                <a:cs typeface="Trebuchet MS"/>
              </a:rPr>
              <a:t>.</a:t>
            </a:r>
            <a:endParaRPr lang="es-PA" sz="2000" dirty="0">
              <a:latin typeface="Trebuchet MS"/>
              <a:cs typeface="Trebuchet MS"/>
            </a:endParaRPr>
          </a:p>
          <a:p>
            <a:pPr marL="240665" marR="5080" indent="-228600">
              <a:lnSpc>
                <a:spcPct val="110100"/>
              </a:lnSpc>
              <a:spcBef>
                <a:spcPts val="985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endParaRPr sz="2000" dirty="0">
              <a:latin typeface="Trebuchet MS"/>
              <a:cs typeface="Trebuchet MS"/>
            </a:endParaRPr>
          </a:p>
          <a:p>
            <a:pPr marL="240665" marR="165100" indent="-228600">
              <a:lnSpc>
                <a:spcPct val="110100"/>
              </a:lnSpc>
              <a:spcBef>
                <a:spcPts val="1005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b="1" dirty="0">
                <a:latin typeface="Trebuchet MS"/>
                <a:cs typeface="Trebuchet MS"/>
              </a:rPr>
              <a:t>Dimensión 2 </a:t>
            </a:r>
            <a:r>
              <a:rPr sz="2000" b="1" i="1" dirty="0">
                <a:latin typeface="Trebuchet MS"/>
                <a:cs typeface="Trebuchet MS"/>
              </a:rPr>
              <a:t>- </a:t>
            </a:r>
            <a:r>
              <a:rPr sz="2000" b="1" i="1" dirty="0">
                <a:solidFill>
                  <a:srgbClr val="C00000"/>
                </a:solidFill>
                <a:latin typeface="Trebuchet MS"/>
                <a:cs typeface="Trebuchet MS"/>
              </a:rPr>
              <a:t>Persecución tenaz de la mediocridad</a:t>
            </a:r>
            <a:r>
              <a:rPr sz="2000" b="1" dirty="0">
                <a:latin typeface="Trebuchet MS"/>
                <a:cs typeface="Trebuchet MS"/>
              </a:rPr>
              <a:t>. </a:t>
            </a:r>
            <a:r>
              <a:rPr sz="2000" dirty="0">
                <a:latin typeface="Trebuchet MS"/>
                <a:cs typeface="Trebuchet MS"/>
              </a:rPr>
              <a:t>Estas son las empresas que de  alguna forma administran para sobrevivir, casi a pesar de ellas mismas. No hay </a:t>
            </a:r>
            <a:r>
              <a:rPr sz="2000" dirty="0" err="1">
                <a:latin typeface="Trebuchet MS"/>
                <a:cs typeface="Trebuchet MS"/>
              </a:rPr>
              <a:t>ninguna</a:t>
            </a:r>
            <a:r>
              <a:rPr sz="2000" dirty="0">
                <a:latin typeface="Trebuchet MS"/>
                <a:cs typeface="Trebuchet MS"/>
              </a:rPr>
              <a:t> </a:t>
            </a:r>
            <a:r>
              <a:rPr sz="2000" dirty="0" err="1">
                <a:latin typeface="Trebuchet MS"/>
                <a:cs typeface="Trebuchet MS"/>
              </a:rPr>
              <a:t>cualidad</a:t>
            </a:r>
            <a:r>
              <a:rPr sz="2000" dirty="0">
                <a:latin typeface="Trebuchet MS"/>
                <a:cs typeface="Trebuchet MS"/>
              </a:rPr>
              <a:t> ética, no hay compromiso para una experiencia de calidad en el cliente y no  tienen ninguna habilidad en particular en la entrega del producto.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53896" y="1847088"/>
            <a:ext cx="9607550" cy="0"/>
          </a:xfrm>
          <a:custGeom>
            <a:avLst/>
            <a:gdLst/>
            <a:ahLst/>
            <a:cxnLst/>
            <a:rect l="l" t="t" r="r" b="b"/>
            <a:pathLst>
              <a:path w="9607550">
                <a:moveTo>
                  <a:pt x="0" y="0"/>
                </a:moveTo>
                <a:lnTo>
                  <a:pt x="9607550" y="0"/>
                </a:lnTo>
              </a:path>
            </a:pathLst>
          </a:custGeom>
          <a:ln w="30480">
            <a:solidFill>
              <a:srgbClr val="B71E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7200" y="1973565"/>
            <a:ext cx="11277599" cy="232429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marR="58419" indent="-228600">
              <a:lnSpc>
                <a:spcPct val="120100"/>
              </a:lnSpc>
              <a:spcBef>
                <a:spcPts val="105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b="1" spc="35" dirty="0">
                <a:latin typeface="Trebuchet MS"/>
                <a:cs typeface="Trebuchet MS"/>
              </a:rPr>
              <a:t>Dimensión</a:t>
            </a:r>
            <a:r>
              <a:rPr sz="2000" b="1" spc="-60" dirty="0">
                <a:latin typeface="Trebuchet MS"/>
                <a:cs typeface="Trebuchet MS"/>
              </a:rPr>
              <a:t> </a:t>
            </a:r>
            <a:r>
              <a:rPr sz="2000" b="1" spc="-75" dirty="0">
                <a:latin typeface="Trebuchet MS"/>
                <a:cs typeface="Trebuchet MS"/>
              </a:rPr>
              <a:t>3</a:t>
            </a:r>
            <a:r>
              <a:rPr sz="2000" b="1" spc="-60" dirty="0">
                <a:latin typeface="Trebuchet MS"/>
                <a:cs typeface="Trebuchet MS"/>
              </a:rPr>
              <a:t> </a:t>
            </a:r>
            <a:r>
              <a:rPr sz="2000" b="1" spc="-75" dirty="0">
                <a:latin typeface="Trebuchet MS"/>
                <a:cs typeface="Trebuchet MS"/>
              </a:rPr>
              <a:t>-</a:t>
            </a:r>
            <a:r>
              <a:rPr sz="2000" b="1" spc="-40" dirty="0">
                <a:latin typeface="Trebuchet MS"/>
                <a:cs typeface="Trebuchet MS"/>
              </a:rPr>
              <a:t> </a:t>
            </a:r>
            <a:r>
              <a:rPr sz="2000" b="1" i="1" spc="-114" dirty="0">
                <a:solidFill>
                  <a:srgbClr val="C00000"/>
                </a:solidFill>
                <a:latin typeface="Trebuchet MS"/>
                <a:cs typeface="Trebuchet MS"/>
              </a:rPr>
              <a:t>Presentes</a:t>
            </a:r>
            <a:r>
              <a:rPr sz="2000" b="1" i="1" spc="2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000" b="1" i="1" spc="-155" dirty="0">
                <a:solidFill>
                  <a:srgbClr val="C00000"/>
                </a:solidFill>
                <a:latin typeface="Trebuchet MS"/>
                <a:cs typeface="Trebuchet MS"/>
              </a:rPr>
              <a:t>y</a:t>
            </a:r>
            <a:r>
              <a:rPr sz="2000" b="1" i="1" spc="-4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000" b="1" i="1" spc="-130" dirty="0">
                <a:solidFill>
                  <a:srgbClr val="C00000"/>
                </a:solidFill>
                <a:latin typeface="Trebuchet MS"/>
                <a:cs typeface="Trebuchet MS"/>
              </a:rPr>
              <a:t>listos</a:t>
            </a:r>
            <a:r>
              <a:rPr sz="2000" b="1" i="1" spc="-4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000" b="1" i="1" spc="-125" dirty="0">
                <a:solidFill>
                  <a:srgbClr val="C00000"/>
                </a:solidFill>
                <a:latin typeface="Trebuchet MS"/>
                <a:cs typeface="Trebuchet MS"/>
              </a:rPr>
              <a:t>para</a:t>
            </a:r>
            <a:r>
              <a:rPr sz="2000" b="1" spc="-125" dirty="0">
                <a:latin typeface="Trebuchet MS"/>
                <a:cs typeface="Trebuchet MS"/>
              </a:rPr>
              <a:t>.</a:t>
            </a:r>
            <a:r>
              <a:rPr sz="2000" b="1" spc="-35" dirty="0">
                <a:latin typeface="Trebuchet MS"/>
                <a:cs typeface="Trebuchet MS"/>
              </a:rPr>
              <a:t> </a:t>
            </a:r>
            <a:r>
              <a:rPr sz="2000" spc="-100" dirty="0">
                <a:latin typeface="Trebuchet MS"/>
                <a:cs typeface="Trebuchet MS"/>
              </a:rPr>
              <a:t>Estas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05" dirty="0">
                <a:latin typeface="Trebuchet MS"/>
                <a:cs typeface="Trebuchet MS"/>
              </a:rPr>
              <a:t>organizaciones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120" dirty="0">
                <a:latin typeface="Trebuchet MS"/>
                <a:cs typeface="Trebuchet MS"/>
              </a:rPr>
              <a:t>funcionan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160" dirty="0">
                <a:latin typeface="Trebuchet MS"/>
                <a:cs typeface="Trebuchet MS"/>
              </a:rPr>
              <a:t>bien,</a:t>
            </a:r>
            <a:r>
              <a:rPr sz="2000" spc="-270" dirty="0">
                <a:latin typeface="Trebuchet MS"/>
                <a:cs typeface="Trebuchet MS"/>
              </a:rPr>
              <a:t> </a:t>
            </a:r>
            <a:r>
              <a:rPr sz="2000" spc="-65" dirty="0">
                <a:latin typeface="Trebuchet MS"/>
                <a:cs typeface="Trebuchet MS"/>
              </a:rPr>
              <a:t>pero 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85" dirty="0">
                <a:latin typeface="Trebuchet MS"/>
                <a:cs typeface="Trebuchet MS"/>
              </a:rPr>
              <a:t>operan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sin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ninguna</a:t>
            </a:r>
            <a:r>
              <a:rPr sz="2000" spc="-75" dirty="0">
                <a:latin typeface="Trebuchet MS"/>
                <a:cs typeface="Trebuchet MS"/>
              </a:rPr>
              <a:t> </a:t>
            </a:r>
            <a:r>
              <a:rPr sz="2000" spc="-100" dirty="0">
                <a:latin typeface="Trebuchet MS"/>
                <a:cs typeface="Trebuchet MS"/>
              </a:rPr>
              <a:t>inspiración</a:t>
            </a:r>
            <a:r>
              <a:rPr sz="2000" spc="-5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particular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spc="25" dirty="0">
                <a:latin typeface="Trebuchet MS"/>
                <a:cs typeface="Trebuchet MS"/>
              </a:rPr>
              <a:t>o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búsqueda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spc="-30" dirty="0">
                <a:latin typeface="Trebuchet MS"/>
                <a:cs typeface="Trebuchet MS"/>
              </a:rPr>
              <a:t>por </a:t>
            </a:r>
            <a:r>
              <a:rPr sz="2000" spc="-185" dirty="0">
                <a:latin typeface="Trebuchet MS"/>
                <a:cs typeface="Trebuchet MS"/>
              </a:rPr>
              <a:t>la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145" dirty="0">
                <a:latin typeface="Trebuchet MS"/>
                <a:cs typeface="Trebuchet MS"/>
              </a:rPr>
              <a:t>excelencia.</a:t>
            </a:r>
            <a:r>
              <a:rPr sz="2000" spc="-225" dirty="0">
                <a:latin typeface="Trebuchet MS"/>
                <a:cs typeface="Trebuchet MS"/>
              </a:rPr>
              <a:t> </a:t>
            </a:r>
            <a:r>
              <a:rPr sz="2000" spc="-85" dirty="0">
                <a:latin typeface="Trebuchet MS"/>
                <a:cs typeface="Trebuchet MS"/>
              </a:rPr>
              <a:t>Ellos</a:t>
            </a:r>
            <a:r>
              <a:rPr sz="2000" spc="-10" dirty="0">
                <a:latin typeface="Trebuchet MS"/>
                <a:cs typeface="Trebuchet MS"/>
              </a:rPr>
              <a:t> </a:t>
            </a:r>
            <a:r>
              <a:rPr sz="2000" spc="-105" dirty="0">
                <a:latin typeface="Trebuchet MS"/>
                <a:cs typeface="Trebuchet MS"/>
              </a:rPr>
              <a:t>obtienen</a:t>
            </a:r>
            <a:r>
              <a:rPr sz="2000" spc="-75" dirty="0">
                <a:latin typeface="Trebuchet MS"/>
                <a:cs typeface="Trebuchet MS"/>
              </a:rPr>
              <a:t> </a:t>
            </a:r>
            <a:r>
              <a:rPr sz="2000" spc="-70" dirty="0">
                <a:latin typeface="Trebuchet MS"/>
                <a:cs typeface="Trebuchet MS"/>
              </a:rPr>
              <a:t>su </a:t>
            </a:r>
            <a:r>
              <a:rPr sz="2000" spc="-590" dirty="0">
                <a:latin typeface="Trebuchet MS"/>
                <a:cs typeface="Trebuchet MS"/>
              </a:rPr>
              <a:t> </a:t>
            </a:r>
            <a:r>
              <a:rPr sz="2000" spc="-85" dirty="0">
                <a:latin typeface="Trebuchet MS"/>
                <a:cs typeface="Trebuchet MS"/>
              </a:rPr>
              <a:t>"parte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natural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spc="-135" dirty="0">
                <a:latin typeface="Trebuchet MS"/>
                <a:cs typeface="Trebuchet MS"/>
              </a:rPr>
              <a:t>del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85" dirty="0">
                <a:latin typeface="Trebuchet MS"/>
                <a:cs typeface="Trebuchet MS"/>
              </a:rPr>
              <a:t>mercado"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145" dirty="0">
                <a:latin typeface="Trebuchet MS"/>
                <a:cs typeface="Trebuchet MS"/>
              </a:rPr>
              <a:t>el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50" dirty="0">
                <a:latin typeface="Trebuchet MS"/>
                <a:cs typeface="Trebuchet MS"/>
              </a:rPr>
              <a:t>cual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es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130" dirty="0">
                <a:latin typeface="Trebuchet MS"/>
                <a:cs typeface="Trebuchet MS"/>
              </a:rPr>
              <a:t>una</a:t>
            </a:r>
            <a:r>
              <a:rPr sz="2000" spc="-85" dirty="0">
                <a:latin typeface="Trebuchet MS"/>
                <a:cs typeface="Trebuchet MS"/>
              </a:rPr>
              <a:t> </a:t>
            </a:r>
            <a:r>
              <a:rPr sz="2000" spc="-70" dirty="0">
                <a:latin typeface="Trebuchet MS"/>
                <a:cs typeface="Trebuchet MS"/>
              </a:rPr>
              <a:t>porción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de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los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85" dirty="0">
                <a:latin typeface="Trebuchet MS"/>
                <a:cs typeface="Trebuchet MS"/>
              </a:rPr>
              <a:t>negocios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que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se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pueden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tener </a:t>
            </a:r>
            <a:r>
              <a:rPr sz="2000" spc="-585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solo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p</a:t>
            </a:r>
            <a:r>
              <a:rPr sz="2000" spc="15" dirty="0">
                <a:latin typeface="Trebuchet MS"/>
                <a:cs typeface="Trebuchet MS"/>
              </a:rPr>
              <a:t>or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145" dirty="0">
                <a:latin typeface="Trebuchet MS"/>
                <a:cs typeface="Trebuchet MS"/>
              </a:rPr>
              <a:t>el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105" dirty="0">
                <a:latin typeface="Trebuchet MS"/>
                <a:cs typeface="Trebuchet MS"/>
              </a:rPr>
              <a:t>sim</a:t>
            </a:r>
            <a:r>
              <a:rPr sz="2000" spc="-110" dirty="0">
                <a:latin typeface="Trebuchet MS"/>
                <a:cs typeface="Trebuchet MS"/>
              </a:rPr>
              <a:t>pl</a:t>
            </a:r>
            <a:r>
              <a:rPr sz="2000" spc="-190" dirty="0">
                <a:latin typeface="Trebuchet MS"/>
                <a:cs typeface="Trebuchet MS"/>
              </a:rPr>
              <a:t>e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h</a:t>
            </a:r>
            <a:r>
              <a:rPr sz="2000" spc="-120" dirty="0">
                <a:latin typeface="Trebuchet MS"/>
                <a:cs typeface="Trebuchet MS"/>
              </a:rPr>
              <a:t>ech</a:t>
            </a:r>
            <a:r>
              <a:rPr sz="2000" spc="25" dirty="0">
                <a:latin typeface="Trebuchet MS"/>
                <a:cs typeface="Trebuchet MS"/>
              </a:rPr>
              <a:t>o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120" dirty="0">
                <a:latin typeface="Trebuchet MS"/>
                <a:cs typeface="Trebuchet MS"/>
              </a:rPr>
              <a:t>de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es</a:t>
            </a:r>
            <a:r>
              <a:rPr sz="2000" spc="-85" dirty="0">
                <a:latin typeface="Trebuchet MS"/>
                <a:cs typeface="Trebuchet MS"/>
              </a:rPr>
              <a:t>t</a:t>
            </a:r>
            <a:r>
              <a:rPr sz="2000" spc="-215" dirty="0">
                <a:latin typeface="Trebuchet MS"/>
                <a:cs typeface="Trebuchet MS"/>
              </a:rPr>
              <a:t>a</a:t>
            </a:r>
            <a:r>
              <a:rPr sz="2000" spc="10" dirty="0">
                <a:latin typeface="Trebuchet MS"/>
                <a:cs typeface="Trebuchet MS"/>
              </a:rPr>
              <a:t>r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215" dirty="0">
                <a:latin typeface="Trebuchet MS"/>
                <a:cs typeface="Trebuchet MS"/>
              </a:rPr>
              <a:t>a</a:t>
            </a:r>
            <a:r>
              <a:rPr sz="2000" spc="-90" dirty="0">
                <a:latin typeface="Trebuchet MS"/>
                <a:cs typeface="Trebuchet MS"/>
              </a:rPr>
              <a:t>h</a:t>
            </a:r>
            <a:r>
              <a:rPr sz="2000" spc="-225" dirty="0">
                <a:latin typeface="Trebuchet MS"/>
                <a:cs typeface="Trebuchet MS"/>
              </a:rPr>
              <a:t>í.</a:t>
            </a:r>
            <a:endParaRPr sz="2000" dirty="0">
              <a:latin typeface="Trebuchet MS"/>
              <a:cs typeface="Trebuchet MS"/>
            </a:endParaRPr>
          </a:p>
          <a:p>
            <a:pPr marL="240665" marR="5080" indent="-228600">
              <a:lnSpc>
                <a:spcPct val="120100"/>
              </a:lnSpc>
              <a:spcBef>
                <a:spcPts val="1005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b="1" spc="35" dirty="0">
                <a:latin typeface="Trebuchet MS"/>
                <a:cs typeface="Trebuchet MS"/>
              </a:rPr>
              <a:t>Dimensión</a:t>
            </a:r>
            <a:r>
              <a:rPr sz="2000" b="1" spc="-60" dirty="0">
                <a:latin typeface="Trebuchet MS"/>
                <a:cs typeface="Trebuchet MS"/>
              </a:rPr>
              <a:t> </a:t>
            </a:r>
            <a:r>
              <a:rPr sz="2000" b="1" spc="-75" dirty="0">
                <a:latin typeface="Trebuchet MS"/>
                <a:cs typeface="Trebuchet MS"/>
              </a:rPr>
              <a:t>4</a:t>
            </a:r>
            <a:r>
              <a:rPr sz="2000" b="1" spc="-60" dirty="0">
                <a:latin typeface="Trebuchet MS"/>
                <a:cs typeface="Trebuchet MS"/>
              </a:rPr>
              <a:t> </a:t>
            </a:r>
            <a:r>
              <a:rPr sz="2000" b="1" spc="-75" dirty="0">
                <a:latin typeface="Trebuchet MS"/>
                <a:cs typeface="Trebuchet MS"/>
              </a:rPr>
              <a:t>-</a:t>
            </a:r>
            <a:r>
              <a:rPr sz="2000" b="1" spc="-40" dirty="0">
                <a:latin typeface="Trebuchet MS"/>
                <a:cs typeface="Trebuchet MS"/>
              </a:rPr>
              <a:t> </a:t>
            </a:r>
            <a:r>
              <a:rPr sz="2000" b="1" i="1" spc="-80" dirty="0">
                <a:solidFill>
                  <a:srgbClr val="C00000"/>
                </a:solidFill>
                <a:latin typeface="Trebuchet MS"/>
                <a:cs typeface="Trebuchet MS"/>
              </a:rPr>
              <a:t>Realizando</a:t>
            </a:r>
            <a:r>
              <a:rPr sz="2000" b="1" i="1" spc="-4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000" b="1" i="1" spc="-20" dirty="0">
                <a:solidFill>
                  <a:srgbClr val="C00000"/>
                </a:solidFill>
                <a:latin typeface="Trebuchet MS"/>
                <a:cs typeface="Trebuchet MS"/>
              </a:rPr>
              <a:t>un</a:t>
            </a:r>
            <a:r>
              <a:rPr sz="2000" b="1" i="1" spc="-6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000" b="1" i="1" spc="-120" dirty="0">
                <a:solidFill>
                  <a:srgbClr val="C00000"/>
                </a:solidFill>
                <a:latin typeface="Trebuchet MS"/>
                <a:cs typeface="Trebuchet MS"/>
              </a:rPr>
              <a:t>serio</a:t>
            </a:r>
            <a:r>
              <a:rPr sz="2000" b="1" i="1" spc="-2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000" b="1" i="1" spc="-125" dirty="0">
                <a:solidFill>
                  <a:srgbClr val="C00000"/>
                </a:solidFill>
                <a:latin typeface="Trebuchet MS"/>
                <a:cs typeface="Trebuchet MS"/>
              </a:rPr>
              <a:t>esfuerzo</a:t>
            </a:r>
            <a:r>
              <a:rPr sz="2000" b="1" spc="-125" dirty="0">
                <a:latin typeface="Trebuchet MS"/>
                <a:cs typeface="Trebuchet MS"/>
              </a:rPr>
              <a:t>.</a:t>
            </a:r>
            <a:r>
              <a:rPr sz="2000" b="1" spc="-15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Este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generalmente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es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un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spc="-100" dirty="0">
                <a:latin typeface="Trebuchet MS"/>
                <a:cs typeface="Trebuchet MS"/>
              </a:rPr>
              <a:t>estado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de 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transición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y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204" dirty="0">
                <a:latin typeface="Trebuchet MS"/>
                <a:cs typeface="Trebuchet MS"/>
              </a:rPr>
              <a:t>a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veces</a:t>
            </a:r>
            <a:r>
              <a:rPr sz="2000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es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130" dirty="0">
                <a:latin typeface="Trebuchet MS"/>
                <a:cs typeface="Trebuchet MS"/>
              </a:rPr>
              <a:t>una</a:t>
            </a:r>
            <a:r>
              <a:rPr sz="2000" spc="-85" dirty="0">
                <a:latin typeface="Trebuchet MS"/>
                <a:cs typeface="Trebuchet MS"/>
              </a:rPr>
              <a:t> </a:t>
            </a:r>
            <a:r>
              <a:rPr sz="2000" spc="-145" dirty="0">
                <a:latin typeface="Trebuchet MS"/>
                <a:cs typeface="Trebuchet MS"/>
              </a:rPr>
              <a:t>marca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140" dirty="0">
                <a:latin typeface="Trebuchet MS"/>
                <a:cs typeface="Trebuchet MS"/>
              </a:rPr>
              <a:t>debajo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de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180" dirty="0">
                <a:latin typeface="Trebuchet MS"/>
                <a:cs typeface="Trebuchet MS"/>
              </a:rPr>
              <a:t>la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145" dirty="0">
                <a:latin typeface="Trebuchet MS"/>
                <a:cs typeface="Trebuchet MS"/>
              </a:rPr>
              <a:t>cual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105" dirty="0">
                <a:latin typeface="Trebuchet MS"/>
                <a:cs typeface="Trebuchet MS"/>
              </a:rPr>
              <a:t>algunos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nunca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progresan.</a:t>
            </a:r>
            <a:r>
              <a:rPr sz="2000" spc="-245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Es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145" dirty="0">
                <a:latin typeface="Trebuchet MS"/>
                <a:cs typeface="Trebuchet MS"/>
              </a:rPr>
              <a:t>el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00" dirty="0">
                <a:latin typeface="Trebuchet MS"/>
                <a:cs typeface="Trebuchet MS"/>
              </a:rPr>
              <a:t>estado </a:t>
            </a:r>
            <a:r>
              <a:rPr sz="2000" spc="-585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de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un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serio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65" dirty="0">
                <a:latin typeface="Trebuchet MS"/>
                <a:cs typeface="Trebuchet MS"/>
              </a:rPr>
              <a:t>compromiso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135" dirty="0">
                <a:latin typeface="Trebuchet MS"/>
                <a:cs typeface="Trebuchet MS"/>
              </a:rPr>
              <a:t>administrativo,</a:t>
            </a:r>
            <a:r>
              <a:rPr sz="2000" spc="-225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inversión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de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recursos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140" dirty="0">
                <a:latin typeface="Trebuchet MS"/>
                <a:cs typeface="Trebuchet MS"/>
              </a:rPr>
              <a:t>significativos,</a:t>
            </a:r>
            <a:r>
              <a:rPr sz="2000" spc="-195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y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130" dirty="0">
                <a:latin typeface="Trebuchet MS"/>
                <a:cs typeface="Trebuchet MS"/>
              </a:rPr>
              <a:t>una 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determinación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compartida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130" dirty="0">
                <a:latin typeface="Trebuchet MS"/>
                <a:cs typeface="Trebuchet MS"/>
              </a:rPr>
              <a:t>para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100" dirty="0">
                <a:latin typeface="Trebuchet MS"/>
                <a:cs typeface="Trebuchet MS"/>
              </a:rPr>
              <a:t>saber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que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140" dirty="0">
                <a:latin typeface="Trebuchet MS"/>
                <a:cs typeface="Trebuchet MS"/>
              </a:rPr>
              <a:t>las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cosas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155" dirty="0">
                <a:latin typeface="Trebuchet MS"/>
                <a:cs typeface="Trebuchet MS"/>
              </a:rPr>
              <a:t>pasan.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93233F4D-9A8B-4C46-BCF4-C6C63A58721E}"/>
              </a:ext>
            </a:extLst>
          </p:cNvPr>
          <p:cNvSpPr txBox="1">
            <a:spLocks/>
          </p:cNvSpPr>
          <p:nvPr/>
        </p:nvSpPr>
        <p:spPr>
          <a:xfrm>
            <a:off x="1530858" y="773633"/>
            <a:ext cx="6012180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s-PA" sz="3200" kern="0" spc="130">
                <a:solidFill>
                  <a:sysClr val="windowText" lastClr="000000"/>
                </a:solidFill>
              </a:rPr>
              <a:t>DIMENSIONES</a:t>
            </a:r>
            <a:r>
              <a:rPr lang="es-PA" sz="3200" kern="0" spc="-65">
                <a:solidFill>
                  <a:sysClr val="windowText" lastClr="000000"/>
                </a:solidFill>
              </a:rPr>
              <a:t> </a:t>
            </a:r>
            <a:r>
              <a:rPr lang="es-PA" sz="3200" kern="0" spc="155">
                <a:solidFill>
                  <a:sysClr val="windowText" lastClr="000000"/>
                </a:solidFill>
              </a:rPr>
              <a:t>DE</a:t>
            </a:r>
            <a:r>
              <a:rPr lang="es-PA" sz="3200" kern="0" spc="-75">
                <a:solidFill>
                  <a:sysClr val="windowText" lastClr="000000"/>
                </a:solidFill>
              </a:rPr>
              <a:t> </a:t>
            </a:r>
            <a:r>
              <a:rPr lang="es-PA" sz="3200" kern="0" spc="105">
                <a:solidFill>
                  <a:sysClr val="windowText" lastClr="000000"/>
                </a:solidFill>
              </a:rPr>
              <a:t>LOS</a:t>
            </a:r>
            <a:r>
              <a:rPr lang="es-PA" sz="3200" kern="0" spc="-65">
                <a:solidFill>
                  <a:sysClr val="windowText" lastClr="000000"/>
                </a:solidFill>
              </a:rPr>
              <a:t> </a:t>
            </a:r>
            <a:r>
              <a:rPr lang="es-PA" sz="3200" kern="0" spc="15">
                <a:solidFill>
                  <a:sysClr val="windowText" lastClr="000000"/>
                </a:solidFill>
              </a:rPr>
              <a:t>SERVICIOS</a:t>
            </a:r>
            <a:endParaRPr lang="es-PA" sz="3200"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98256AEB-5A74-4618-B7F3-8C9848C70A75}"/>
              </a:ext>
            </a:extLst>
          </p:cNvPr>
          <p:cNvSpPr txBox="1"/>
          <p:nvPr/>
        </p:nvSpPr>
        <p:spPr>
          <a:xfrm>
            <a:off x="457200" y="4424332"/>
            <a:ext cx="11429999" cy="1087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20100"/>
              </a:lnSpc>
              <a:spcBef>
                <a:spcPts val="100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b="1" spc="35" dirty="0">
                <a:latin typeface="Trebuchet MS"/>
                <a:cs typeface="Trebuchet MS"/>
              </a:rPr>
              <a:t>Dimensión</a:t>
            </a:r>
            <a:r>
              <a:rPr sz="2000" b="1" spc="-45" dirty="0">
                <a:latin typeface="Trebuchet MS"/>
                <a:cs typeface="Trebuchet MS"/>
              </a:rPr>
              <a:t> </a:t>
            </a:r>
            <a:r>
              <a:rPr sz="2000" b="1" spc="-75" dirty="0">
                <a:latin typeface="Trebuchet MS"/>
                <a:cs typeface="Trebuchet MS"/>
              </a:rPr>
              <a:t>5</a:t>
            </a:r>
            <a:r>
              <a:rPr sz="2000" b="1" spc="-65" dirty="0">
                <a:latin typeface="Trebuchet MS"/>
                <a:cs typeface="Trebuchet MS"/>
              </a:rPr>
              <a:t> </a:t>
            </a:r>
            <a:r>
              <a:rPr sz="2000" b="1" spc="-75" dirty="0">
                <a:latin typeface="Trebuchet MS"/>
                <a:cs typeface="Trebuchet MS"/>
              </a:rPr>
              <a:t>-</a:t>
            </a:r>
            <a:r>
              <a:rPr sz="2000" b="1" spc="-35" dirty="0">
                <a:latin typeface="Trebuchet MS"/>
                <a:cs typeface="Trebuchet MS"/>
              </a:rPr>
              <a:t> </a:t>
            </a:r>
            <a:r>
              <a:rPr sz="2000" b="1" i="1" spc="-80" dirty="0">
                <a:solidFill>
                  <a:srgbClr val="C00000"/>
                </a:solidFill>
                <a:latin typeface="Trebuchet MS"/>
                <a:cs typeface="Trebuchet MS"/>
              </a:rPr>
              <a:t>El</a:t>
            </a:r>
            <a:r>
              <a:rPr sz="2000" b="1" i="1" spc="-4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000" b="1" i="1" spc="-120" dirty="0">
                <a:solidFill>
                  <a:srgbClr val="C00000"/>
                </a:solidFill>
                <a:latin typeface="Trebuchet MS"/>
                <a:cs typeface="Trebuchet MS"/>
              </a:rPr>
              <a:t>servicio</a:t>
            </a:r>
            <a:r>
              <a:rPr sz="2000" b="1" i="1" spc="-1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000" b="1" i="1" spc="-30" dirty="0">
                <a:solidFill>
                  <a:srgbClr val="C00000"/>
                </a:solidFill>
                <a:latin typeface="Trebuchet MS"/>
                <a:cs typeface="Trebuchet MS"/>
              </a:rPr>
              <a:t>como</a:t>
            </a:r>
            <a:r>
              <a:rPr sz="2000" b="1" i="1" spc="-2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000" b="1" i="1" spc="-45" dirty="0">
                <a:solidFill>
                  <a:srgbClr val="C00000"/>
                </a:solidFill>
                <a:latin typeface="Trebuchet MS"/>
                <a:cs typeface="Trebuchet MS"/>
              </a:rPr>
              <a:t>una</a:t>
            </a:r>
            <a:r>
              <a:rPr sz="2000" b="1" i="1" spc="-6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000" b="1" i="1" spc="-95" dirty="0">
                <a:solidFill>
                  <a:srgbClr val="C00000"/>
                </a:solidFill>
                <a:latin typeface="Trebuchet MS"/>
                <a:cs typeface="Trebuchet MS"/>
              </a:rPr>
              <a:t>forma</a:t>
            </a:r>
            <a:r>
              <a:rPr sz="2000" b="1" i="1" spc="-2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000" b="1" i="1" spc="-100" dirty="0">
                <a:solidFill>
                  <a:srgbClr val="C00000"/>
                </a:solidFill>
                <a:latin typeface="Trebuchet MS"/>
                <a:cs typeface="Trebuchet MS"/>
              </a:rPr>
              <a:t>de</a:t>
            </a:r>
            <a:r>
              <a:rPr sz="2000" b="1" i="1" spc="-5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000" b="1" i="1" spc="-120" dirty="0">
                <a:solidFill>
                  <a:srgbClr val="C00000"/>
                </a:solidFill>
                <a:latin typeface="Trebuchet MS"/>
                <a:cs typeface="Trebuchet MS"/>
              </a:rPr>
              <a:t>arte</a:t>
            </a:r>
            <a:r>
              <a:rPr sz="2000" b="1" spc="-120" dirty="0">
                <a:latin typeface="Trebuchet MS"/>
                <a:cs typeface="Trebuchet MS"/>
              </a:rPr>
              <a:t>.</a:t>
            </a:r>
            <a:r>
              <a:rPr sz="2000" b="1" spc="-210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Algunas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105" dirty="0">
                <a:latin typeface="Trebuchet MS"/>
                <a:cs typeface="Trebuchet MS"/>
              </a:rPr>
              <a:t>organizaciones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204" dirty="0">
                <a:latin typeface="Trebuchet MS"/>
                <a:cs typeface="Trebuchet MS"/>
              </a:rPr>
              <a:t>a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este 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spc="-140" dirty="0">
                <a:latin typeface="Trebuchet MS"/>
                <a:cs typeface="Trebuchet MS"/>
              </a:rPr>
              <a:t>nivel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105" dirty="0">
                <a:latin typeface="Trebuchet MS"/>
                <a:cs typeface="Trebuchet MS"/>
              </a:rPr>
              <a:t>dominan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sus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00" dirty="0">
                <a:latin typeface="Trebuchet MS"/>
                <a:cs typeface="Trebuchet MS"/>
              </a:rPr>
              <a:t>industrias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y</a:t>
            </a:r>
            <a:r>
              <a:rPr sz="2000" spc="-40" dirty="0">
                <a:latin typeface="Trebuchet MS"/>
                <a:cs typeface="Trebuchet MS"/>
              </a:rPr>
              <a:t> son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reconocidas</a:t>
            </a:r>
            <a:r>
              <a:rPr sz="2000" dirty="0">
                <a:latin typeface="Trebuchet MS"/>
                <a:cs typeface="Trebuchet MS"/>
              </a:rPr>
              <a:t> </a:t>
            </a:r>
            <a:r>
              <a:rPr sz="2000" spc="-135" dirty="0">
                <a:latin typeface="Trebuchet MS"/>
                <a:cs typeface="Trebuchet MS"/>
              </a:rPr>
              <a:t>aun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por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sus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90" dirty="0">
                <a:latin typeface="Trebuchet MS"/>
                <a:cs typeface="Trebuchet MS"/>
              </a:rPr>
              <a:t>competidores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como 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145" dirty="0">
                <a:latin typeface="Trebuchet MS"/>
                <a:cs typeface="Trebuchet MS"/>
              </a:rPr>
              <a:t>destacables,</a:t>
            </a:r>
            <a:r>
              <a:rPr sz="2000" spc="-200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ellos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20" dirty="0">
                <a:latin typeface="Trebuchet MS"/>
                <a:cs typeface="Trebuchet MS"/>
              </a:rPr>
              <a:t>saben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70" dirty="0">
                <a:latin typeface="Trebuchet MS"/>
                <a:cs typeface="Trebuchet MS"/>
              </a:rPr>
              <a:t>lo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que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145" dirty="0">
                <a:latin typeface="Trebuchet MS"/>
                <a:cs typeface="Trebuchet MS"/>
              </a:rPr>
              <a:t>el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130" dirty="0">
                <a:latin typeface="Trebuchet MS"/>
                <a:cs typeface="Trebuchet MS"/>
              </a:rPr>
              <a:t>cliente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quiere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y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spc="-180" dirty="0">
                <a:latin typeface="Trebuchet MS"/>
                <a:cs typeface="Trebuchet MS"/>
              </a:rPr>
              <a:t>la</a:t>
            </a:r>
            <a:r>
              <a:rPr sz="2000" spc="-65" dirty="0">
                <a:latin typeface="Trebuchet MS"/>
                <a:cs typeface="Trebuchet MS"/>
              </a:rPr>
              <a:t> </a:t>
            </a:r>
            <a:r>
              <a:rPr sz="2000" spc="-120" dirty="0">
                <a:latin typeface="Trebuchet MS"/>
                <a:cs typeface="Trebuchet MS"/>
              </a:rPr>
              <a:t>definición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correcta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135" dirty="0">
                <a:latin typeface="Trebuchet MS"/>
                <a:cs typeface="Trebuchet MS"/>
              </a:rPr>
              <a:t>del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130" dirty="0">
                <a:latin typeface="Trebuchet MS"/>
                <a:cs typeface="Trebuchet MS"/>
              </a:rPr>
              <a:t>paquete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204" dirty="0">
                <a:latin typeface="Trebuchet MS"/>
                <a:cs typeface="Trebuchet MS"/>
              </a:rPr>
              <a:t>a </a:t>
            </a:r>
            <a:r>
              <a:rPr sz="2000" spc="-200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valor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135" dirty="0">
                <a:latin typeface="Trebuchet MS"/>
                <a:cs typeface="Trebuchet MS"/>
              </a:rPr>
              <a:t>del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130" dirty="0">
                <a:latin typeface="Trebuchet MS"/>
                <a:cs typeface="Trebuchet MS"/>
              </a:rPr>
              <a:t>cliente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145" dirty="0">
                <a:latin typeface="Trebuchet MS"/>
                <a:cs typeface="Trebuchet MS"/>
              </a:rPr>
              <a:t>el</a:t>
            </a:r>
            <a:r>
              <a:rPr sz="2000" spc="-55" dirty="0">
                <a:latin typeface="Trebuchet MS"/>
                <a:cs typeface="Trebuchet MS"/>
              </a:rPr>
              <a:t> </a:t>
            </a:r>
            <a:r>
              <a:rPr sz="2000" spc="-145" dirty="0">
                <a:latin typeface="Trebuchet MS"/>
                <a:cs typeface="Trebuchet MS"/>
              </a:rPr>
              <a:t>cual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ellos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entregan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spc="-70" dirty="0">
                <a:latin typeface="Trebuchet MS"/>
                <a:cs typeface="Trebuchet MS"/>
              </a:rPr>
              <a:t>con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135" dirty="0" err="1">
                <a:latin typeface="Trebuchet MS"/>
                <a:cs typeface="Trebuchet MS"/>
              </a:rPr>
              <a:t>estilo</a:t>
            </a:r>
            <a:r>
              <a:rPr sz="2000" spc="-135" dirty="0">
                <a:latin typeface="Trebuchet MS"/>
                <a:cs typeface="Trebuchet MS"/>
              </a:rPr>
              <a:t>.</a:t>
            </a:r>
            <a:endParaRPr sz="20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1933" y="353716"/>
            <a:ext cx="10357510" cy="1141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es-PA" sz="3200" dirty="0"/>
              <a:t>CARACTERISTICAS GENERALES EN LAS ORGANIZACIONES DE QUINTA DIMENSION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457200" y="2104629"/>
            <a:ext cx="11353800" cy="3763146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585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b="1" dirty="0">
                <a:solidFill>
                  <a:srgbClr val="C00000"/>
                </a:solidFill>
                <a:latin typeface="Trebuchet MS"/>
                <a:cs typeface="Trebuchet MS"/>
              </a:rPr>
              <a:t>Liderazgo</a:t>
            </a:r>
            <a:r>
              <a:rPr sz="2000" dirty="0">
                <a:latin typeface="Trebuchet MS"/>
                <a:cs typeface="Trebuchet MS"/>
              </a:rPr>
              <a:t> que es mental y conductualmente flexible. La habilidad para redefinir el campo de </a:t>
            </a:r>
            <a:r>
              <a:rPr sz="2000" dirty="0" err="1">
                <a:latin typeface="Trebuchet MS"/>
                <a:cs typeface="Trebuchet MS"/>
              </a:rPr>
              <a:t>fuego</a:t>
            </a:r>
            <a:r>
              <a:rPr lang="es-PA" sz="200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y de conducirse en caminos que lo separen de su competencia.</a:t>
            </a:r>
          </a:p>
          <a:p>
            <a:pPr marL="241300" marR="431800" indent="-228600">
              <a:lnSpc>
                <a:spcPct val="120000"/>
              </a:lnSpc>
              <a:spcBef>
                <a:spcPts val="1010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b="1" dirty="0">
                <a:solidFill>
                  <a:srgbClr val="C00000"/>
                </a:solidFill>
                <a:latin typeface="Trebuchet MS"/>
                <a:cs typeface="Trebuchet MS"/>
              </a:rPr>
              <a:t>Compromiso</a:t>
            </a:r>
            <a:r>
              <a:rPr sz="2000" dirty="0">
                <a:latin typeface="Trebuchet MS"/>
                <a:cs typeface="Trebuchet MS"/>
              </a:rPr>
              <a:t> para cambiarse ellos mismos en direcciones que consisten en envolverse con las  necesidades y expectativas del cliente.</a:t>
            </a:r>
          </a:p>
          <a:p>
            <a:pPr marL="241300" indent="-228600">
              <a:lnSpc>
                <a:spcPct val="100000"/>
              </a:lnSpc>
              <a:spcBef>
                <a:spcPts val="1490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Trebuchet MS"/>
                <a:cs typeface="Trebuchet MS"/>
              </a:rPr>
              <a:t>Reconocer que la </a:t>
            </a:r>
            <a:r>
              <a:rPr sz="2000" b="1" dirty="0">
                <a:solidFill>
                  <a:srgbClr val="C00000"/>
                </a:solidFill>
                <a:latin typeface="Trebuchet MS"/>
                <a:cs typeface="Trebuchet MS"/>
              </a:rPr>
              <a:t>energía humana </a:t>
            </a:r>
            <a:r>
              <a:rPr sz="2000" dirty="0">
                <a:latin typeface="Trebuchet MS"/>
                <a:cs typeface="Trebuchet MS"/>
              </a:rPr>
              <a:t>es el gran recurso ignorado de una organización y que</a:t>
            </a:r>
          </a:p>
          <a:p>
            <a:pPr marL="2413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Trebuchet MS"/>
                <a:cs typeface="Trebuchet MS"/>
              </a:rPr>
              <a:t>corresponde a un alto valor para lograr participación en el mercado.</a:t>
            </a:r>
          </a:p>
          <a:p>
            <a:pPr marL="241300" indent="-228600">
              <a:lnSpc>
                <a:spcPct val="100000"/>
              </a:lnSpc>
              <a:spcBef>
                <a:spcPts val="1465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Trebuchet MS"/>
                <a:cs typeface="Trebuchet MS"/>
              </a:rPr>
              <a:t>Una </a:t>
            </a:r>
            <a:r>
              <a:rPr sz="2000" b="1" dirty="0">
                <a:solidFill>
                  <a:srgbClr val="C00000"/>
                </a:solidFill>
                <a:latin typeface="Trebuchet MS"/>
                <a:cs typeface="Trebuchet MS"/>
              </a:rPr>
              <a:t>cultura</a:t>
            </a:r>
            <a:r>
              <a:rPr sz="2000" dirty="0">
                <a:latin typeface="Trebuchet MS"/>
                <a:cs typeface="Trebuchet MS"/>
              </a:rPr>
              <a:t> que se preocupa y comparte.</a:t>
            </a:r>
          </a:p>
          <a:p>
            <a:pPr marL="241300" marR="5080" indent="-228600">
              <a:lnSpc>
                <a:spcPct val="120000"/>
              </a:lnSpc>
              <a:spcBef>
                <a:spcPts val="1010"/>
              </a:spcBef>
              <a:buClr>
                <a:srgbClr val="B71E42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Trebuchet MS"/>
                <a:cs typeface="Trebuchet MS"/>
              </a:rPr>
              <a:t>Busca ser el mejor y esta comprometido a un </a:t>
            </a:r>
            <a:r>
              <a:rPr sz="2000" b="1" dirty="0">
                <a:solidFill>
                  <a:srgbClr val="C00000"/>
                </a:solidFill>
                <a:latin typeface="Trebuchet MS"/>
                <a:cs typeface="Trebuchet MS"/>
              </a:rPr>
              <a:t>mejoramiento</a:t>
            </a:r>
            <a:r>
              <a:rPr sz="2000" dirty="0"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C00000"/>
                </a:solidFill>
                <a:latin typeface="Trebuchet MS"/>
                <a:cs typeface="Trebuchet MS"/>
              </a:rPr>
              <a:t>continuo</a:t>
            </a:r>
            <a:r>
              <a:rPr sz="2000" dirty="0">
                <a:latin typeface="Trebuchet MS"/>
                <a:cs typeface="Trebuchet MS"/>
              </a:rPr>
              <a:t> en todos los aspectos de su  operación.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E2E1EF5-EF57-4B6E-8897-68DEEEA66141}"/>
              </a:ext>
            </a:extLst>
          </p:cNvPr>
          <p:cNvSpPr txBox="1">
            <a:spLocks/>
          </p:cNvSpPr>
          <p:nvPr/>
        </p:nvSpPr>
        <p:spPr>
          <a:xfrm>
            <a:off x="1943100" y="2209800"/>
            <a:ext cx="8305799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es-ES" sz="4000" b="1" kern="0" spc="459" dirty="0">
                <a:solidFill>
                  <a:srgbClr val="C00000"/>
                </a:solidFill>
              </a:rPr>
              <a:t>FIN</a:t>
            </a:r>
            <a:endParaRPr lang="es-ES" sz="4000" b="1" kern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4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</TotalTime>
  <Words>2008</Words>
  <Application>Microsoft Office PowerPoint</Application>
  <PresentationFormat>Panorámica</PresentationFormat>
  <Paragraphs>100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1" baseType="lpstr">
      <vt:lpstr>Arial MT</vt:lpstr>
      <vt:lpstr>Calibri</vt:lpstr>
      <vt:lpstr>Georgia</vt:lpstr>
      <vt:lpstr>Trebuchet MS</vt:lpstr>
      <vt:lpstr>Office Theme</vt:lpstr>
      <vt:lpstr>Presentación de PowerPoint</vt:lpstr>
      <vt:lpstr>Presentación de PowerPoint</vt:lpstr>
      <vt:lpstr>ALCANCE Y PECULIARIDADES DE LOS SERVICIOS</vt:lpstr>
      <vt:lpstr>HERRAMIENTAS DEL MARKETING DE SERVICIOS</vt:lpstr>
      <vt:lpstr>MODELO DE BRECHAS DE LOS SERVICIOS</vt:lpstr>
      <vt:lpstr>El modelo plantea la existencia de cinco brechas divididas en dos grupos, uno de brechas  del cliente y otro de brechas de la empresa o proveedor del servicio.</vt:lpstr>
      <vt:lpstr>Presentación de PowerPoint</vt:lpstr>
      <vt:lpstr>Presentación de PowerPoint</vt:lpstr>
      <vt:lpstr>Presentación de PowerPoint</vt:lpstr>
      <vt:lpstr>NO SABER LO QUE EL CLIENTE ESPERA</vt:lpstr>
      <vt:lpstr>Presentación de PowerPoint</vt:lpstr>
      <vt:lpstr>NO SELECCIONAR NI EL DISEÑO, NI LOS ESTÁNDARES  DEL SERVICIO ADECUADOS.</vt:lpstr>
      <vt:lpstr>Presentación de PowerPoint</vt:lpstr>
      <vt:lpstr>NO ENTREGAR EL SERVICIO CON LOS ESTÁNDARES DE  SERVICIO YA DEFINIDOS POR LA EMPRESA.</vt:lpstr>
      <vt:lpstr>Presentación de PowerPoint</vt:lpstr>
      <vt:lpstr>NO IGUALAR EL DESEMPEÑO DEL SERVICIO CON  LAS PROMESAS HECHAS PREVIAMENTE.</vt:lpstr>
      <vt:lpstr>BRECHA DEL CLIENTE</vt:lpstr>
      <vt:lpstr>VALOR DEL SERVICIO</vt:lpstr>
      <vt:lpstr>¿CÓMO CREAR VALOR?</vt:lpstr>
      <vt:lpstr>Las oportunidades para extender el valor aparecen antes, después y al mismo tiempo que  las actividades habituales que los clientes realizan con una empresa.Y al aprovechar dichas  oportunidades,  la empresa proporciona más que un servicio, ofrece soluciones a sus  clientes.</vt:lpstr>
      <vt:lpstr>Presentación de PowerPoint</vt:lpstr>
      <vt:lpstr>Presentación de PowerPoint</vt:lpstr>
      <vt:lpstr>DIMENSIONES DE LOS SERVICIOS</vt:lpstr>
      <vt:lpstr>Presentación de PowerPoint</vt:lpstr>
      <vt:lpstr>CARACTERISTICAS GENERALES EN LAS ORGANIZACIONES DE QUINTA DIMENSION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Mercadotecnia de Servicios y Brecha de los Servicios</dc:title>
  <dc:creator>marion arrieta</dc:creator>
  <cp:lastModifiedBy>Ricardo Cajina</cp:lastModifiedBy>
  <cp:revision>6</cp:revision>
  <dcterms:created xsi:type="dcterms:W3CDTF">2022-04-28T17:00:45Z</dcterms:created>
  <dcterms:modified xsi:type="dcterms:W3CDTF">2022-04-28T23:26:05Z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2019-10-21T00:00:00Z</vt:filetime>
  </property>
  <property fmtid="{D5CDD505-2E9C-101B-9397-08002B2CF9AE}" pid="3" name="Creator">
    <vt:lpwstr>Microsoft® PowerPoint® para Office 365</vt:lpwstr>
  </property>
  <property fmtid="{D5CDD505-2E9C-101B-9397-08002B2CF9AE}" pid="4" name="LastSaved">
    <vt:filetime>2022-04-28T00:00:00Z</vt:filetime>
  </property>
</Properties>
</file>