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63" r:id="rId5"/>
    <p:sldId id="256" r:id="rId6"/>
    <p:sldId id="343" r:id="rId7"/>
    <p:sldId id="319" r:id="rId8"/>
    <p:sldId id="320" r:id="rId9"/>
    <p:sldId id="321" r:id="rId10"/>
    <p:sldId id="322" r:id="rId11"/>
    <p:sldId id="323" r:id="rId12"/>
    <p:sldId id="334" r:id="rId13"/>
    <p:sldId id="335" r:id="rId14"/>
    <p:sldId id="324" r:id="rId15"/>
    <p:sldId id="325" r:id="rId16"/>
    <p:sldId id="326" r:id="rId17"/>
    <p:sldId id="339" r:id="rId18"/>
    <p:sldId id="327" r:id="rId19"/>
    <p:sldId id="333" r:id="rId20"/>
    <p:sldId id="328" r:id="rId21"/>
    <p:sldId id="340" r:id="rId22"/>
    <p:sldId id="341" r:id="rId23"/>
    <p:sldId id="329" r:id="rId24"/>
    <p:sldId id="330" r:id="rId25"/>
    <p:sldId id="331" r:id="rId26"/>
    <p:sldId id="342" r:id="rId27"/>
    <p:sldId id="332" r:id="rId28"/>
    <p:sldId id="318" r:id="rId29"/>
  </p:sldIdLst>
  <p:sldSz cx="12192000" cy="6858000"/>
  <p:notesSz cx="12192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34D810-ACA8-4A46-9BC3-3392C3E1FDDC}" v="5" dt="2021-05-12T04:25:08.48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isel" userId="f919e536-d435-4d67-8925-37ac9d7c56c8" providerId="ADAL" clId="{5C34D810-ACA8-4A46-9BC3-3392C3E1FDDC}"/>
    <pc:docChg chg="modSld sldOrd">
      <pc:chgData name="Jenisel" userId="f919e536-d435-4d67-8925-37ac9d7c56c8" providerId="ADAL" clId="{5C34D810-ACA8-4A46-9BC3-3392C3E1FDDC}" dt="2021-05-12T04:25:08.485" v="1"/>
      <pc:docMkLst>
        <pc:docMk/>
      </pc:docMkLst>
      <pc:sldChg chg="ord">
        <pc:chgData name="Jenisel" userId="f919e536-d435-4d67-8925-37ac9d7c56c8" providerId="ADAL" clId="{5C34D810-ACA8-4A46-9BC3-3392C3E1FDDC}" dt="2021-05-12T04:25:08.485" v="1"/>
        <pc:sldMkLst>
          <pc:docMk/>
          <pc:sldMk cId="4294312139" sldId="333"/>
        </pc:sldMkLst>
      </pc:sldChg>
    </pc:docChg>
  </pc:docChgLst>
  <pc:docChgLst>
    <pc:chgData name="LIZMARI QUINTERO" userId="S::lizmari.quintero@utp.ac.pa::b9476f87-9007-4734-87e1-132843d0b76e" providerId="AD" clId="Web-{C9BE4195-BA28-46D5-B80F-EA1C91603C0B}"/>
    <pc:docChg chg="sldOrd">
      <pc:chgData name="LIZMARI QUINTERO" userId="S::lizmari.quintero@utp.ac.pa::b9476f87-9007-4734-87e1-132843d0b76e" providerId="AD" clId="Web-{C9BE4195-BA28-46D5-B80F-EA1C91603C0B}" dt="2021-05-03T23:29:05.552" v="0"/>
      <pc:docMkLst>
        <pc:docMk/>
      </pc:docMkLst>
      <pc:sldChg chg="ord">
        <pc:chgData name="LIZMARI QUINTERO" userId="S::lizmari.quintero@utp.ac.pa::b9476f87-9007-4734-87e1-132843d0b76e" providerId="AD" clId="Web-{C9BE4195-BA28-46D5-B80F-EA1C91603C0B}" dt="2021-05-03T23:29:05.552" v="0"/>
        <pc:sldMkLst>
          <pc:docMk/>
          <pc:sldMk cId="0" sldId="263"/>
        </pc:sldMkLst>
      </pc:sldChg>
    </pc:docChg>
  </pc:docChgLst>
  <pc:docChgLst>
    <pc:chgData name="LUIS VERGARA" userId="S::luis.vergara8@utp.ac.pa::f3e45ef6-ba15-4f6a-8601-fe12cc3f6ba7" providerId="AD" clId="Web-{84DCA4DA-3170-4E5C-82C4-12AE47762506}"/>
    <pc:docChg chg="modSld">
      <pc:chgData name="LUIS VERGARA" userId="S::luis.vergara8@utp.ac.pa::f3e45ef6-ba15-4f6a-8601-fe12cc3f6ba7" providerId="AD" clId="Web-{84DCA4DA-3170-4E5C-82C4-12AE47762506}" dt="2021-05-10T00:23:46.755" v="0" actId="1076"/>
      <pc:docMkLst>
        <pc:docMk/>
      </pc:docMkLst>
      <pc:sldChg chg="modSp">
        <pc:chgData name="LUIS VERGARA" userId="S::luis.vergara8@utp.ac.pa::f3e45ef6-ba15-4f6a-8601-fe12cc3f6ba7" providerId="AD" clId="Web-{84DCA4DA-3170-4E5C-82C4-12AE47762506}" dt="2021-05-10T00:23:46.755" v="0" actId="1076"/>
        <pc:sldMkLst>
          <pc:docMk/>
          <pc:sldMk cId="3022576133" sldId="342"/>
        </pc:sldMkLst>
        <pc:spChg chg="mod">
          <ac:chgData name="LUIS VERGARA" userId="S::luis.vergara8@utp.ac.pa::f3e45ef6-ba15-4f6a-8601-fe12cc3f6ba7" providerId="AD" clId="Web-{84DCA4DA-3170-4E5C-82C4-12AE47762506}" dt="2021-05-10T00:23:46.755" v="0" actId="1076"/>
          <ac:spMkLst>
            <pc:docMk/>
            <pc:sldMk cId="3022576133" sldId="342"/>
            <ac:spMk id="8" creationId="{6B8C5A87-1F4D-44DD-A65C-3BCB1EF8F48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8357C3-9284-3E43-9E25-383C388A0747}" type="doc">
      <dgm:prSet loTypeId="urn:microsoft.com/office/officeart/2005/8/layout/default" loCatId="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S_tradnl"/>
        </a:p>
      </dgm:t>
    </dgm:pt>
    <dgm:pt modelId="{FB854E28-F900-3844-A831-D935DDC318AF}">
      <dgm:prSet phldrT="[Texto]"/>
      <dgm:spPr>
        <a:xfrm>
          <a:off x="1350282" y="254"/>
          <a:ext cx="3766180" cy="2259708"/>
        </a:xfrm>
        <a:prstGeom prst="rect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De un postulado de una teoría o de su análisis.</a:t>
          </a:r>
          <a:endParaRPr lang="es-ES_tradnl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gm:t>
    </dgm:pt>
    <dgm:pt modelId="{4E058247-0545-8947-B2E1-E81AEC2CF9FA}" type="parTrans" cxnId="{89453E21-FC78-3046-B903-59EF75FF90B3}">
      <dgm:prSet/>
      <dgm:spPr/>
      <dgm:t>
        <a:bodyPr/>
        <a:lstStyle/>
        <a:p>
          <a:endParaRPr lang="es-ES_tradnl"/>
        </a:p>
      </dgm:t>
    </dgm:pt>
    <dgm:pt modelId="{0B50C6C0-9E79-E040-85F6-EC076D7843B2}" type="sibTrans" cxnId="{89453E21-FC78-3046-B903-59EF75FF90B3}">
      <dgm:prSet/>
      <dgm:spPr/>
      <dgm:t>
        <a:bodyPr/>
        <a:lstStyle/>
        <a:p>
          <a:endParaRPr lang="es-ES_tradnl"/>
        </a:p>
      </dgm:t>
    </dgm:pt>
    <dgm:pt modelId="{6E678553-D137-5E49-A2CD-E9F9E3A0C7CF}">
      <dgm:prSet phldrT="[Texto]"/>
      <dgm:spPr>
        <a:xfrm>
          <a:off x="5493081" y="254"/>
          <a:ext cx="3766180" cy="2259708"/>
        </a:xfrm>
        <a:prstGeom prst="rect">
          <a:avLst/>
        </a:prstGeom>
        <a:solidFill>
          <a:srgbClr val="92D050"/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De generalizaciones empíricas.</a:t>
          </a:r>
          <a:endParaRPr lang="es-ES_tradnl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gm:t>
    </dgm:pt>
    <dgm:pt modelId="{8E0E9E9F-F662-354A-9A54-677C7E410D50}" type="parTrans" cxnId="{5C319CA5-54D2-9042-A6D6-047C7A57532F}">
      <dgm:prSet/>
      <dgm:spPr/>
      <dgm:t>
        <a:bodyPr/>
        <a:lstStyle/>
        <a:p>
          <a:endParaRPr lang="es-ES_tradnl"/>
        </a:p>
      </dgm:t>
    </dgm:pt>
    <dgm:pt modelId="{9E5E0C9D-E481-3045-B037-2B3AC0D57259}" type="sibTrans" cxnId="{5C319CA5-54D2-9042-A6D6-047C7A57532F}">
      <dgm:prSet/>
      <dgm:spPr/>
      <dgm:t>
        <a:bodyPr/>
        <a:lstStyle/>
        <a:p>
          <a:endParaRPr lang="es-ES_tradnl"/>
        </a:p>
      </dgm:t>
    </dgm:pt>
    <dgm:pt modelId="{99FE5569-8A0D-FB49-ADCF-92A1A717C8C9}">
      <dgm:prSet phldrT="[Texto]"/>
      <dgm:spPr>
        <a:xfrm>
          <a:off x="1350282" y="2636581"/>
          <a:ext cx="3766180" cy="2259708"/>
        </a:xfrm>
        <a:prstGeom prst="rect">
          <a:avLst/>
        </a:prstGeom>
        <a:solidFill>
          <a:srgbClr val="FF5050"/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buNone/>
          </a:pPr>
          <a:r>
            <a:rPr lang="es-CR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De estudios      revisados</a:t>
          </a:r>
          <a:r>
            <a:rPr lang="es-CR" baseline="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 </a:t>
          </a:r>
          <a:r>
            <a:rPr lang="es-CR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o antecedentes consultados.</a:t>
          </a:r>
          <a:endParaRPr lang="es-ES_tradnl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gm:t>
    </dgm:pt>
    <dgm:pt modelId="{1F6D4D58-AC06-784A-BE91-479502EB7E47}" type="parTrans" cxnId="{F1D0F1CE-F271-5B4B-852B-6F4DC7F4BBF7}">
      <dgm:prSet/>
      <dgm:spPr/>
      <dgm:t>
        <a:bodyPr/>
        <a:lstStyle/>
        <a:p>
          <a:endParaRPr lang="es-ES_tradnl"/>
        </a:p>
      </dgm:t>
    </dgm:pt>
    <dgm:pt modelId="{22A985F6-C014-3D42-82B4-D44E10E0B8C6}" type="sibTrans" cxnId="{F1D0F1CE-F271-5B4B-852B-6F4DC7F4BBF7}">
      <dgm:prSet/>
      <dgm:spPr/>
      <dgm:t>
        <a:bodyPr/>
        <a:lstStyle/>
        <a:p>
          <a:endParaRPr lang="es-ES_tradnl"/>
        </a:p>
      </dgm:t>
    </dgm:pt>
    <dgm:pt modelId="{68C6D76F-3D35-6F44-B8A3-F6A81999B110}">
      <dgm:prSet phldrT="[Texto]"/>
      <dgm:spPr>
        <a:xfrm>
          <a:off x="5493081" y="2636581"/>
          <a:ext cx="3766180" cy="2259708"/>
        </a:xfrm>
        <a:prstGeom prst="rect">
          <a:avLst/>
        </a:prstGeom>
        <a:solidFill>
          <a:srgbClr val="FFC000">
            <a:hueOff val="10395692"/>
            <a:satOff val="-47968"/>
            <a:lumOff val="1765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La calidad de la hipótesis está relacionada con el grado en que se haya revisado la literatura exhaustivamente</a:t>
          </a:r>
          <a:endParaRPr lang="es-ES_tradnl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gm:t>
    </dgm:pt>
    <dgm:pt modelId="{95CFB38B-7DA6-E647-BACD-A15B70D72097}" type="parTrans" cxnId="{35DB0C39-E254-D64C-B736-B850DDB756C4}">
      <dgm:prSet/>
      <dgm:spPr/>
      <dgm:t>
        <a:bodyPr/>
        <a:lstStyle/>
        <a:p>
          <a:endParaRPr lang="es-ES_tradnl"/>
        </a:p>
      </dgm:t>
    </dgm:pt>
    <dgm:pt modelId="{F1D8D8E2-3C87-1C45-B0DA-A92AAF32194F}" type="sibTrans" cxnId="{35DB0C39-E254-D64C-B736-B850DDB756C4}">
      <dgm:prSet/>
      <dgm:spPr/>
      <dgm:t>
        <a:bodyPr/>
        <a:lstStyle/>
        <a:p>
          <a:endParaRPr lang="es-ES_tradnl"/>
        </a:p>
      </dgm:t>
    </dgm:pt>
    <dgm:pt modelId="{A40F4E22-FA03-974E-9EC8-B4D43D090E9E}" type="pres">
      <dgm:prSet presAssocID="{D38357C3-9284-3E43-9E25-383C388A0747}" presName="diagram" presStyleCnt="0">
        <dgm:presLayoutVars>
          <dgm:dir/>
          <dgm:resizeHandles val="exact"/>
        </dgm:presLayoutVars>
      </dgm:prSet>
      <dgm:spPr/>
    </dgm:pt>
    <dgm:pt modelId="{6E9D3DFE-12A7-9A44-896F-7B59646B6B38}" type="pres">
      <dgm:prSet presAssocID="{FB854E28-F900-3844-A831-D935DDC318AF}" presName="node" presStyleLbl="node1" presStyleIdx="0" presStyleCnt="4">
        <dgm:presLayoutVars>
          <dgm:bulletEnabled val="1"/>
        </dgm:presLayoutVars>
      </dgm:prSet>
      <dgm:spPr/>
    </dgm:pt>
    <dgm:pt modelId="{0B029C23-F46B-804B-B660-6D46099AB5FE}" type="pres">
      <dgm:prSet presAssocID="{0B50C6C0-9E79-E040-85F6-EC076D7843B2}" presName="sibTrans" presStyleCnt="0"/>
      <dgm:spPr/>
    </dgm:pt>
    <dgm:pt modelId="{2590DCDB-FD43-B347-8AD0-78BE9942FDFD}" type="pres">
      <dgm:prSet presAssocID="{6E678553-D137-5E49-A2CD-E9F9E3A0C7CF}" presName="node" presStyleLbl="node1" presStyleIdx="1" presStyleCnt="4">
        <dgm:presLayoutVars>
          <dgm:bulletEnabled val="1"/>
        </dgm:presLayoutVars>
      </dgm:prSet>
      <dgm:spPr/>
    </dgm:pt>
    <dgm:pt modelId="{AD635BFB-895B-EB49-A185-A59AD712AA2C}" type="pres">
      <dgm:prSet presAssocID="{9E5E0C9D-E481-3045-B037-2B3AC0D57259}" presName="sibTrans" presStyleCnt="0"/>
      <dgm:spPr/>
    </dgm:pt>
    <dgm:pt modelId="{A4A02507-510B-CD4C-ACC0-1E13CB6C9696}" type="pres">
      <dgm:prSet presAssocID="{99FE5569-8A0D-FB49-ADCF-92A1A717C8C9}" presName="node" presStyleLbl="node1" presStyleIdx="2" presStyleCnt="4">
        <dgm:presLayoutVars>
          <dgm:bulletEnabled val="1"/>
        </dgm:presLayoutVars>
      </dgm:prSet>
      <dgm:spPr/>
    </dgm:pt>
    <dgm:pt modelId="{3222CB6D-6BE1-334F-85DE-A2CF2F346A26}" type="pres">
      <dgm:prSet presAssocID="{22A985F6-C014-3D42-82B4-D44E10E0B8C6}" presName="sibTrans" presStyleCnt="0"/>
      <dgm:spPr/>
    </dgm:pt>
    <dgm:pt modelId="{654250CE-4790-864A-BC5F-E8C0DEF0033A}" type="pres">
      <dgm:prSet presAssocID="{68C6D76F-3D35-6F44-B8A3-F6A81999B110}" presName="node" presStyleLbl="node1" presStyleIdx="3" presStyleCnt="4">
        <dgm:presLayoutVars>
          <dgm:bulletEnabled val="1"/>
        </dgm:presLayoutVars>
      </dgm:prSet>
      <dgm:spPr/>
    </dgm:pt>
  </dgm:ptLst>
  <dgm:cxnLst>
    <dgm:cxn modelId="{1BA93104-E8A2-8744-94EA-84C01800C9C3}" type="presOf" srcId="{99FE5569-8A0D-FB49-ADCF-92A1A717C8C9}" destId="{A4A02507-510B-CD4C-ACC0-1E13CB6C9696}" srcOrd="0" destOrd="0" presId="urn:microsoft.com/office/officeart/2005/8/layout/default"/>
    <dgm:cxn modelId="{89453E21-FC78-3046-B903-59EF75FF90B3}" srcId="{D38357C3-9284-3E43-9E25-383C388A0747}" destId="{FB854E28-F900-3844-A831-D935DDC318AF}" srcOrd="0" destOrd="0" parTransId="{4E058247-0545-8947-B2E1-E81AEC2CF9FA}" sibTransId="{0B50C6C0-9E79-E040-85F6-EC076D7843B2}"/>
    <dgm:cxn modelId="{99A67325-6EEE-764A-AD46-7CF1D4486339}" type="presOf" srcId="{D38357C3-9284-3E43-9E25-383C388A0747}" destId="{A40F4E22-FA03-974E-9EC8-B4D43D090E9E}" srcOrd="0" destOrd="0" presId="urn:microsoft.com/office/officeart/2005/8/layout/default"/>
    <dgm:cxn modelId="{35DB0C39-E254-D64C-B736-B850DDB756C4}" srcId="{D38357C3-9284-3E43-9E25-383C388A0747}" destId="{68C6D76F-3D35-6F44-B8A3-F6A81999B110}" srcOrd="3" destOrd="0" parTransId="{95CFB38B-7DA6-E647-BACD-A15B70D72097}" sibTransId="{F1D8D8E2-3C87-1C45-B0DA-A92AAF32194F}"/>
    <dgm:cxn modelId="{86C41D69-9982-974A-A827-1463C6155956}" type="presOf" srcId="{68C6D76F-3D35-6F44-B8A3-F6A81999B110}" destId="{654250CE-4790-864A-BC5F-E8C0DEF0033A}" srcOrd="0" destOrd="0" presId="urn:microsoft.com/office/officeart/2005/8/layout/default"/>
    <dgm:cxn modelId="{210CB774-7D75-714D-B31C-CD9AEAD1A330}" type="presOf" srcId="{6E678553-D137-5E49-A2CD-E9F9E3A0C7CF}" destId="{2590DCDB-FD43-B347-8AD0-78BE9942FDFD}" srcOrd="0" destOrd="0" presId="urn:microsoft.com/office/officeart/2005/8/layout/default"/>
    <dgm:cxn modelId="{5C319CA5-54D2-9042-A6D6-047C7A57532F}" srcId="{D38357C3-9284-3E43-9E25-383C388A0747}" destId="{6E678553-D137-5E49-A2CD-E9F9E3A0C7CF}" srcOrd="1" destOrd="0" parTransId="{8E0E9E9F-F662-354A-9A54-677C7E410D50}" sibTransId="{9E5E0C9D-E481-3045-B037-2B3AC0D57259}"/>
    <dgm:cxn modelId="{5B064ACA-2789-8E40-BC0C-639E3B58526B}" type="presOf" srcId="{FB854E28-F900-3844-A831-D935DDC318AF}" destId="{6E9D3DFE-12A7-9A44-896F-7B59646B6B38}" srcOrd="0" destOrd="0" presId="urn:microsoft.com/office/officeart/2005/8/layout/default"/>
    <dgm:cxn modelId="{F1D0F1CE-F271-5B4B-852B-6F4DC7F4BBF7}" srcId="{D38357C3-9284-3E43-9E25-383C388A0747}" destId="{99FE5569-8A0D-FB49-ADCF-92A1A717C8C9}" srcOrd="2" destOrd="0" parTransId="{1F6D4D58-AC06-784A-BE91-479502EB7E47}" sibTransId="{22A985F6-C014-3D42-82B4-D44E10E0B8C6}"/>
    <dgm:cxn modelId="{83BD8297-33D5-1A43-829C-D6838CF0DC81}" type="presParOf" srcId="{A40F4E22-FA03-974E-9EC8-B4D43D090E9E}" destId="{6E9D3DFE-12A7-9A44-896F-7B59646B6B38}" srcOrd="0" destOrd="0" presId="urn:microsoft.com/office/officeart/2005/8/layout/default"/>
    <dgm:cxn modelId="{5051FAA1-0F95-FE4C-A76B-3F72B8D61B71}" type="presParOf" srcId="{A40F4E22-FA03-974E-9EC8-B4D43D090E9E}" destId="{0B029C23-F46B-804B-B660-6D46099AB5FE}" srcOrd="1" destOrd="0" presId="urn:microsoft.com/office/officeart/2005/8/layout/default"/>
    <dgm:cxn modelId="{ED4C6683-BA56-1343-956D-FB56B91237EE}" type="presParOf" srcId="{A40F4E22-FA03-974E-9EC8-B4D43D090E9E}" destId="{2590DCDB-FD43-B347-8AD0-78BE9942FDFD}" srcOrd="2" destOrd="0" presId="urn:microsoft.com/office/officeart/2005/8/layout/default"/>
    <dgm:cxn modelId="{15C6A47C-0AD8-064F-8053-0CF5515C07EE}" type="presParOf" srcId="{A40F4E22-FA03-974E-9EC8-B4D43D090E9E}" destId="{AD635BFB-895B-EB49-A185-A59AD712AA2C}" srcOrd="3" destOrd="0" presId="urn:microsoft.com/office/officeart/2005/8/layout/default"/>
    <dgm:cxn modelId="{FCDAE21B-DB60-D841-A366-F049C37FCE9E}" type="presParOf" srcId="{A40F4E22-FA03-974E-9EC8-B4D43D090E9E}" destId="{A4A02507-510B-CD4C-ACC0-1E13CB6C9696}" srcOrd="4" destOrd="0" presId="urn:microsoft.com/office/officeart/2005/8/layout/default"/>
    <dgm:cxn modelId="{983589CF-715F-614C-8D7E-EFEDBB6B4C16}" type="presParOf" srcId="{A40F4E22-FA03-974E-9EC8-B4D43D090E9E}" destId="{3222CB6D-6BE1-334F-85DE-A2CF2F346A26}" srcOrd="5" destOrd="0" presId="urn:microsoft.com/office/officeart/2005/8/layout/default"/>
    <dgm:cxn modelId="{74A5356B-4C74-8941-A630-6128B8B3D95F}" type="presParOf" srcId="{A40F4E22-FA03-974E-9EC8-B4D43D090E9E}" destId="{654250CE-4790-864A-BC5F-E8C0DEF0033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8C169F-37C5-458D-973F-43859AC0E4B7}" type="doc">
      <dgm:prSet loTypeId="urn:microsoft.com/office/officeart/2005/8/layout/hierarchy2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CR"/>
        </a:p>
      </dgm:t>
    </dgm:pt>
    <dgm:pt modelId="{04E0634B-B79A-446E-9728-FB001774E112}">
      <dgm:prSet phldrT="[Texto]" custT="1"/>
      <dgm:spPr>
        <a:xfrm>
          <a:off x="1819" y="3461211"/>
          <a:ext cx="1691316" cy="845658"/>
        </a:xfrm>
        <a:prstGeom prst="roundRect">
          <a:avLst>
            <a:gd name="adj" fmla="val 1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20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Hipótesis</a:t>
          </a:r>
        </a:p>
      </dgm:t>
    </dgm:pt>
    <dgm:pt modelId="{4884D06F-C5B9-4B03-AAA1-0F1A5C3D290D}" type="parTrans" cxnId="{CD2EF256-56CD-45EF-9F40-A8B52B7EE991}">
      <dgm:prSet/>
      <dgm:spPr/>
      <dgm:t>
        <a:bodyPr/>
        <a:lstStyle/>
        <a:p>
          <a:endParaRPr lang="es-CR" sz="2000" b="1"/>
        </a:p>
      </dgm:t>
    </dgm:pt>
    <dgm:pt modelId="{9A4C2994-7E4E-42FA-A1BF-2128927D565F}" type="sibTrans" cxnId="{CD2EF256-56CD-45EF-9F40-A8B52B7EE991}">
      <dgm:prSet/>
      <dgm:spPr/>
      <dgm:t>
        <a:bodyPr/>
        <a:lstStyle/>
        <a:p>
          <a:endParaRPr lang="es-CR" sz="2000" b="1"/>
        </a:p>
      </dgm:t>
    </dgm:pt>
    <dgm:pt modelId="{AEAF8A5E-46B6-4907-BF3D-F5400BA6DE06}">
      <dgm:prSet phldrT="[Texto]" custT="1"/>
      <dgm:spPr>
        <a:xfrm>
          <a:off x="2255194" y="1385500"/>
          <a:ext cx="1691316" cy="845658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De investigación</a:t>
          </a:r>
        </a:p>
      </dgm:t>
    </dgm:pt>
    <dgm:pt modelId="{9D889DD3-E305-44C3-B942-C2923ED98886}" type="parTrans" cxnId="{EEC648E3-C749-472F-A13E-3F0BC6E07A36}">
      <dgm:prSet custT="1"/>
      <dgm:spPr>
        <a:xfrm rot="17109069">
          <a:off x="898934" y="2834121"/>
          <a:ext cx="2150461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2150461" y="12062"/>
              </a:lnTo>
            </a:path>
          </a:pathLst>
        </a:custGeom>
        <a:noFill/>
        <a:ln w="254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 sz="6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BF2100CB-521F-4516-A153-5A155BA8E796}" type="sibTrans" cxnId="{EEC648E3-C749-472F-A13E-3F0BC6E07A36}">
      <dgm:prSet/>
      <dgm:spPr/>
      <dgm:t>
        <a:bodyPr/>
        <a:lstStyle/>
        <a:p>
          <a:endParaRPr lang="es-CR" sz="2000" b="1"/>
        </a:p>
      </dgm:t>
    </dgm:pt>
    <dgm:pt modelId="{7C34AC8D-40A8-4A1D-A999-463AC74665C8}">
      <dgm:prSet phldrT="[Texto]" custT="1"/>
      <dgm:spPr>
        <a:xfrm>
          <a:off x="4676398" y="0"/>
          <a:ext cx="1691316" cy="845658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lnSpc>
              <a:spcPct val="100000"/>
            </a:lnSpc>
            <a:buNone/>
          </a:pP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Descriptivas de</a:t>
          </a:r>
          <a:r>
            <a:rPr lang="es-CR" sz="1400" b="1" baseline="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 </a:t>
          </a: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un valor o dato pronosticado</a:t>
          </a:r>
        </a:p>
      </dgm:t>
    </dgm:pt>
    <dgm:pt modelId="{5C0F8DDB-6963-4EB3-8276-43554A627407}" type="parTrans" cxnId="{5B3CFB0C-896D-47D5-A68B-BFB17582E62C}">
      <dgm:prSet custT="1"/>
      <dgm:spPr>
        <a:xfrm rot="17866828">
          <a:off x="3528456" y="1103516"/>
          <a:ext cx="1565997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1565997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 sz="6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A508E764-2968-4CA8-937B-F93B9BFC5266}" type="sibTrans" cxnId="{5B3CFB0C-896D-47D5-A68B-BFB17582E62C}">
      <dgm:prSet/>
      <dgm:spPr/>
      <dgm:t>
        <a:bodyPr/>
        <a:lstStyle/>
        <a:p>
          <a:endParaRPr lang="es-CR" sz="2000" b="1"/>
        </a:p>
      </dgm:t>
    </dgm:pt>
    <dgm:pt modelId="{DED9D985-05ED-4C3A-BDD6-5011340A6C27}">
      <dgm:prSet phldrT="[Texto]" custT="1"/>
      <dgm:spPr>
        <a:xfrm>
          <a:off x="4676398" y="2053418"/>
          <a:ext cx="1691316" cy="845658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De diferencia de grupo</a:t>
          </a:r>
        </a:p>
      </dgm:t>
    </dgm:pt>
    <dgm:pt modelId="{7A7BC33D-7A07-4D06-BE1F-353BAE2D1C69}" type="parTrans" cxnId="{F580BBA1-D7C6-453D-8F61-BFC781DC8F3E}">
      <dgm:prSet custT="1"/>
      <dgm:spPr>
        <a:xfrm rot="2547692">
          <a:off x="3816770" y="2130225"/>
          <a:ext cx="989368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989368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 sz="6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62B0EF68-31B2-4FB6-83F9-627816F71937}" type="sibTrans" cxnId="{F580BBA1-D7C6-453D-8F61-BFC781DC8F3E}">
      <dgm:prSet/>
      <dgm:spPr/>
      <dgm:t>
        <a:bodyPr/>
        <a:lstStyle/>
        <a:p>
          <a:endParaRPr lang="es-CR" sz="2000" b="1"/>
        </a:p>
      </dgm:t>
    </dgm:pt>
    <dgm:pt modelId="{1280E6F3-E626-4667-A6D6-EB3A65DD9658}">
      <dgm:prSet phldrT="[Texto]" custT="1"/>
      <dgm:spPr>
        <a:xfrm>
          <a:off x="2283557" y="3347909"/>
          <a:ext cx="1691316" cy="845658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Nulas</a:t>
          </a:r>
        </a:p>
      </dgm:t>
    </dgm:pt>
    <dgm:pt modelId="{616C6996-E247-4561-A6E7-69F935AEE347}" type="parTrans" cxnId="{A04C0DF4-AA56-4D0A-9F6D-00A90712979B}">
      <dgm:prSet custT="1"/>
      <dgm:spPr>
        <a:xfrm rot="20948224">
          <a:off x="1687749" y="3815326"/>
          <a:ext cx="601194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601194" y="12062"/>
              </a:lnTo>
            </a:path>
          </a:pathLst>
        </a:custGeom>
        <a:noFill/>
        <a:ln w="254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 sz="6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BEE26885-BDB8-4EFB-8D02-8346451C3CA0}" type="sibTrans" cxnId="{A04C0DF4-AA56-4D0A-9F6D-00A90712979B}">
      <dgm:prSet/>
      <dgm:spPr/>
      <dgm:t>
        <a:bodyPr/>
        <a:lstStyle/>
        <a:p>
          <a:endParaRPr lang="es-CR" sz="2000" b="1"/>
        </a:p>
      </dgm:t>
    </dgm:pt>
    <dgm:pt modelId="{D341C468-4076-4DEF-A1BD-BA22B9187890}">
      <dgm:prSet custT="1"/>
      <dgm:spPr>
        <a:xfrm>
          <a:off x="4676398" y="968049"/>
          <a:ext cx="1691316" cy="845658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1400" b="1" err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Correlacionales</a:t>
          </a:r>
          <a:endParaRPr lang="es-CR" sz="1400" b="1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gm:t>
    </dgm:pt>
    <dgm:pt modelId="{95F652DE-0C06-4566-AC83-BD2219ED1034}" type="parTrans" cxnId="{65A06019-CA2E-4D68-984D-61086307A7CA}">
      <dgm:prSet custT="1"/>
      <dgm:spPr>
        <a:xfrm rot="19813986">
          <a:off x="3891038" y="1587541"/>
          <a:ext cx="840833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840833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 sz="600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0F67E41F-FC27-499B-AF9B-390F7539C8A8}" type="sibTrans" cxnId="{65A06019-CA2E-4D68-984D-61086307A7CA}">
      <dgm:prSet/>
      <dgm:spPr/>
      <dgm:t>
        <a:bodyPr/>
        <a:lstStyle/>
        <a:p>
          <a:endParaRPr lang="es-CR" sz="2000" b="1"/>
        </a:p>
      </dgm:t>
    </dgm:pt>
    <dgm:pt modelId="{B1CC5A7C-AFAE-4D5B-B51F-F24D43B741FF}">
      <dgm:prSet custT="1"/>
      <dgm:spPr>
        <a:xfrm>
          <a:off x="4676398" y="3222270"/>
          <a:ext cx="1691316" cy="845658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Causales</a:t>
          </a:r>
        </a:p>
      </dgm:t>
    </dgm:pt>
    <dgm:pt modelId="{88BC59F4-B26A-49C5-9E26-2D2D1E5A82FC}" type="parTrans" cxnId="{3F27C670-15AF-4D28-810E-4D09F0FD9CFE}">
      <dgm:prSet/>
      <dgm:spPr>
        <a:xfrm rot="4099700">
          <a:off x="3323216" y="2714651"/>
          <a:ext cx="1976476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1976476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4D4F758D-DBF6-4166-BBB4-9B3DE63CE40A}" type="sibTrans" cxnId="{3F27C670-15AF-4D28-810E-4D09F0FD9CFE}">
      <dgm:prSet/>
      <dgm:spPr/>
      <dgm:t>
        <a:bodyPr/>
        <a:lstStyle/>
        <a:p>
          <a:endParaRPr lang="es-CR"/>
        </a:p>
      </dgm:t>
    </dgm:pt>
    <dgm:pt modelId="{846DF828-91EA-4DFF-944A-BDE28B3A419C}">
      <dgm:prSet custT="1"/>
      <dgm:spPr>
        <a:xfrm>
          <a:off x="2259101" y="4629386"/>
          <a:ext cx="1691316" cy="845658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buNone/>
          </a:pPr>
          <a:r>
            <a:rPr lang="es-CR" sz="1400" b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Alternativas</a:t>
          </a:r>
        </a:p>
      </dgm:t>
    </dgm:pt>
    <dgm:pt modelId="{942A34EE-AA01-4746-9552-AB8EC35F9963}" type="parTrans" cxnId="{21BBFD57-C28A-4CEC-A4E7-37FFC09B9B1B}">
      <dgm:prSet/>
      <dgm:spPr>
        <a:xfrm rot="3849026">
          <a:off x="1327090" y="4456065"/>
          <a:ext cx="1298056" cy="24125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1298056" y="12062"/>
              </a:lnTo>
            </a:path>
          </a:pathLst>
        </a:custGeom>
        <a:noFill/>
        <a:ln w="254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s-C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gm:t>
    </dgm:pt>
    <dgm:pt modelId="{06FD6CCE-2F12-43FC-BE38-526C54E7F5E8}" type="sibTrans" cxnId="{21BBFD57-C28A-4CEC-A4E7-37FFC09B9B1B}">
      <dgm:prSet/>
      <dgm:spPr/>
      <dgm:t>
        <a:bodyPr/>
        <a:lstStyle/>
        <a:p>
          <a:endParaRPr lang="es-CR"/>
        </a:p>
      </dgm:t>
    </dgm:pt>
    <dgm:pt modelId="{A2C1ED27-2E4B-44C2-9A65-F417C93B8EF1}" type="pres">
      <dgm:prSet presAssocID="{A18C169F-37C5-458D-973F-43859AC0E4B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31947A2-1400-4741-A7FC-D738599A91F3}" type="pres">
      <dgm:prSet presAssocID="{04E0634B-B79A-446E-9728-FB001774E112}" presName="root1" presStyleCnt="0"/>
      <dgm:spPr/>
    </dgm:pt>
    <dgm:pt modelId="{6363EAB1-46FE-44BE-9151-CBF28643B7F9}" type="pres">
      <dgm:prSet presAssocID="{04E0634B-B79A-446E-9728-FB001774E112}" presName="LevelOneTextNode" presStyleLbl="node0" presStyleIdx="0" presStyleCnt="1" custLinFactNeighborX="713" custLinFactNeighborY="-51733">
        <dgm:presLayoutVars>
          <dgm:chPref val="3"/>
        </dgm:presLayoutVars>
      </dgm:prSet>
      <dgm:spPr/>
    </dgm:pt>
    <dgm:pt modelId="{A9516182-98C9-472E-8FFD-CC2F75E67476}" type="pres">
      <dgm:prSet presAssocID="{04E0634B-B79A-446E-9728-FB001774E112}" presName="level2hierChild" presStyleCnt="0"/>
      <dgm:spPr/>
    </dgm:pt>
    <dgm:pt modelId="{B5596EAE-89CF-4482-8DDE-A1AB66CD456E}" type="pres">
      <dgm:prSet presAssocID="{9D889DD3-E305-44C3-B942-C2923ED98886}" presName="conn2-1" presStyleLbl="parChTrans1D2" presStyleIdx="0" presStyleCnt="3"/>
      <dgm:spPr/>
    </dgm:pt>
    <dgm:pt modelId="{0B6C86C2-D068-461A-B4DD-A48CEEE859C3}" type="pres">
      <dgm:prSet presAssocID="{9D889DD3-E305-44C3-B942-C2923ED98886}" presName="connTx" presStyleLbl="parChTrans1D2" presStyleIdx="0" presStyleCnt="3"/>
      <dgm:spPr/>
    </dgm:pt>
    <dgm:pt modelId="{D7FC75B1-CB34-4297-A51A-321BC041C0FD}" type="pres">
      <dgm:prSet presAssocID="{AEAF8A5E-46B6-4907-BF3D-F5400BA6DE06}" presName="root2" presStyleCnt="0"/>
      <dgm:spPr/>
    </dgm:pt>
    <dgm:pt modelId="{1A02E0F7-F73F-41EE-8F3F-C190B0D0B3F0}" type="pres">
      <dgm:prSet presAssocID="{AEAF8A5E-46B6-4907-BF3D-F5400BA6DE06}" presName="LevelTwoTextNode" presStyleLbl="node2" presStyleIdx="0" presStyleCnt="3" custLinFactY="-7045" custLinFactNeighborX="-7682" custLinFactNeighborY="-100000">
        <dgm:presLayoutVars>
          <dgm:chPref val="3"/>
        </dgm:presLayoutVars>
      </dgm:prSet>
      <dgm:spPr/>
    </dgm:pt>
    <dgm:pt modelId="{4FEB0216-B409-4E8D-9473-109DA05343FE}" type="pres">
      <dgm:prSet presAssocID="{AEAF8A5E-46B6-4907-BF3D-F5400BA6DE06}" presName="level3hierChild" presStyleCnt="0"/>
      <dgm:spPr/>
    </dgm:pt>
    <dgm:pt modelId="{E796D3F2-637C-4CB8-A0BD-4EF940206C67}" type="pres">
      <dgm:prSet presAssocID="{5C0F8DDB-6963-4EB3-8276-43554A627407}" presName="conn2-1" presStyleLbl="parChTrans1D3" presStyleIdx="0" presStyleCnt="4"/>
      <dgm:spPr/>
    </dgm:pt>
    <dgm:pt modelId="{833DE779-DA47-4DF8-A034-054D618FDBEC}" type="pres">
      <dgm:prSet presAssocID="{5C0F8DDB-6963-4EB3-8276-43554A627407}" presName="connTx" presStyleLbl="parChTrans1D3" presStyleIdx="0" presStyleCnt="4"/>
      <dgm:spPr/>
    </dgm:pt>
    <dgm:pt modelId="{B701473E-DAA8-4CBE-99D9-F61ECB21E270}" type="pres">
      <dgm:prSet presAssocID="{7C34AC8D-40A8-4A1D-A999-463AC74665C8}" presName="root2" presStyleCnt="0"/>
      <dgm:spPr/>
    </dgm:pt>
    <dgm:pt modelId="{A93467EA-FC10-4CD2-9727-75B5B3D91FA9}" type="pres">
      <dgm:prSet presAssocID="{7C34AC8D-40A8-4A1D-A999-463AC74665C8}" presName="LevelTwoTextNode" presStyleLbl="node3" presStyleIdx="0" presStyleCnt="4" custLinFactNeighborX="-4465" custLinFactNeighborY="-31501">
        <dgm:presLayoutVars>
          <dgm:chPref val="3"/>
        </dgm:presLayoutVars>
      </dgm:prSet>
      <dgm:spPr/>
    </dgm:pt>
    <dgm:pt modelId="{BB59CD6E-52FB-496A-89F1-71035A9FF6CF}" type="pres">
      <dgm:prSet presAssocID="{7C34AC8D-40A8-4A1D-A999-463AC74665C8}" presName="level3hierChild" presStyleCnt="0"/>
      <dgm:spPr/>
    </dgm:pt>
    <dgm:pt modelId="{D4330515-28FD-41FD-BAE1-ED3E7871B786}" type="pres">
      <dgm:prSet presAssocID="{95F652DE-0C06-4566-AC83-BD2219ED1034}" presName="conn2-1" presStyleLbl="parChTrans1D3" presStyleIdx="1" presStyleCnt="4"/>
      <dgm:spPr/>
    </dgm:pt>
    <dgm:pt modelId="{71B1AC0B-A225-4DCC-A3FD-55FE7DB45A8F}" type="pres">
      <dgm:prSet presAssocID="{95F652DE-0C06-4566-AC83-BD2219ED1034}" presName="connTx" presStyleLbl="parChTrans1D3" presStyleIdx="1" presStyleCnt="4"/>
      <dgm:spPr/>
    </dgm:pt>
    <dgm:pt modelId="{D7350BBC-6685-482E-9D43-4405640CC75B}" type="pres">
      <dgm:prSet presAssocID="{D341C468-4076-4DEF-A1BD-BA22B9187890}" presName="root2" presStyleCnt="0"/>
      <dgm:spPr/>
    </dgm:pt>
    <dgm:pt modelId="{ECF8A054-C28F-4C85-82D0-6896B09CD944}" type="pres">
      <dgm:prSet presAssocID="{D341C468-4076-4DEF-A1BD-BA22B9187890}" presName="LevelTwoTextNode" presStyleLbl="node3" presStyleIdx="1" presStyleCnt="4" custLinFactNeighborX="-4465" custLinFactNeighborY="-34062">
        <dgm:presLayoutVars>
          <dgm:chPref val="3"/>
        </dgm:presLayoutVars>
      </dgm:prSet>
      <dgm:spPr/>
    </dgm:pt>
    <dgm:pt modelId="{505044D8-D422-4FF9-8758-3F5CE6B8EE5F}" type="pres">
      <dgm:prSet presAssocID="{D341C468-4076-4DEF-A1BD-BA22B9187890}" presName="level3hierChild" presStyleCnt="0"/>
      <dgm:spPr/>
    </dgm:pt>
    <dgm:pt modelId="{CDDEFE9C-D6C3-4B8A-9136-45CC894FC174}" type="pres">
      <dgm:prSet presAssocID="{7A7BC33D-7A07-4D06-BE1F-353BAE2D1C69}" presName="conn2-1" presStyleLbl="parChTrans1D3" presStyleIdx="2" presStyleCnt="4"/>
      <dgm:spPr/>
    </dgm:pt>
    <dgm:pt modelId="{2FFF1036-1433-4FCC-A7FC-AE39AD269678}" type="pres">
      <dgm:prSet presAssocID="{7A7BC33D-7A07-4D06-BE1F-353BAE2D1C69}" presName="connTx" presStyleLbl="parChTrans1D3" presStyleIdx="2" presStyleCnt="4"/>
      <dgm:spPr/>
    </dgm:pt>
    <dgm:pt modelId="{4223D788-2F64-40DD-ACE6-1A2B713A87A8}" type="pres">
      <dgm:prSet presAssocID="{DED9D985-05ED-4C3A-BDD6-5011340A6C27}" presName="root2" presStyleCnt="0"/>
      <dgm:spPr/>
    </dgm:pt>
    <dgm:pt modelId="{4C068BF7-BAF9-4AF6-880B-4B886A656176}" type="pres">
      <dgm:prSet presAssocID="{DED9D985-05ED-4C3A-BDD6-5011340A6C27}" presName="LevelTwoTextNode" presStyleLbl="node3" presStyleIdx="2" presStyleCnt="4" custLinFactNeighborX="-4465" custLinFactNeighborY="-40681">
        <dgm:presLayoutVars>
          <dgm:chPref val="3"/>
        </dgm:presLayoutVars>
      </dgm:prSet>
      <dgm:spPr/>
    </dgm:pt>
    <dgm:pt modelId="{51236C8F-4A5E-4DE7-A4E0-BF7C7FAB33C2}" type="pres">
      <dgm:prSet presAssocID="{DED9D985-05ED-4C3A-BDD6-5011340A6C27}" presName="level3hierChild" presStyleCnt="0"/>
      <dgm:spPr/>
    </dgm:pt>
    <dgm:pt modelId="{BB6C1845-9A44-41FC-9E27-318FF7D76081}" type="pres">
      <dgm:prSet presAssocID="{88BC59F4-B26A-49C5-9E26-2D2D1E5A82FC}" presName="conn2-1" presStyleLbl="parChTrans1D3" presStyleIdx="3" presStyleCnt="4"/>
      <dgm:spPr/>
    </dgm:pt>
    <dgm:pt modelId="{8BED8854-C910-4E21-BE50-A0301D5E3128}" type="pres">
      <dgm:prSet presAssocID="{88BC59F4-B26A-49C5-9E26-2D2D1E5A82FC}" presName="connTx" presStyleLbl="parChTrans1D3" presStyleIdx="3" presStyleCnt="4"/>
      <dgm:spPr/>
    </dgm:pt>
    <dgm:pt modelId="{F3B1BA2B-419C-438D-8769-68B54937F901}" type="pres">
      <dgm:prSet presAssocID="{B1CC5A7C-AFAE-4D5B-B51F-F24D43B741FF}" presName="root2" presStyleCnt="0"/>
      <dgm:spPr/>
    </dgm:pt>
    <dgm:pt modelId="{734A74FB-D513-4E05-9D23-2029C932D157}" type="pres">
      <dgm:prSet presAssocID="{B1CC5A7C-AFAE-4D5B-B51F-F24D43B741FF}" presName="LevelTwoTextNode" presStyleLbl="node3" presStyleIdx="3" presStyleCnt="4" custLinFactNeighborX="-4465" custLinFactNeighborY="-47301">
        <dgm:presLayoutVars>
          <dgm:chPref val="3"/>
        </dgm:presLayoutVars>
      </dgm:prSet>
      <dgm:spPr/>
    </dgm:pt>
    <dgm:pt modelId="{D0A7C2B1-DCC0-4005-82CF-C3E3E855E75D}" type="pres">
      <dgm:prSet presAssocID="{B1CC5A7C-AFAE-4D5B-B51F-F24D43B741FF}" presName="level3hierChild" presStyleCnt="0"/>
      <dgm:spPr/>
    </dgm:pt>
    <dgm:pt modelId="{2A405A6C-C0EC-4A4D-8A6D-1B2C92128CA9}" type="pres">
      <dgm:prSet presAssocID="{616C6996-E247-4561-A6E7-69F935AEE347}" presName="conn2-1" presStyleLbl="parChTrans1D2" presStyleIdx="1" presStyleCnt="3"/>
      <dgm:spPr/>
    </dgm:pt>
    <dgm:pt modelId="{0F301311-60C4-4406-AC67-84D2C9318E2E}" type="pres">
      <dgm:prSet presAssocID="{616C6996-E247-4561-A6E7-69F935AEE347}" presName="connTx" presStyleLbl="parChTrans1D2" presStyleIdx="1" presStyleCnt="3"/>
      <dgm:spPr/>
    </dgm:pt>
    <dgm:pt modelId="{E1C5C32F-13A3-4C6F-9A9F-8487A8F175F5}" type="pres">
      <dgm:prSet presAssocID="{1280E6F3-E626-4667-A6D6-EB3A65DD9658}" presName="root2" presStyleCnt="0"/>
      <dgm:spPr/>
    </dgm:pt>
    <dgm:pt modelId="{67A69B48-7A75-4F9F-941F-4B109C9B34AC}" type="pres">
      <dgm:prSet presAssocID="{1280E6F3-E626-4667-A6D6-EB3A65DD9658}" presName="LevelTwoTextNode" presStyleLbl="node2" presStyleIdx="1" presStyleCnt="3" custLinFactNeighborX="-3492" custLinFactNeighborY="-51733">
        <dgm:presLayoutVars>
          <dgm:chPref val="3"/>
        </dgm:presLayoutVars>
      </dgm:prSet>
      <dgm:spPr/>
    </dgm:pt>
    <dgm:pt modelId="{6A8E679E-E172-4184-AB7D-B76386357C9C}" type="pres">
      <dgm:prSet presAssocID="{1280E6F3-E626-4667-A6D6-EB3A65DD9658}" presName="level3hierChild" presStyleCnt="0"/>
      <dgm:spPr/>
    </dgm:pt>
    <dgm:pt modelId="{90951F87-67FC-4884-8EE5-350196905830}" type="pres">
      <dgm:prSet presAssocID="{942A34EE-AA01-4746-9552-AB8EC35F9963}" presName="conn2-1" presStyleLbl="parChTrans1D2" presStyleIdx="2" presStyleCnt="3"/>
      <dgm:spPr/>
    </dgm:pt>
    <dgm:pt modelId="{4519850A-910E-42B7-A187-A6892DA80E75}" type="pres">
      <dgm:prSet presAssocID="{942A34EE-AA01-4746-9552-AB8EC35F9963}" presName="connTx" presStyleLbl="parChTrans1D2" presStyleIdx="2" presStyleCnt="3"/>
      <dgm:spPr/>
    </dgm:pt>
    <dgm:pt modelId="{A4ECA959-FBDA-4AAE-B581-7644B9403074}" type="pres">
      <dgm:prSet presAssocID="{846DF828-91EA-4DFF-944A-BDE28B3A419C}" presName="root2" presStyleCnt="0"/>
      <dgm:spPr/>
    </dgm:pt>
    <dgm:pt modelId="{93905B81-26CE-473B-BB92-1124CB5EA3C0}" type="pres">
      <dgm:prSet presAssocID="{846DF828-91EA-4DFF-944A-BDE28B3A419C}" presName="LevelTwoTextNode" presStyleLbl="node2" presStyleIdx="2" presStyleCnt="3" custLinFactNeighborX="-7682" custLinFactNeighborY="-9490">
        <dgm:presLayoutVars>
          <dgm:chPref val="3"/>
        </dgm:presLayoutVars>
      </dgm:prSet>
      <dgm:spPr/>
    </dgm:pt>
    <dgm:pt modelId="{0E2F7221-F648-41AE-85C4-E4315DD68C82}" type="pres">
      <dgm:prSet presAssocID="{846DF828-91EA-4DFF-944A-BDE28B3A419C}" presName="level3hierChild" presStyleCnt="0"/>
      <dgm:spPr/>
    </dgm:pt>
  </dgm:ptLst>
  <dgm:cxnLst>
    <dgm:cxn modelId="{6EC66302-4430-45A5-B6B9-02A5AEC7AD1C}" type="presOf" srcId="{95F652DE-0C06-4566-AC83-BD2219ED1034}" destId="{71B1AC0B-A225-4DCC-A3FD-55FE7DB45A8F}" srcOrd="1" destOrd="0" presId="urn:microsoft.com/office/officeart/2005/8/layout/hierarchy2"/>
    <dgm:cxn modelId="{BBA6CB06-284E-4E95-B0FA-565112FA9407}" type="presOf" srcId="{88BC59F4-B26A-49C5-9E26-2D2D1E5A82FC}" destId="{BB6C1845-9A44-41FC-9E27-318FF7D76081}" srcOrd="0" destOrd="0" presId="urn:microsoft.com/office/officeart/2005/8/layout/hierarchy2"/>
    <dgm:cxn modelId="{6FB70308-6B32-4B3A-9079-BAB697699455}" type="presOf" srcId="{9D889DD3-E305-44C3-B942-C2923ED98886}" destId="{0B6C86C2-D068-461A-B4DD-A48CEEE859C3}" srcOrd="1" destOrd="0" presId="urn:microsoft.com/office/officeart/2005/8/layout/hierarchy2"/>
    <dgm:cxn modelId="{5B3CFB0C-896D-47D5-A68B-BFB17582E62C}" srcId="{AEAF8A5E-46B6-4907-BF3D-F5400BA6DE06}" destId="{7C34AC8D-40A8-4A1D-A999-463AC74665C8}" srcOrd="0" destOrd="0" parTransId="{5C0F8DDB-6963-4EB3-8276-43554A627407}" sibTransId="{A508E764-2968-4CA8-937B-F93B9BFC5266}"/>
    <dgm:cxn modelId="{65A06019-CA2E-4D68-984D-61086307A7CA}" srcId="{AEAF8A5E-46B6-4907-BF3D-F5400BA6DE06}" destId="{D341C468-4076-4DEF-A1BD-BA22B9187890}" srcOrd="1" destOrd="0" parTransId="{95F652DE-0C06-4566-AC83-BD2219ED1034}" sibTransId="{0F67E41F-FC27-499B-AF9B-390F7539C8A8}"/>
    <dgm:cxn modelId="{C6F09B3A-A0C3-4F08-8E70-81DE2AD69C43}" type="presOf" srcId="{A18C169F-37C5-458D-973F-43859AC0E4B7}" destId="{A2C1ED27-2E4B-44C2-9A65-F417C93B8EF1}" srcOrd="0" destOrd="0" presId="urn:microsoft.com/office/officeart/2005/8/layout/hierarchy2"/>
    <dgm:cxn modelId="{55D28E60-1D1E-41FC-91F6-2B8F91CBAD54}" type="presOf" srcId="{AEAF8A5E-46B6-4907-BF3D-F5400BA6DE06}" destId="{1A02E0F7-F73F-41EE-8F3F-C190B0D0B3F0}" srcOrd="0" destOrd="0" presId="urn:microsoft.com/office/officeart/2005/8/layout/hierarchy2"/>
    <dgm:cxn modelId="{A0974643-499E-428E-8B63-23ACA569A984}" type="presOf" srcId="{942A34EE-AA01-4746-9552-AB8EC35F9963}" destId="{4519850A-910E-42B7-A187-A6892DA80E75}" srcOrd="1" destOrd="0" presId="urn:microsoft.com/office/officeart/2005/8/layout/hierarchy2"/>
    <dgm:cxn modelId="{1FCA6167-76C3-4F21-B88D-713D920206F5}" type="presOf" srcId="{7A7BC33D-7A07-4D06-BE1F-353BAE2D1C69}" destId="{CDDEFE9C-D6C3-4B8A-9136-45CC894FC174}" srcOrd="0" destOrd="0" presId="urn:microsoft.com/office/officeart/2005/8/layout/hierarchy2"/>
    <dgm:cxn modelId="{E8D93F50-8A1C-4337-96F9-1053E41D4F8D}" type="presOf" srcId="{616C6996-E247-4561-A6E7-69F935AEE347}" destId="{2A405A6C-C0EC-4A4D-8A6D-1B2C92128CA9}" srcOrd="0" destOrd="0" presId="urn:microsoft.com/office/officeart/2005/8/layout/hierarchy2"/>
    <dgm:cxn modelId="{3F27C670-15AF-4D28-810E-4D09F0FD9CFE}" srcId="{AEAF8A5E-46B6-4907-BF3D-F5400BA6DE06}" destId="{B1CC5A7C-AFAE-4D5B-B51F-F24D43B741FF}" srcOrd="3" destOrd="0" parTransId="{88BC59F4-B26A-49C5-9E26-2D2D1E5A82FC}" sibTransId="{4D4F758D-DBF6-4166-BBB4-9B3DE63CE40A}"/>
    <dgm:cxn modelId="{CD2EF256-56CD-45EF-9F40-A8B52B7EE991}" srcId="{A18C169F-37C5-458D-973F-43859AC0E4B7}" destId="{04E0634B-B79A-446E-9728-FB001774E112}" srcOrd="0" destOrd="0" parTransId="{4884D06F-C5B9-4B03-AAA1-0F1A5C3D290D}" sibTransId="{9A4C2994-7E4E-42FA-A1BF-2128927D565F}"/>
    <dgm:cxn modelId="{21BBFD57-C28A-4CEC-A4E7-37FFC09B9B1B}" srcId="{04E0634B-B79A-446E-9728-FB001774E112}" destId="{846DF828-91EA-4DFF-944A-BDE28B3A419C}" srcOrd="2" destOrd="0" parTransId="{942A34EE-AA01-4746-9552-AB8EC35F9963}" sibTransId="{06FD6CCE-2F12-43FC-BE38-526C54E7F5E8}"/>
    <dgm:cxn modelId="{123CCF8C-2D6C-43A8-8EF2-1C9EDD247489}" type="presOf" srcId="{88BC59F4-B26A-49C5-9E26-2D2D1E5A82FC}" destId="{8BED8854-C910-4E21-BE50-A0301D5E3128}" srcOrd="1" destOrd="0" presId="urn:microsoft.com/office/officeart/2005/8/layout/hierarchy2"/>
    <dgm:cxn modelId="{0B491392-6D60-4901-A91B-7B1D55BE5C46}" type="presOf" srcId="{04E0634B-B79A-446E-9728-FB001774E112}" destId="{6363EAB1-46FE-44BE-9151-CBF28643B7F9}" srcOrd="0" destOrd="0" presId="urn:microsoft.com/office/officeart/2005/8/layout/hierarchy2"/>
    <dgm:cxn modelId="{7D141795-9733-4587-B7D7-F3CB993CF8A5}" type="presOf" srcId="{942A34EE-AA01-4746-9552-AB8EC35F9963}" destId="{90951F87-67FC-4884-8EE5-350196905830}" srcOrd="0" destOrd="0" presId="urn:microsoft.com/office/officeart/2005/8/layout/hierarchy2"/>
    <dgm:cxn modelId="{F580BBA1-D7C6-453D-8F61-BFC781DC8F3E}" srcId="{AEAF8A5E-46B6-4907-BF3D-F5400BA6DE06}" destId="{DED9D985-05ED-4C3A-BDD6-5011340A6C27}" srcOrd="2" destOrd="0" parTransId="{7A7BC33D-7A07-4D06-BE1F-353BAE2D1C69}" sibTransId="{62B0EF68-31B2-4FB6-83F9-627816F71937}"/>
    <dgm:cxn modelId="{FE53EEA9-2352-4913-85C8-D0294CA0830A}" type="presOf" srcId="{1280E6F3-E626-4667-A6D6-EB3A65DD9658}" destId="{67A69B48-7A75-4F9F-941F-4B109C9B34AC}" srcOrd="0" destOrd="0" presId="urn:microsoft.com/office/officeart/2005/8/layout/hierarchy2"/>
    <dgm:cxn modelId="{066C99C8-9EC6-4D1F-9A65-4A58F4D1044C}" type="presOf" srcId="{5C0F8DDB-6963-4EB3-8276-43554A627407}" destId="{833DE779-DA47-4DF8-A034-054D618FDBEC}" srcOrd="1" destOrd="0" presId="urn:microsoft.com/office/officeart/2005/8/layout/hierarchy2"/>
    <dgm:cxn modelId="{6CB7D5C9-AC15-4716-91FB-A5ED4C60588C}" type="presOf" srcId="{5C0F8DDB-6963-4EB3-8276-43554A627407}" destId="{E796D3F2-637C-4CB8-A0BD-4EF940206C67}" srcOrd="0" destOrd="0" presId="urn:microsoft.com/office/officeart/2005/8/layout/hierarchy2"/>
    <dgm:cxn modelId="{9416CDCB-FF35-454B-8A56-C1948899D64D}" type="presOf" srcId="{846DF828-91EA-4DFF-944A-BDE28B3A419C}" destId="{93905B81-26CE-473B-BB92-1124CB5EA3C0}" srcOrd="0" destOrd="0" presId="urn:microsoft.com/office/officeart/2005/8/layout/hierarchy2"/>
    <dgm:cxn modelId="{41B54AD5-99C4-46AE-AB72-EB3B0641A869}" type="presOf" srcId="{9D889DD3-E305-44C3-B942-C2923ED98886}" destId="{B5596EAE-89CF-4482-8DDE-A1AB66CD456E}" srcOrd="0" destOrd="0" presId="urn:microsoft.com/office/officeart/2005/8/layout/hierarchy2"/>
    <dgm:cxn modelId="{056A8CD7-D86E-459B-96DB-6C42B5853011}" type="presOf" srcId="{7C34AC8D-40A8-4A1D-A999-463AC74665C8}" destId="{A93467EA-FC10-4CD2-9727-75B5B3D91FA9}" srcOrd="0" destOrd="0" presId="urn:microsoft.com/office/officeart/2005/8/layout/hierarchy2"/>
    <dgm:cxn modelId="{B84CD6D9-C75E-4E88-BB83-4B4CB2C5879F}" type="presOf" srcId="{DED9D985-05ED-4C3A-BDD6-5011340A6C27}" destId="{4C068BF7-BAF9-4AF6-880B-4B886A656176}" srcOrd="0" destOrd="0" presId="urn:microsoft.com/office/officeart/2005/8/layout/hierarchy2"/>
    <dgm:cxn modelId="{896DADE1-F426-42F2-9EA8-AB13B251F532}" type="presOf" srcId="{D341C468-4076-4DEF-A1BD-BA22B9187890}" destId="{ECF8A054-C28F-4C85-82D0-6896B09CD944}" srcOrd="0" destOrd="0" presId="urn:microsoft.com/office/officeart/2005/8/layout/hierarchy2"/>
    <dgm:cxn modelId="{5D4193E2-037D-4C27-8121-78739D1C5D13}" type="presOf" srcId="{7A7BC33D-7A07-4D06-BE1F-353BAE2D1C69}" destId="{2FFF1036-1433-4FCC-A7FC-AE39AD269678}" srcOrd="1" destOrd="0" presId="urn:microsoft.com/office/officeart/2005/8/layout/hierarchy2"/>
    <dgm:cxn modelId="{EEC648E3-C749-472F-A13E-3F0BC6E07A36}" srcId="{04E0634B-B79A-446E-9728-FB001774E112}" destId="{AEAF8A5E-46B6-4907-BF3D-F5400BA6DE06}" srcOrd="0" destOrd="0" parTransId="{9D889DD3-E305-44C3-B942-C2923ED98886}" sibTransId="{BF2100CB-521F-4516-A153-5A155BA8E796}"/>
    <dgm:cxn modelId="{F4FDFFE6-496C-4257-BD5F-2CC2CA684C59}" type="presOf" srcId="{616C6996-E247-4561-A6E7-69F935AEE347}" destId="{0F301311-60C4-4406-AC67-84D2C9318E2E}" srcOrd="1" destOrd="0" presId="urn:microsoft.com/office/officeart/2005/8/layout/hierarchy2"/>
    <dgm:cxn modelId="{A04C0DF4-AA56-4D0A-9F6D-00A90712979B}" srcId="{04E0634B-B79A-446E-9728-FB001774E112}" destId="{1280E6F3-E626-4667-A6D6-EB3A65DD9658}" srcOrd="1" destOrd="0" parTransId="{616C6996-E247-4561-A6E7-69F935AEE347}" sibTransId="{BEE26885-BDB8-4EFB-8D02-8346451C3CA0}"/>
    <dgm:cxn modelId="{B2C880F9-CC59-4397-B7DC-3E1DD0EFE741}" type="presOf" srcId="{B1CC5A7C-AFAE-4D5B-B51F-F24D43B741FF}" destId="{734A74FB-D513-4E05-9D23-2029C932D157}" srcOrd="0" destOrd="0" presId="urn:microsoft.com/office/officeart/2005/8/layout/hierarchy2"/>
    <dgm:cxn modelId="{FFE835FE-86C2-484B-A7BD-2A24DF6522D3}" type="presOf" srcId="{95F652DE-0C06-4566-AC83-BD2219ED1034}" destId="{D4330515-28FD-41FD-BAE1-ED3E7871B786}" srcOrd="0" destOrd="0" presId="urn:microsoft.com/office/officeart/2005/8/layout/hierarchy2"/>
    <dgm:cxn modelId="{A5FCC33B-E583-413D-993A-098805D9F15B}" type="presParOf" srcId="{A2C1ED27-2E4B-44C2-9A65-F417C93B8EF1}" destId="{631947A2-1400-4741-A7FC-D738599A91F3}" srcOrd="0" destOrd="0" presId="urn:microsoft.com/office/officeart/2005/8/layout/hierarchy2"/>
    <dgm:cxn modelId="{11187A3A-AFA2-4FFA-B486-7575CFBEC450}" type="presParOf" srcId="{631947A2-1400-4741-A7FC-D738599A91F3}" destId="{6363EAB1-46FE-44BE-9151-CBF28643B7F9}" srcOrd="0" destOrd="0" presId="urn:microsoft.com/office/officeart/2005/8/layout/hierarchy2"/>
    <dgm:cxn modelId="{4991B35E-B310-4735-8D0E-538AAA15DB6E}" type="presParOf" srcId="{631947A2-1400-4741-A7FC-D738599A91F3}" destId="{A9516182-98C9-472E-8FFD-CC2F75E67476}" srcOrd="1" destOrd="0" presId="urn:microsoft.com/office/officeart/2005/8/layout/hierarchy2"/>
    <dgm:cxn modelId="{4E92F105-EF85-4B40-9337-191DA0079818}" type="presParOf" srcId="{A9516182-98C9-472E-8FFD-CC2F75E67476}" destId="{B5596EAE-89CF-4482-8DDE-A1AB66CD456E}" srcOrd="0" destOrd="0" presId="urn:microsoft.com/office/officeart/2005/8/layout/hierarchy2"/>
    <dgm:cxn modelId="{90766467-8803-460B-8371-C0DC172A8582}" type="presParOf" srcId="{B5596EAE-89CF-4482-8DDE-A1AB66CD456E}" destId="{0B6C86C2-D068-461A-B4DD-A48CEEE859C3}" srcOrd="0" destOrd="0" presId="urn:microsoft.com/office/officeart/2005/8/layout/hierarchy2"/>
    <dgm:cxn modelId="{9FFB22CE-6037-4136-AB6B-7B408C1CCA29}" type="presParOf" srcId="{A9516182-98C9-472E-8FFD-CC2F75E67476}" destId="{D7FC75B1-CB34-4297-A51A-321BC041C0FD}" srcOrd="1" destOrd="0" presId="urn:microsoft.com/office/officeart/2005/8/layout/hierarchy2"/>
    <dgm:cxn modelId="{D664B4FC-DBD3-49CE-81F3-B98CC1DCEB59}" type="presParOf" srcId="{D7FC75B1-CB34-4297-A51A-321BC041C0FD}" destId="{1A02E0F7-F73F-41EE-8F3F-C190B0D0B3F0}" srcOrd="0" destOrd="0" presId="urn:microsoft.com/office/officeart/2005/8/layout/hierarchy2"/>
    <dgm:cxn modelId="{350D4048-A2FD-408C-B16D-2EC6645C656F}" type="presParOf" srcId="{D7FC75B1-CB34-4297-A51A-321BC041C0FD}" destId="{4FEB0216-B409-4E8D-9473-109DA05343FE}" srcOrd="1" destOrd="0" presId="urn:microsoft.com/office/officeart/2005/8/layout/hierarchy2"/>
    <dgm:cxn modelId="{8023FEAF-BD8F-4C04-8371-306C878CA90F}" type="presParOf" srcId="{4FEB0216-B409-4E8D-9473-109DA05343FE}" destId="{E796D3F2-637C-4CB8-A0BD-4EF940206C67}" srcOrd="0" destOrd="0" presId="urn:microsoft.com/office/officeart/2005/8/layout/hierarchy2"/>
    <dgm:cxn modelId="{BF35777F-3CD9-4639-B717-50A6559CF05F}" type="presParOf" srcId="{E796D3F2-637C-4CB8-A0BD-4EF940206C67}" destId="{833DE779-DA47-4DF8-A034-054D618FDBEC}" srcOrd="0" destOrd="0" presId="urn:microsoft.com/office/officeart/2005/8/layout/hierarchy2"/>
    <dgm:cxn modelId="{C7F67E2F-2C5D-4850-B07F-36DB7A015316}" type="presParOf" srcId="{4FEB0216-B409-4E8D-9473-109DA05343FE}" destId="{B701473E-DAA8-4CBE-99D9-F61ECB21E270}" srcOrd="1" destOrd="0" presId="urn:microsoft.com/office/officeart/2005/8/layout/hierarchy2"/>
    <dgm:cxn modelId="{D9BD1B11-4BCF-4988-8B9C-CB93738E8F7F}" type="presParOf" srcId="{B701473E-DAA8-4CBE-99D9-F61ECB21E270}" destId="{A93467EA-FC10-4CD2-9727-75B5B3D91FA9}" srcOrd="0" destOrd="0" presId="urn:microsoft.com/office/officeart/2005/8/layout/hierarchy2"/>
    <dgm:cxn modelId="{0EFE218A-220F-464B-A636-C0866B46402D}" type="presParOf" srcId="{B701473E-DAA8-4CBE-99D9-F61ECB21E270}" destId="{BB59CD6E-52FB-496A-89F1-71035A9FF6CF}" srcOrd="1" destOrd="0" presId="urn:microsoft.com/office/officeart/2005/8/layout/hierarchy2"/>
    <dgm:cxn modelId="{8A916036-94D7-4E1B-B5A6-F5D42FF88E9D}" type="presParOf" srcId="{4FEB0216-B409-4E8D-9473-109DA05343FE}" destId="{D4330515-28FD-41FD-BAE1-ED3E7871B786}" srcOrd="2" destOrd="0" presId="urn:microsoft.com/office/officeart/2005/8/layout/hierarchy2"/>
    <dgm:cxn modelId="{8D087CD9-E51E-4584-B55C-3CAAE73B402F}" type="presParOf" srcId="{D4330515-28FD-41FD-BAE1-ED3E7871B786}" destId="{71B1AC0B-A225-4DCC-A3FD-55FE7DB45A8F}" srcOrd="0" destOrd="0" presId="urn:microsoft.com/office/officeart/2005/8/layout/hierarchy2"/>
    <dgm:cxn modelId="{B5E37001-E50B-4AE5-94A3-A11BBFB3627F}" type="presParOf" srcId="{4FEB0216-B409-4E8D-9473-109DA05343FE}" destId="{D7350BBC-6685-482E-9D43-4405640CC75B}" srcOrd="3" destOrd="0" presId="urn:microsoft.com/office/officeart/2005/8/layout/hierarchy2"/>
    <dgm:cxn modelId="{BFEC1732-61A4-4636-BCE1-9192AB282A0C}" type="presParOf" srcId="{D7350BBC-6685-482E-9D43-4405640CC75B}" destId="{ECF8A054-C28F-4C85-82D0-6896B09CD944}" srcOrd="0" destOrd="0" presId="urn:microsoft.com/office/officeart/2005/8/layout/hierarchy2"/>
    <dgm:cxn modelId="{31966DB5-0A69-4161-8B02-B894A947EF08}" type="presParOf" srcId="{D7350BBC-6685-482E-9D43-4405640CC75B}" destId="{505044D8-D422-4FF9-8758-3F5CE6B8EE5F}" srcOrd="1" destOrd="0" presId="urn:microsoft.com/office/officeart/2005/8/layout/hierarchy2"/>
    <dgm:cxn modelId="{D848ED60-C95B-4CEC-B1C5-28D888F22FE8}" type="presParOf" srcId="{4FEB0216-B409-4E8D-9473-109DA05343FE}" destId="{CDDEFE9C-D6C3-4B8A-9136-45CC894FC174}" srcOrd="4" destOrd="0" presId="urn:microsoft.com/office/officeart/2005/8/layout/hierarchy2"/>
    <dgm:cxn modelId="{3E63DE07-2ABD-4B9A-8514-5870ED333829}" type="presParOf" srcId="{CDDEFE9C-D6C3-4B8A-9136-45CC894FC174}" destId="{2FFF1036-1433-4FCC-A7FC-AE39AD269678}" srcOrd="0" destOrd="0" presId="urn:microsoft.com/office/officeart/2005/8/layout/hierarchy2"/>
    <dgm:cxn modelId="{859B4C3B-604B-40D5-A392-B721DF84C919}" type="presParOf" srcId="{4FEB0216-B409-4E8D-9473-109DA05343FE}" destId="{4223D788-2F64-40DD-ACE6-1A2B713A87A8}" srcOrd="5" destOrd="0" presId="urn:microsoft.com/office/officeart/2005/8/layout/hierarchy2"/>
    <dgm:cxn modelId="{23D870FE-95C0-43AD-B194-1445FEC1A0B1}" type="presParOf" srcId="{4223D788-2F64-40DD-ACE6-1A2B713A87A8}" destId="{4C068BF7-BAF9-4AF6-880B-4B886A656176}" srcOrd="0" destOrd="0" presId="urn:microsoft.com/office/officeart/2005/8/layout/hierarchy2"/>
    <dgm:cxn modelId="{3EBBA399-974B-4FA6-9074-FF8B8C3275E8}" type="presParOf" srcId="{4223D788-2F64-40DD-ACE6-1A2B713A87A8}" destId="{51236C8F-4A5E-4DE7-A4E0-BF7C7FAB33C2}" srcOrd="1" destOrd="0" presId="urn:microsoft.com/office/officeart/2005/8/layout/hierarchy2"/>
    <dgm:cxn modelId="{260DF1C9-1925-4B1F-88CB-6FF3F7284DFC}" type="presParOf" srcId="{4FEB0216-B409-4E8D-9473-109DA05343FE}" destId="{BB6C1845-9A44-41FC-9E27-318FF7D76081}" srcOrd="6" destOrd="0" presId="urn:microsoft.com/office/officeart/2005/8/layout/hierarchy2"/>
    <dgm:cxn modelId="{8D6412FC-F1FE-49FA-A8D3-AC46ADA00CB0}" type="presParOf" srcId="{BB6C1845-9A44-41FC-9E27-318FF7D76081}" destId="{8BED8854-C910-4E21-BE50-A0301D5E3128}" srcOrd="0" destOrd="0" presId="urn:microsoft.com/office/officeart/2005/8/layout/hierarchy2"/>
    <dgm:cxn modelId="{928E3C18-14FB-4593-A85E-6288B687C2A5}" type="presParOf" srcId="{4FEB0216-B409-4E8D-9473-109DA05343FE}" destId="{F3B1BA2B-419C-438D-8769-68B54937F901}" srcOrd="7" destOrd="0" presId="urn:microsoft.com/office/officeart/2005/8/layout/hierarchy2"/>
    <dgm:cxn modelId="{D2FFC7A9-9B8D-4ECB-9DA6-4E867599BDAE}" type="presParOf" srcId="{F3B1BA2B-419C-438D-8769-68B54937F901}" destId="{734A74FB-D513-4E05-9D23-2029C932D157}" srcOrd="0" destOrd="0" presId="urn:microsoft.com/office/officeart/2005/8/layout/hierarchy2"/>
    <dgm:cxn modelId="{728A161C-B811-4F0F-BF66-F72C20208405}" type="presParOf" srcId="{F3B1BA2B-419C-438D-8769-68B54937F901}" destId="{D0A7C2B1-DCC0-4005-82CF-C3E3E855E75D}" srcOrd="1" destOrd="0" presId="urn:microsoft.com/office/officeart/2005/8/layout/hierarchy2"/>
    <dgm:cxn modelId="{720BC6A3-B9FD-4845-8B3C-A5A7946C0C34}" type="presParOf" srcId="{A9516182-98C9-472E-8FFD-CC2F75E67476}" destId="{2A405A6C-C0EC-4A4D-8A6D-1B2C92128CA9}" srcOrd="2" destOrd="0" presId="urn:microsoft.com/office/officeart/2005/8/layout/hierarchy2"/>
    <dgm:cxn modelId="{4CB9F631-F351-4CD8-BAB6-0EFCAE177AED}" type="presParOf" srcId="{2A405A6C-C0EC-4A4D-8A6D-1B2C92128CA9}" destId="{0F301311-60C4-4406-AC67-84D2C9318E2E}" srcOrd="0" destOrd="0" presId="urn:microsoft.com/office/officeart/2005/8/layout/hierarchy2"/>
    <dgm:cxn modelId="{A0AAFD17-F0A0-4D18-BE7A-DA519D6B0FA7}" type="presParOf" srcId="{A9516182-98C9-472E-8FFD-CC2F75E67476}" destId="{E1C5C32F-13A3-4C6F-9A9F-8487A8F175F5}" srcOrd="3" destOrd="0" presId="urn:microsoft.com/office/officeart/2005/8/layout/hierarchy2"/>
    <dgm:cxn modelId="{D334475D-83A2-491F-8DD1-BE083ECBE128}" type="presParOf" srcId="{E1C5C32F-13A3-4C6F-9A9F-8487A8F175F5}" destId="{67A69B48-7A75-4F9F-941F-4B109C9B34AC}" srcOrd="0" destOrd="0" presId="urn:microsoft.com/office/officeart/2005/8/layout/hierarchy2"/>
    <dgm:cxn modelId="{371AED9E-515E-443A-AADA-EE9366340690}" type="presParOf" srcId="{E1C5C32F-13A3-4C6F-9A9F-8487A8F175F5}" destId="{6A8E679E-E172-4184-AB7D-B76386357C9C}" srcOrd="1" destOrd="0" presId="urn:microsoft.com/office/officeart/2005/8/layout/hierarchy2"/>
    <dgm:cxn modelId="{500B3CB1-D395-43D5-BE33-6B5425D61936}" type="presParOf" srcId="{A9516182-98C9-472E-8FFD-CC2F75E67476}" destId="{90951F87-67FC-4884-8EE5-350196905830}" srcOrd="4" destOrd="0" presId="urn:microsoft.com/office/officeart/2005/8/layout/hierarchy2"/>
    <dgm:cxn modelId="{175BB8C8-5153-4B0F-B7CA-788AEB82EA37}" type="presParOf" srcId="{90951F87-67FC-4884-8EE5-350196905830}" destId="{4519850A-910E-42B7-A187-A6892DA80E75}" srcOrd="0" destOrd="0" presId="urn:microsoft.com/office/officeart/2005/8/layout/hierarchy2"/>
    <dgm:cxn modelId="{C810050B-C681-42C6-982D-5C7425F869AD}" type="presParOf" srcId="{A9516182-98C9-472E-8FFD-CC2F75E67476}" destId="{A4ECA959-FBDA-4AAE-B581-7644B9403074}" srcOrd="5" destOrd="0" presId="urn:microsoft.com/office/officeart/2005/8/layout/hierarchy2"/>
    <dgm:cxn modelId="{278354F2-AD38-4087-99E1-1F4EA06CA756}" type="presParOf" srcId="{A4ECA959-FBDA-4AAE-B581-7644B9403074}" destId="{93905B81-26CE-473B-BB92-1124CB5EA3C0}" srcOrd="0" destOrd="0" presId="urn:microsoft.com/office/officeart/2005/8/layout/hierarchy2"/>
    <dgm:cxn modelId="{D9944636-5A7E-4ECA-92BA-8FA11157B587}" type="presParOf" srcId="{A4ECA959-FBDA-4AAE-B581-7644B9403074}" destId="{0E2F7221-F648-41AE-85C4-E4315DD68C8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D3DFE-12A7-9A44-896F-7B59646B6B38}">
      <dsp:nvSpPr>
        <dsp:cNvPr id="0" name=""/>
        <dsp:cNvSpPr/>
      </dsp:nvSpPr>
      <dsp:spPr>
        <a:xfrm>
          <a:off x="1796318" y="573"/>
          <a:ext cx="3341384" cy="2004830"/>
        </a:xfrm>
        <a:prstGeom prst="rect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300" kern="120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De un postulado de una teoría o de su análisis.</a:t>
          </a:r>
          <a:endParaRPr lang="es-ES_tradnl" sz="2300" kern="1200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796318" y="573"/>
        <a:ext cx="3341384" cy="2004830"/>
      </dsp:txXfrm>
    </dsp:sp>
    <dsp:sp modelId="{2590DCDB-FD43-B347-8AD0-78BE9942FDFD}">
      <dsp:nvSpPr>
        <dsp:cNvPr id="0" name=""/>
        <dsp:cNvSpPr/>
      </dsp:nvSpPr>
      <dsp:spPr>
        <a:xfrm>
          <a:off x="5471841" y="573"/>
          <a:ext cx="3341384" cy="2004830"/>
        </a:xfrm>
        <a:prstGeom prst="rect">
          <a:avLst/>
        </a:prstGeom>
        <a:solidFill>
          <a:srgbClr val="92D050"/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300" kern="120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De generalizaciones empíricas.</a:t>
          </a:r>
          <a:endParaRPr lang="es-ES_tradnl" sz="2300" kern="1200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471841" y="573"/>
        <a:ext cx="3341384" cy="2004830"/>
      </dsp:txXfrm>
    </dsp:sp>
    <dsp:sp modelId="{A4A02507-510B-CD4C-ACC0-1E13CB6C9696}">
      <dsp:nvSpPr>
        <dsp:cNvPr id="0" name=""/>
        <dsp:cNvSpPr/>
      </dsp:nvSpPr>
      <dsp:spPr>
        <a:xfrm>
          <a:off x="1796318" y="2339543"/>
          <a:ext cx="3341384" cy="2004830"/>
        </a:xfrm>
        <a:prstGeom prst="rect">
          <a:avLst/>
        </a:prstGeom>
        <a:solidFill>
          <a:srgbClr val="FF5050"/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300" kern="120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De estudios      revisados</a:t>
          </a:r>
          <a:r>
            <a:rPr lang="es-CR" sz="2300" kern="1200" baseline="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 </a:t>
          </a:r>
          <a:r>
            <a:rPr lang="es-CR" sz="2300" kern="120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o antecedentes consultados.</a:t>
          </a:r>
          <a:endParaRPr lang="es-ES_tradnl" sz="2300" kern="1200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796318" y="2339543"/>
        <a:ext cx="3341384" cy="2004830"/>
      </dsp:txXfrm>
    </dsp:sp>
    <dsp:sp modelId="{654250CE-4790-864A-BC5F-E8C0DEF0033A}">
      <dsp:nvSpPr>
        <dsp:cNvPr id="0" name=""/>
        <dsp:cNvSpPr/>
      </dsp:nvSpPr>
      <dsp:spPr>
        <a:xfrm>
          <a:off x="5471841" y="2339543"/>
          <a:ext cx="3341384" cy="2004830"/>
        </a:xfrm>
        <a:prstGeom prst="rect">
          <a:avLst/>
        </a:prstGeom>
        <a:solidFill>
          <a:srgbClr val="FFC000">
            <a:hueOff val="10395692"/>
            <a:satOff val="-47968"/>
            <a:lumOff val="1765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300" kern="1200">
              <a:solidFill>
                <a:sysClr val="window" lastClr="FFFFFF"/>
              </a:solidFill>
              <a:effectLst/>
              <a:latin typeface="Arial" panose="020B0604020202020204"/>
              <a:ea typeface="+mn-ea"/>
              <a:cs typeface="+mn-cs"/>
            </a:rPr>
            <a:t>La calidad de la hipótesis está relacionada con el grado en que se haya revisado la literatura exhaustivamente</a:t>
          </a:r>
          <a:endParaRPr lang="es-ES_tradnl" sz="2300" kern="1200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471841" y="2339543"/>
        <a:ext cx="3341384" cy="20048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3EAB1-46FE-44BE-9151-CBF28643B7F9}">
      <dsp:nvSpPr>
        <dsp:cNvPr id="0" name=""/>
        <dsp:cNvSpPr/>
      </dsp:nvSpPr>
      <dsp:spPr>
        <a:xfrm>
          <a:off x="14911" y="2666998"/>
          <a:ext cx="1968623" cy="984311"/>
        </a:xfrm>
        <a:prstGeom prst="roundRect">
          <a:avLst>
            <a:gd name="adj" fmla="val 1000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0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Hipótesis</a:t>
          </a:r>
        </a:p>
      </dsp:txBody>
      <dsp:txXfrm>
        <a:off x="43740" y="2695827"/>
        <a:ext cx="1910965" cy="926653"/>
      </dsp:txXfrm>
    </dsp:sp>
    <dsp:sp modelId="{B5596EAE-89CF-4482-8DDE-A1AB66CD456E}">
      <dsp:nvSpPr>
        <dsp:cNvPr id="0" name=""/>
        <dsp:cNvSpPr/>
      </dsp:nvSpPr>
      <dsp:spPr>
        <a:xfrm rot="17421721">
          <a:off x="1400558" y="2305243"/>
          <a:ext cx="1788136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2150461" y="12062"/>
              </a:lnTo>
            </a:path>
          </a:pathLst>
        </a:custGeom>
        <a:noFill/>
        <a:ln w="254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6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2237162" y="2347308"/>
        <a:ext cx="0" cy="0"/>
      </dsp:txXfrm>
    </dsp:sp>
    <dsp:sp modelId="{1A02E0F7-F73F-41EE-8F3F-C190B0D0B3F0}">
      <dsp:nvSpPr>
        <dsp:cNvPr id="0" name=""/>
        <dsp:cNvSpPr/>
      </dsp:nvSpPr>
      <dsp:spPr>
        <a:xfrm>
          <a:off x="2605718" y="990597"/>
          <a:ext cx="1968623" cy="984311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De investigación</a:t>
          </a:r>
        </a:p>
      </dsp:txBody>
      <dsp:txXfrm>
        <a:off x="2634547" y="1019426"/>
        <a:ext cx="1910965" cy="926653"/>
      </dsp:txXfrm>
    </dsp:sp>
    <dsp:sp modelId="{E796D3F2-637C-4CB8-A0BD-4EF940206C67}">
      <dsp:nvSpPr>
        <dsp:cNvPr id="0" name=""/>
        <dsp:cNvSpPr/>
      </dsp:nvSpPr>
      <dsp:spPr>
        <a:xfrm rot="18702975">
          <a:off x="4360473" y="989868"/>
          <a:ext cx="1278518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1565997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6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4954604" y="1008167"/>
        <a:ext cx="0" cy="0"/>
      </dsp:txXfrm>
    </dsp:sp>
    <dsp:sp modelId="{A93467EA-FC10-4CD2-9727-75B5B3D91FA9}">
      <dsp:nvSpPr>
        <dsp:cNvPr id="0" name=""/>
        <dsp:cNvSpPr/>
      </dsp:nvSpPr>
      <dsp:spPr>
        <a:xfrm>
          <a:off x="5425122" y="36247"/>
          <a:ext cx="1968623" cy="984311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Descriptivas de</a:t>
          </a:r>
          <a:r>
            <a:rPr lang="es-CR" sz="1400" b="1" kern="1200" baseline="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 </a:t>
          </a: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un valor o dato pronosticado</a:t>
          </a:r>
        </a:p>
      </dsp:txBody>
      <dsp:txXfrm>
        <a:off x="5453951" y="65076"/>
        <a:ext cx="1910965" cy="926653"/>
      </dsp:txXfrm>
    </dsp:sp>
    <dsp:sp modelId="{D4330515-28FD-41FD-BAE1-ED3E7871B786}">
      <dsp:nvSpPr>
        <dsp:cNvPr id="0" name=""/>
        <dsp:cNvSpPr/>
      </dsp:nvSpPr>
      <dsp:spPr>
        <a:xfrm rot="609344">
          <a:off x="4567571" y="1543243"/>
          <a:ext cx="864322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840833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6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4982273" y="1533874"/>
        <a:ext cx="0" cy="0"/>
      </dsp:txXfrm>
    </dsp:sp>
    <dsp:sp modelId="{ECF8A054-C28F-4C85-82D0-6896B09CD944}">
      <dsp:nvSpPr>
        <dsp:cNvPr id="0" name=""/>
        <dsp:cNvSpPr/>
      </dsp:nvSpPr>
      <dsp:spPr>
        <a:xfrm>
          <a:off x="5425122" y="1142998"/>
          <a:ext cx="1968623" cy="984311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 err="1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Correlacionales</a:t>
          </a:r>
          <a:endParaRPr lang="es-CR" sz="1400" b="1" kern="1200">
            <a:solidFill>
              <a:sysClr val="window" lastClr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453951" y="1171827"/>
        <a:ext cx="1910965" cy="926653"/>
      </dsp:txXfrm>
    </dsp:sp>
    <dsp:sp modelId="{CDDEFE9C-D6C3-4B8A-9136-45CC894FC174}">
      <dsp:nvSpPr>
        <dsp:cNvPr id="0" name=""/>
        <dsp:cNvSpPr/>
      </dsp:nvSpPr>
      <dsp:spPr>
        <a:xfrm rot="3305528">
          <a:off x="4256379" y="2076646"/>
          <a:ext cx="1486706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989368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6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5008943" y="2040607"/>
        <a:ext cx="0" cy="0"/>
      </dsp:txXfrm>
    </dsp:sp>
    <dsp:sp modelId="{4C068BF7-BAF9-4AF6-880B-4B886A656176}">
      <dsp:nvSpPr>
        <dsp:cNvPr id="0" name=""/>
        <dsp:cNvSpPr/>
      </dsp:nvSpPr>
      <dsp:spPr>
        <a:xfrm>
          <a:off x="5425122" y="2209805"/>
          <a:ext cx="1968623" cy="984311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De diferencia de grupo</a:t>
          </a:r>
        </a:p>
      </dsp:txBody>
      <dsp:txXfrm>
        <a:off x="5453951" y="2238634"/>
        <a:ext cx="1910965" cy="926653"/>
      </dsp:txXfrm>
    </dsp:sp>
    <dsp:sp modelId="{BB6C1845-9A44-41FC-9E27-318FF7D76081}">
      <dsp:nvSpPr>
        <dsp:cNvPr id="0" name=""/>
        <dsp:cNvSpPr/>
      </dsp:nvSpPr>
      <dsp:spPr>
        <a:xfrm rot="4175178">
          <a:off x="3780137" y="2610045"/>
          <a:ext cx="2439189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1976476" y="12062"/>
              </a:lnTo>
            </a:path>
          </a:pathLst>
        </a:custGeom>
        <a:noFill/>
        <a:ln w="254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5035612" y="2547336"/>
        <a:ext cx="0" cy="0"/>
      </dsp:txXfrm>
    </dsp:sp>
    <dsp:sp modelId="{734A74FB-D513-4E05-9D23-2029C932D157}">
      <dsp:nvSpPr>
        <dsp:cNvPr id="0" name=""/>
        <dsp:cNvSpPr/>
      </dsp:nvSpPr>
      <dsp:spPr>
        <a:xfrm>
          <a:off x="5425122" y="3276602"/>
          <a:ext cx="1968623" cy="984311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Causales</a:t>
          </a:r>
        </a:p>
      </dsp:txBody>
      <dsp:txXfrm>
        <a:off x="5453951" y="3305431"/>
        <a:ext cx="1910965" cy="926653"/>
      </dsp:txXfrm>
    </dsp:sp>
    <dsp:sp modelId="{2A405A6C-C0EC-4A4D-8A6D-1B2C92128CA9}">
      <dsp:nvSpPr>
        <dsp:cNvPr id="0" name=""/>
        <dsp:cNvSpPr/>
      </dsp:nvSpPr>
      <dsp:spPr>
        <a:xfrm>
          <a:off x="1983535" y="3143443"/>
          <a:ext cx="704668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601194" y="12062"/>
              </a:lnTo>
            </a:path>
          </a:pathLst>
        </a:custGeom>
        <a:noFill/>
        <a:ln w="254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6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2318253" y="3141537"/>
        <a:ext cx="0" cy="0"/>
      </dsp:txXfrm>
    </dsp:sp>
    <dsp:sp modelId="{67A69B48-7A75-4F9F-941F-4B109C9B34AC}">
      <dsp:nvSpPr>
        <dsp:cNvPr id="0" name=""/>
        <dsp:cNvSpPr/>
      </dsp:nvSpPr>
      <dsp:spPr>
        <a:xfrm>
          <a:off x="2688204" y="2666998"/>
          <a:ext cx="1968623" cy="984311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Nulas</a:t>
          </a:r>
        </a:p>
      </dsp:txBody>
      <dsp:txXfrm>
        <a:off x="2717033" y="2695827"/>
        <a:ext cx="1910965" cy="926653"/>
      </dsp:txXfrm>
    </dsp:sp>
    <dsp:sp modelId="{90951F87-67FC-4884-8EE5-350196905830}">
      <dsp:nvSpPr>
        <dsp:cNvPr id="0" name=""/>
        <dsp:cNvSpPr/>
      </dsp:nvSpPr>
      <dsp:spPr>
        <a:xfrm rot="4086024">
          <a:off x="1460559" y="3917324"/>
          <a:ext cx="1668136" cy="31420"/>
        </a:xfrm>
        <a:custGeom>
          <a:avLst/>
          <a:gdLst/>
          <a:ahLst/>
          <a:cxnLst/>
          <a:rect l="0" t="0" r="0" b="0"/>
          <a:pathLst>
            <a:path>
              <a:moveTo>
                <a:pt x="0" y="12062"/>
              </a:moveTo>
              <a:lnTo>
                <a:pt x="1298056" y="12062"/>
              </a:lnTo>
            </a:path>
          </a:pathLst>
        </a:custGeom>
        <a:noFill/>
        <a:ln w="254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/>
            <a:ea typeface="+mn-ea"/>
            <a:cs typeface="+mn-cs"/>
          </a:endParaRPr>
        </a:p>
      </dsp:txBody>
      <dsp:txXfrm>
        <a:off x="2317765" y="3878786"/>
        <a:ext cx="0" cy="0"/>
      </dsp:txXfrm>
    </dsp:sp>
    <dsp:sp modelId="{93905B81-26CE-473B-BB92-1124CB5EA3C0}">
      <dsp:nvSpPr>
        <dsp:cNvPr id="0" name=""/>
        <dsp:cNvSpPr/>
      </dsp:nvSpPr>
      <dsp:spPr>
        <a:xfrm>
          <a:off x="2605718" y="4214759"/>
          <a:ext cx="1968623" cy="984311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1" kern="1200">
              <a:solidFill>
                <a:sysClr val="window" lastClr="FFFFFF"/>
              </a:solidFill>
              <a:latin typeface="Arial" panose="020B0604020202020204"/>
              <a:ea typeface="+mn-ea"/>
              <a:cs typeface="+mn-cs"/>
            </a:rPr>
            <a:t>Alternativas</a:t>
          </a:r>
        </a:p>
      </dsp:txBody>
      <dsp:txXfrm>
        <a:off x="2634547" y="4243588"/>
        <a:ext cx="1910965" cy="926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7T00:25:35.94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71698" y="447497"/>
            <a:ext cx="5848603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7859" y="454279"/>
            <a:ext cx="7336281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8066" y="1415541"/>
            <a:ext cx="8642350" cy="369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AB6FB02-92F6-4EBE-8DAC-FBBEB7F0C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041" y="1447800"/>
            <a:ext cx="6903772" cy="446553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29C432A-C0A6-44CB-A668-6FBE3D6FDF4B}"/>
              </a:ext>
            </a:extLst>
          </p:cNvPr>
          <p:cNvSpPr/>
          <p:nvPr/>
        </p:nvSpPr>
        <p:spPr>
          <a:xfrm>
            <a:off x="152400" y="367326"/>
            <a:ext cx="3956661" cy="577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PA" sz="2400" b="1">
                <a:solidFill>
                  <a:srgbClr val="0070C0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El diseño de la investigación</a:t>
            </a:r>
            <a:endParaRPr lang="es-PA" sz="2400" b="1">
              <a:solidFill>
                <a:prstClr val="black"/>
              </a:solidFill>
              <a:latin typeface="Arial Nova Light" panose="020B03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7D6BA759-6E15-4254-9BF1-7FCD0FC68E09}"/>
                  </a:ext>
                </a:extLst>
              </p14:cNvPr>
              <p14:cNvContentPartPr/>
              <p14:nvPr/>
            </p14:nvContentPartPr>
            <p14:xfrm>
              <a:off x="7643181" y="2973880"/>
              <a:ext cx="360" cy="3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7D6BA759-6E15-4254-9BF1-7FCD0FC68E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34181" y="296488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08832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91200" y="1828800"/>
            <a:ext cx="5867400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>
                <a:solidFill>
                  <a:srgbClr val="000000"/>
                </a:solidFill>
                <a:latin typeface="Carlito"/>
                <a:cs typeface="Carlito"/>
              </a:rPr>
              <a:t>Diseño y formulación de Hipótesis</a:t>
            </a:r>
            <a:endParaRPr sz="50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72EA377-989A-47E5-8F92-A8B0EF60389E}"/>
              </a:ext>
            </a:extLst>
          </p:cNvPr>
          <p:cNvSpPr txBox="1"/>
          <p:nvPr/>
        </p:nvSpPr>
        <p:spPr>
          <a:xfrm>
            <a:off x="2388834" y="2767703"/>
            <a:ext cx="74143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6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¿Qué </a:t>
            </a:r>
            <a:r>
              <a:rPr lang="es-PA" sz="6000" b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es</a:t>
            </a:r>
            <a:r>
              <a:rPr lang="es-PA" sz="6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6000" b="1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una</a:t>
            </a:r>
            <a:r>
              <a:rPr lang="es-PA" sz="6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6000" b="1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hipótesis</a:t>
            </a:r>
            <a:r>
              <a:rPr lang="es-PA" sz="6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9934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B5D32B-F393-4DEA-8DE3-6EDC27A0E71C}"/>
              </a:ext>
            </a:extLst>
          </p:cNvPr>
          <p:cNvSpPr/>
          <p:nvPr/>
        </p:nvSpPr>
        <p:spPr>
          <a:xfrm>
            <a:off x="914397" y="1456678"/>
            <a:ext cx="2438401" cy="3657801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3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hipótesis son las guías para una investigación o estudio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7B8C44A-F46C-40DF-8CA3-1755B291A452}"/>
              </a:ext>
            </a:extLst>
          </p:cNvPr>
          <p:cNvSpPr/>
          <p:nvPr/>
        </p:nvSpPr>
        <p:spPr>
          <a:xfrm>
            <a:off x="3581403" y="1447801"/>
            <a:ext cx="2438401" cy="3657801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3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hipótesis indican lo que tratamos de probar y se definen como explicaciones tentativas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D830E4F-AC33-49A8-8A28-4F597499306A}"/>
              </a:ext>
            </a:extLst>
          </p:cNvPr>
          <p:cNvSpPr/>
          <p:nvPr/>
        </p:nvSpPr>
        <p:spPr>
          <a:xfrm>
            <a:off x="6248400" y="1447800"/>
            <a:ext cx="2438402" cy="3675557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3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hipótesis deben formularse a manera de proposiciones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BB4E9C5-C29E-4B61-90C1-7007279ADFA5}"/>
              </a:ext>
            </a:extLst>
          </p:cNvPr>
          <p:cNvSpPr/>
          <p:nvPr/>
        </p:nvSpPr>
        <p:spPr>
          <a:xfrm>
            <a:off x="8915398" y="1438925"/>
            <a:ext cx="2438401" cy="3657802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/>
            <a:r>
              <a:rPr lang="es-PA" sz="3000" kern="0">
                <a:solidFill>
                  <a:prstClr val="white"/>
                </a:solidFill>
              </a:rPr>
              <a:t>Son respuestas </a:t>
            </a:r>
          </a:p>
          <a:p>
            <a:pPr lvl="0" algn="ctr"/>
            <a:r>
              <a:rPr lang="es-PA" sz="3000" kern="0">
                <a:solidFill>
                  <a:prstClr val="white"/>
                </a:solidFill>
              </a:rPr>
              <a:t>provisionales a las preguntas de investigación</a:t>
            </a:r>
            <a:endParaRPr kumimoji="0" lang="es-PA" sz="3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24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E57EA9-18B3-4748-8175-BE154E7F1831}"/>
              </a:ext>
            </a:extLst>
          </p:cNvPr>
          <p:cNvSpPr txBox="1"/>
          <p:nvPr/>
        </p:nvSpPr>
        <p:spPr>
          <a:xfrm>
            <a:off x="76200" y="988867"/>
            <a:ext cx="11887200" cy="4639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2400">
                <a:solidFill>
                  <a:prstClr val="black"/>
                </a:solidFill>
                <a:latin typeface="Arial Nova Light" panose="020B0304020202020204" pitchFamily="34" charset="0"/>
              </a:rPr>
              <a:t>El propósito de una hipótesis es la de orientar al resto de la investigación, tomando en cuenta el enfoque del estudio y su alcance.</a:t>
            </a:r>
          </a:p>
          <a:p>
            <a:pPr algn="just"/>
            <a:endParaRPr lang="es-PA" sz="2400">
              <a:solidFill>
                <a:prstClr val="black"/>
              </a:solidFill>
              <a:latin typeface="Arial Nova Light" panose="020B0304020202020204" pitchFamily="34" charset="0"/>
            </a:endParaRPr>
          </a:p>
          <a:p>
            <a:pPr algn="just"/>
            <a:r>
              <a:rPr lang="es-PA" sz="2400">
                <a:solidFill>
                  <a:prstClr val="black"/>
                </a:solidFill>
                <a:latin typeface="Arial Nova Light" panose="020B0304020202020204" pitchFamily="34" charset="0"/>
              </a:rPr>
              <a:t>Al formular una hipótesis se debe tener en cuenta</a:t>
            </a:r>
          </a:p>
          <a:p>
            <a:pPr algn="just"/>
            <a:endParaRPr lang="es-PA" sz="2400">
              <a:solidFill>
                <a:prstClr val="black"/>
              </a:solidFill>
              <a:latin typeface="Arial Nova Light" panose="020B03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PA" sz="2400" b="1">
                <a:solidFill>
                  <a:srgbClr val="0070C0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Destacar las variables de las hipótesis</a:t>
            </a:r>
            <a:endParaRPr lang="es-PA" sz="2400" b="1">
              <a:solidFill>
                <a:prstClr val="black"/>
              </a:solidFill>
              <a:latin typeface="Arial Nova Light" panose="020B03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PA" sz="2400" b="1">
                <a:solidFill>
                  <a:srgbClr val="00B050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Definirlas conceptualmente</a:t>
            </a:r>
            <a:r>
              <a:rPr lang="es-PA" sz="2400">
                <a:solidFill>
                  <a:srgbClr val="00B050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: </a:t>
            </a:r>
            <a:r>
              <a:rPr lang="es-PA" sz="2400">
                <a:solidFill>
                  <a:prstClr val="black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Son definiciones de libros que describen la esencia o características de una variable.</a:t>
            </a:r>
          </a:p>
          <a:p>
            <a:pPr algn="just">
              <a:lnSpc>
                <a:spcPct val="150000"/>
              </a:lnSpc>
            </a:pPr>
            <a:r>
              <a:rPr lang="es-PA" sz="2400" b="1">
                <a:solidFill>
                  <a:srgbClr val="FF0000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Definirlas operacionalmente</a:t>
            </a:r>
            <a:r>
              <a:rPr lang="es-PA" sz="2400">
                <a:solidFill>
                  <a:srgbClr val="FF0000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: </a:t>
            </a:r>
            <a:r>
              <a:rPr lang="es-PA" sz="2400">
                <a:solidFill>
                  <a:prstClr val="black"/>
                </a:solidFill>
                <a:latin typeface="Arial Nova Light" panose="020B0304020202020204" pitchFamily="34" charset="0"/>
                <a:ea typeface="Cambria Math" panose="02040503050406030204" pitchFamily="18" charset="0"/>
              </a:rPr>
              <a:t>Especificar que actividades u operaciones deben realizarse para medir una variable.</a:t>
            </a:r>
            <a:endParaRPr lang="es-PA" sz="2400">
              <a:solidFill>
                <a:prstClr val="black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44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388C4B4-1B04-4CF0-A832-1FD6ED5F8524}"/>
              </a:ext>
            </a:extLst>
          </p:cNvPr>
          <p:cNvSpPr/>
          <p:nvPr/>
        </p:nvSpPr>
        <p:spPr>
          <a:xfrm>
            <a:off x="1762089" y="1778124"/>
            <a:ext cx="2057400" cy="38862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MOTIVACION INTRINSECA EN EL TRABAJO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AUSENTISMO LABORAL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7DCC5F8-F4F1-4C6C-BCC9-E88B30B7B3EB}"/>
              </a:ext>
            </a:extLst>
          </p:cNvPr>
          <p:cNvSpPr/>
          <p:nvPr/>
        </p:nvSpPr>
        <p:spPr>
          <a:xfrm>
            <a:off x="6253111" y="1780946"/>
            <a:ext cx="2057400" cy="1825978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Motivación interna del individuo que se origina del placer que se obtiene por la realización de una labor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6822B94-6680-47D3-B48E-C7385CC87A37}"/>
              </a:ext>
            </a:extLst>
          </p:cNvPr>
          <p:cNvSpPr/>
          <p:nvPr/>
        </p:nvSpPr>
        <p:spPr>
          <a:xfrm>
            <a:off x="8462911" y="1778124"/>
            <a:ext cx="2057400" cy="1825978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Reporte de motivación intrínseca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CC008D3-F3CD-4C58-A2CE-47B20667AAD4}"/>
              </a:ext>
            </a:extLst>
          </p:cNvPr>
          <p:cNvSpPr/>
          <p:nvPr/>
        </p:nvSpPr>
        <p:spPr>
          <a:xfrm>
            <a:off x="1985911" y="1066755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VARIABLE</a:t>
            </a: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AA5011C-56D2-4975-BA82-4DB144CDBDCC}"/>
              </a:ext>
            </a:extLst>
          </p:cNvPr>
          <p:cNvSpPr/>
          <p:nvPr/>
        </p:nvSpPr>
        <p:spPr>
          <a:xfrm>
            <a:off x="6400800" y="902782"/>
            <a:ext cx="1762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DEFINICION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CONCEPTUAL</a:t>
            </a: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443AB13-4B8B-4F6E-8112-4116C7308B45}"/>
              </a:ext>
            </a:extLst>
          </p:cNvPr>
          <p:cNvSpPr/>
          <p:nvPr/>
        </p:nvSpPr>
        <p:spPr>
          <a:xfrm>
            <a:off x="8610600" y="884437"/>
            <a:ext cx="18517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DEFINICION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OPERACIONAL</a:t>
            </a: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97F29BF-8FB9-492C-B1E8-916A6C5DA957}"/>
              </a:ext>
            </a:extLst>
          </p:cNvPr>
          <p:cNvSpPr/>
          <p:nvPr/>
        </p:nvSpPr>
        <p:spPr>
          <a:xfrm>
            <a:off x="6258322" y="3756110"/>
            <a:ext cx="2057400" cy="1892885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ausencia de una persona de su puesto de trabajo, en horas que correspondan a un día laborable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5CDBEEF-D575-40BD-ABE6-A9E4F7399710}"/>
              </a:ext>
            </a:extLst>
          </p:cNvPr>
          <p:cNvSpPr/>
          <p:nvPr/>
        </p:nvSpPr>
        <p:spPr>
          <a:xfrm>
            <a:off x="8460522" y="3756110"/>
            <a:ext cx="2057400" cy="1892885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Revisión de tarjetas de asistencia o marcación biométrica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712B84D-59FD-4C80-8C54-FD9D7BB20C31}"/>
              </a:ext>
            </a:extLst>
          </p:cNvPr>
          <p:cNvSpPr/>
          <p:nvPr/>
        </p:nvSpPr>
        <p:spPr>
          <a:xfrm>
            <a:off x="3961900" y="1774198"/>
            <a:ext cx="2057400" cy="1832726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INDEPENDIENTE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9EE84BC-FCEF-45D5-AC08-87858AED8B9E}"/>
              </a:ext>
            </a:extLst>
          </p:cNvPr>
          <p:cNvSpPr/>
          <p:nvPr/>
        </p:nvSpPr>
        <p:spPr>
          <a:xfrm>
            <a:off x="4334014" y="896034"/>
            <a:ext cx="1313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TIPO 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VARIABLE</a:t>
            </a: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BC9B22C-0E40-44F2-9324-8B50B7607D17}"/>
              </a:ext>
            </a:extLst>
          </p:cNvPr>
          <p:cNvSpPr/>
          <p:nvPr/>
        </p:nvSpPr>
        <p:spPr>
          <a:xfrm>
            <a:off x="3967111" y="3756110"/>
            <a:ext cx="2057400" cy="1886137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DEPENDIENTE</a:t>
            </a:r>
          </a:p>
        </p:txBody>
      </p:sp>
    </p:spTree>
    <p:extLst>
      <p:ext uri="{BB962C8B-B14F-4D97-AF65-F5344CB8AC3E}">
        <p14:creationId xmlns:p14="http://schemas.microsoft.com/office/powerpoint/2010/main" val="2097350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809E04-A176-45E9-B0AC-58329F188647}"/>
              </a:ext>
            </a:extLst>
          </p:cNvPr>
          <p:cNvSpPr txBox="1"/>
          <p:nvPr/>
        </p:nvSpPr>
        <p:spPr>
          <a:xfrm>
            <a:off x="1828800" y="2613392"/>
            <a:ext cx="853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¿Toda investigación </a:t>
            </a:r>
            <a:r>
              <a:rPr lang="es-PA" sz="5000" b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debe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5000" b="1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tener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5000" b="1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hipótesis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191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B57F360-F30E-482F-B802-5EA6748B1880}"/>
              </a:ext>
            </a:extLst>
          </p:cNvPr>
          <p:cNvSpPr txBox="1"/>
          <p:nvPr/>
        </p:nvSpPr>
        <p:spPr>
          <a:xfrm>
            <a:off x="304800" y="563531"/>
            <a:ext cx="1158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2400">
                <a:solidFill>
                  <a:prstClr val="black"/>
                </a:solidFill>
                <a:latin typeface="Arial Nova" panose="020B0504020202020204" pitchFamily="34" charset="0"/>
              </a:rPr>
              <a:t>En una investigación pueden haber más de una hipótesis, como también puede suceder que no se tenga ninguna, según el tipo de investigación que se esté llevando a cabo.</a:t>
            </a:r>
          </a:p>
        </p:txBody>
      </p:sp>
      <p:graphicFrame>
        <p:nvGraphicFramePr>
          <p:cNvPr id="6" name="4 Marcador de contenido">
            <a:extLst>
              <a:ext uri="{FF2B5EF4-FFF2-40B4-BE49-F238E27FC236}">
                <a16:creationId xmlns:a16="http://schemas.microsoft.com/office/drawing/2014/main" id="{F993AF2F-A6A8-40B5-BEE2-3EFCEF4E85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760901"/>
              </p:ext>
            </p:extLst>
          </p:nvPr>
        </p:nvGraphicFramePr>
        <p:xfrm>
          <a:off x="685800" y="2057400"/>
          <a:ext cx="10744200" cy="2651760"/>
        </p:xfrm>
        <a:graphic>
          <a:graphicData uri="http://schemas.openxmlformats.org/drawingml/2006/table">
            <a:tbl>
              <a:tblPr firstRow="1" bandRow="1">
                <a:solidFill>
                  <a:srgbClr val="7030A0"/>
                </a:solidFill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9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Alcance del estudio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2F3F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Formulación</a:t>
                      </a:r>
                      <a:r>
                        <a:rPr lang="es-CR" sz="2400" baseline="0"/>
                        <a:t> de hipótesis</a:t>
                      </a:r>
                      <a:endParaRPr lang="es-CR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2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Exploratorio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No se formulan</a:t>
                      </a:r>
                      <a:r>
                        <a:rPr lang="es-CR" sz="2400" baseline="0"/>
                        <a:t> hipótesis</a:t>
                      </a:r>
                      <a:endParaRPr lang="es-CR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Descriptivo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Sólo</a:t>
                      </a:r>
                      <a:r>
                        <a:rPr lang="es-CR" sz="2400" baseline="0"/>
                        <a:t> se formulan hipótesis cuando se pronostica </a:t>
                      </a:r>
                    </a:p>
                    <a:p>
                      <a:pPr algn="ctr"/>
                      <a:r>
                        <a:rPr lang="es-CR" sz="2400" baseline="0"/>
                        <a:t>un hecho o dato</a:t>
                      </a:r>
                      <a:endParaRPr lang="es-CR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 err="1"/>
                        <a:t>Correlacional</a:t>
                      </a:r>
                      <a:endParaRPr lang="es-CR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Se formulan</a:t>
                      </a:r>
                      <a:r>
                        <a:rPr lang="es-CR" sz="2400" baseline="0"/>
                        <a:t> hipótesis </a:t>
                      </a:r>
                      <a:r>
                        <a:rPr lang="es-CR" sz="2400" baseline="0" err="1"/>
                        <a:t>correlacionales</a:t>
                      </a:r>
                      <a:endParaRPr lang="es-CR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Explicativo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R" sz="2400"/>
                        <a:t>Se formulan</a:t>
                      </a:r>
                      <a:r>
                        <a:rPr lang="es-CR" sz="2400" baseline="0"/>
                        <a:t> hipótesis causales</a:t>
                      </a:r>
                      <a:endParaRPr lang="es-CR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21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4582B3EB-75C4-407A-B6E6-23F99FA6D7BD}"/>
              </a:ext>
            </a:extLst>
          </p:cNvPr>
          <p:cNvSpPr txBox="1">
            <a:spLocks/>
          </p:cNvSpPr>
          <p:nvPr/>
        </p:nvSpPr>
        <p:spPr bwMode="auto">
          <a:xfrm>
            <a:off x="0" y="457199"/>
            <a:ext cx="121920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4000" b="1" i="0" u="none" strike="noStrike" kern="0" cap="none" spc="0" normalizeH="0" baseline="0" noProof="0">
                <a:ln>
                  <a:noFill/>
                </a:ln>
                <a:solidFill>
                  <a:srgbClr val="02467C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j-cs"/>
              </a:rPr>
              <a:t>¿DE DÓNDE SURGE LA HIPÓTESIS?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1E75F0A3-6F0C-4CD8-9838-879AD54BFD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2868602"/>
              </p:ext>
            </p:extLst>
          </p:nvPr>
        </p:nvGraphicFramePr>
        <p:xfrm>
          <a:off x="791228" y="1698627"/>
          <a:ext cx="10609544" cy="4344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339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6D7D5859-6E4B-4F6E-80E0-C0789B8844CE}"/>
              </a:ext>
            </a:extLst>
          </p:cNvPr>
          <p:cNvSpPr txBox="1">
            <a:spLocks/>
          </p:cNvSpPr>
          <p:nvPr/>
        </p:nvSpPr>
        <p:spPr bwMode="auto">
          <a:xfrm>
            <a:off x="0" y="460981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4000" b="1" i="0" u="none" strike="noStrike" kern="0" cap="none" spc="0" normalizeH="0" baseline="0" noProof="0">
                <a:ln>
                  <a:noFill/>
                </a:ln>
                <a:solidFill>
                  <a:srgbClr val="02467C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j-cs"/>
              </a:rPr>
              <a:t>CARACTERÍSTICAS DE UNA HIPÓTESIS</a:t>
            </a:r>
          </a:p>
        </p:txBody>
      </p:sp>
      <p:sp>
        <p:nvSpPr>
          <p:cNvPr id="6" name="2 Marcador de contenido">
            <a:extLst>
              <a:ext uri="{FF2B5EF4-FFF2-40B4-BE49-F238E27FC236}">
                <a16:creationId xmlns:a16="http://schemas.microsoft.com/office/drawing/2014/main" id="{ED150E2E-7264-4486-8941-67535C82F329}"/>
              </a:ext>
            </a:extLst>
          </p:cNvPr>
          <p:cNvSpPr txBox="1">
            <a:spLocks/>
          </p:cNvSpPr>
          <p:nvPr/>
        </p:nvSpPr>
        <p:spPr bwMode="auto">
          <a:xfrm>
            <a:off x="1163452" y="1736205"/>
            <a:ext cx="9865096" cy="368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charset="0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charset="0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charset="0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2F3F"/>
              </a:buClr>
              <a:buSzPct val="90000"/>
              <a:buFont typeface="+mj-lt"/>
              <a:buAutoNum type="arabicPeriod"/>
              <a:tabLst/>
              <a:defRPr/>
            </a:pPr>
            <a:r>
              <a:rPr kumimoji="0" lang="es-CR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n-cs"/>
              </a:rPr>
              <a:t>Debe referirse a una situación real.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2F3F"/>
              </a:buClr>
              <a:buSzPct val="90000"/>
              <a:buFont typeface="+mj-lt"/>
              <a:buAutoNum type="arabicPeriod"/>
              <a:tabLst/>
              <a:defRPr/>
            </a:pPr>
            <a:r>
              <a:rPr kumimoji="0" lang="es-CR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n-cs"/>
              </a:rPr>
              <a:t>Sus variables o términos deben ser comprensibles, precisos y lo más concretos posible.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2F3F"/>
              </a:buClr>
              <a:buSzPct val="90000"/>
              <a:buFont typeface="+mj-lt"/>
              <a:buAutoNum type="arabicPeriod"/>
              <a:tabLst/>
              <a:defRPr/>
            </a:pPr>
            <a:r>
              <a:rPr kumimoji="0" lang="es-CR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n-cs"/>
              </a:rPr>
              <a:t>La relación entre variables propuestas debe ser clara y verosímil (lógica).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2F3F"/>
              </a:buClr>
              <a:buSzPct val="90000"/>
              <a:buFont typeface="+mj-lt"/>
              <a:buAutoNum type="arabicPeriod"/>
              <a:tabLst/>
              <a:defRPr/>
            </a:pPr>
            <a:r>
              <a:rPr kumimoji="0" lang="es-CR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n-cs"/>
              </a:rPr>
              <a:t>Sus términos o variables deben ser observables y medibles, así como la relación planteada entre ellas (tener referentes en la realidad).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92F3F"/>
              </a:buClr>
              <a:buSzPct val="90000"/>
              <a:buFont typeface="+mj-lt"/>
              <a:buAutoNum type="arabicPeriod"/>
              <a:tabLst/>
              <a:defRPr/>
            </a:pPr>
            <a:r>
              <a:rPr kumimoji="0" lang="es-CR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+mn-cs"/>
              </a:rPr>
              <a:t>Deben estar relacionadas con técnicas disponibles para probarlas.</a:t>
            </a:r>
          </a:p>
        </p:txBody>
      </p:sp>
    </p:spTree>
    <p:extLst>
      <p:ext uri="{BB962C8B-B14F-4D97-AF65-F5344CB8AC3E}">
        <p14:creationId xmlns:p14="http://schemas.microsoft.com/office/powerpoint/2010/main" val="121387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F16ABA6-AE08-4462-80D2-44AAB92C0DBF}"/>
              </a:ext>
            </a:extLst>
          </p:cNvPr>
          <p:cNvSpPr txBox="1"/>
          <p:nvPr/>
        </p:nvSpPr>
        <p:spPr>
          <a:xfrm>
            <a:off x="2045934" y="2613392"/>
            <a:ext cx="81001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¿Todas </a:t>
            </a:r>
            <a:r>
              <a:rPr lang="es-PA" sz="5000" b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las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5000" b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hipótesis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5000" b="1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son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5000" b="1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verdaderas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35052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Onda 4">
            <a:extLst>
              <a:ext uri="{FF2B5EF4-FFF2-40B4-BE49-F238E27FC236}">
                <a16:creationId xmlns:a16="http://schemas.microsoft.com/office/drawing/2014/main" id="{C65BA442-2005-43A0-8B43-C5F2919048C0}"/>
              </a:ext>
            </a:extLst>
          </p:cNvPr>
          <p:cNvSpPr>
            <a:spLocks noChangeAspect="1"/>
          </p:cNvSpPr>
          <p:nvPr/>
        </p:nvSpPr>
        <p:spPr>
          <a:xfrm>
            <a:off x="1295400" y="1066800"/>
            <a:ext cx="4419600" cy="4419600"/>
          </a:xfrm>
          <a:prstGeom prst="wave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 explicaciones tentativas, no son hechos</a:t>
            </a: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95B2A401-BB10-4765-AAF0-47C890BE83C9}"/>
              </a:ext>
            </a:extLst>
          </p:cNvPr>
          <p:cNvSpPr>
            <a:spLocks noChangeAspect="1"/>
          </p:cNvSpPr>
          <p:nvPr/>
        </p:nvSpPr>
        <p:spPr>
          <a:xfrm>
            <a:off x="6248400" y="1066800"/>
            <a:ext cx="4419600" cy="4419600"/>
          </a:xfrm>
          <a:prstGeom prst="wave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4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Pueden ser o no verdaderas, pero deben comprobarse</a:t>
            </a:r>
          </a:p>
        </p:txBody>
      </p:sp>
    </p:spTree>
    <p:extLst>
      <p:ext uri="{BB962C8B-B14F-4D97-AF65-F5344CB8AC3E}">
        <p14:creationId xmlns:p14="http://schemas.microsoft.com/office/powerpoint/2010/main" val="34542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79AD8F6-2A04-498F-8DD6-83270591BBE9}"/>
              </a:ext>
            </a:extLst>
          </p:cNvPr>
          <p:cNvSpPr txBox="1"/>
          <p:nvPr/>
        </p:nvSpPr>
        <p:spPr>
          <a:xfrm>
            <a:off x="1905000" y="2845713"/>
            <a:ext cx="7848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5000" b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Clasificación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PA" sz="5000" b="1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</a:t>
            </a:r>
            <a:r>
              <a:rPr lang="es-PA" sz="50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las </a:t>
            </a:r>
            <a:r>
              <a:rPr lang="es-PA" sz="5000" b="1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hipótesis</a:t>
            </a:r>
            <a:endParaRPr lang="es-PA" sz="5000" b="1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97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graphicFrame>
        <p:nvGraphicFramePr>
          <p:cNvPr id="6" name="3 Diagrama">
            <a:extLst>
              <a:ext uri="{FF2B5EF4-FFF2-40B4-BE49-F238E27FC236}">
                <a16:creationId xmlns:a16="http://schemas.microsoft.com/office/drawing/2014/main" id="{37C8DB44-E58A-41F7-9AF3-C7C4C7723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4392135"/>
              </p:ext>
            </p:extLst>
          </p:nvPr>
        </p:nvGraphicFramePr>
        <p:xfrm>
          <a:off x="2880679" y="457200"/>
          <a:ext cx="7482521" cy="563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49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BA9939A-B032-4089-BD63-764B587C8EFC}"/>
              </a:ext>
            </a:extLst>
          </p:cNvPr>
          <p:cNvSpPr/>
          <p:nvPr/>
        </p:nvSpPr>
        <p:spPr>
          <a:xfrm>
            <a:off x="1905000" y="928456"/>
            <a:ext cx="1723011" cy="14773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DESCRIPTIVA de un dato o valor que pronostica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8A95281-F3DC-432F-BA7D-03C8185D2661}"/>
              </a:ext>
            </a:extLst>
          </p:cNvPr>
          <p:cNvSpPr/>
          <p:nvPr/>
        </p:nvSpPr>
        <p:spPr>
          <a:xfrm>
            <a:off x="1904999" y="3168353"/>
            <a:ext cx="1723011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Correlacional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34DB7C0-2844-4022-A07F-D097069A25F7}"/>
              </a:ext>
            </a:extLst>
          </p:cNvPr>
          <p:cNvSpPr/>
          <p:nvPr/>
        </p:nvSpPr>
        <p:spPr>
          <a:xfrm>
            <a:off x="1904999" y="4729526"/>
            <a:ext cx="1723011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de la diferencia entre grupos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echa derecha 3">
            <a:extLst>
              <a:ext uri="{FF2B5EF4-FFF2-40B4-BE49-F238E27FC236}">
                <a16:creationId xmlns:a16="http://schemas.microsoft.com/office/drawing/2014/main" id="{D8477C40-ECCB-4BE4-AB14-E53BBB6BF042}"/>
              </a:ext>
            </a:extLst>
          </p:cNvPr>
          <p:cNvSpPr/>
          <p:nvPr/>
        </p:nvSpPr>
        <p:spPr>
          <a:xfrm>
            <a:off x="3962400" y="1350783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3E59556-4B70-4E58-877E-2AD203AD7470}"/>
              </a:ext>
            </a:extLst>
          </p:cNvPr>
          <p:cNvSpPr/>
          <p:nvPr/>
        </p:nvSpPr>
        <p:spPr>
          <a:xfrm>
            <a:off x="5275197" y="928456"/>
            <a:ext cx="5240403" cy="14773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Se limitan a describir cuál es la relación entre las variables en estudio, pero no explican sus causas. </a:t>
            </a: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Anticipan el tipo de variable esperada, el valor y las cualidades.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98B5240-EE51-4813-B24B-8061E9EE2B2C}"/>
              </a:ext>
            </a:extLst>
          </p:cNvPr>
          <p:cNvSpPr/>
          <p:nvPr/>
        </p:nvSpPr>
        <p:spPr>
          <a:xfrm>
            <a:off x="5275194" y="2586874"/>
            <a:ext cx="5240403" cy="14773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Son las que establecen el grado de relación mutua entre las variables, es decir, cómo y en qué grado una afecta a la otra.</a:t>
            </a: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Las hipótesis correlacionales pueden ser positivas, negativas o mixtas.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693FF6-296A-4E64-8503-98F9C548A37A}"/>
              </a:ext>
            </a:extLst>
          </p:cNvPr>
          <p:cNvSpPr/>
          <p:nvPr/>
        </p:nvSpPr>
        <p:spPr>
          <a:xfrm>
            <a:off x="5258260" y="4245292"/>
            <a:ext cx="6705140" cy="175432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Son las que anticipan la diferencia en el comportamiento de diversos grupos. </a:t>
            </a: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Se basa en la comparación estadística. </a:t>
            </a: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Las hipótesis de diferencia de grupo se expresan en dos variantes: </a:t>
            </a:r>
            <a:r>
              <a:rPr lang="es-PA"/>
              <a:t>Las que establecen una diferencia entre dos grupos, sin determinar sobre cuál grupo recae y las que sí lo especifican.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5" name="Flecha derecha 17">
            <a:extLst>
              <a:ext uri="{FF2B5EF4-FFF2-40B4-BE49-F238E27FC236}">
                <a16:creationId xmlns:a16="http://schemas.microsoft.com/office/drawing/2014/main" id="{C749F6D2-D272-4453-BE55-7F51FD43A93D}"/>
              </a:ext>
            </a:extLst>
          </p:cNvPr>
          <p:cNvSpPr/>
          <p:nvPr/>
        </p:nvSpPr>
        <p:spPr>
          <a:xfrm>
            <a:off x="3962400" y="3203981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 derecha 18">
            <a:extLst>
              <a:ext uri="{FF2B5EF4-FFF2-40B4-BE49-F238E27FC236}">
                <a16:creationId xmlns:a16="http://schemas.microsoft.com/office/drawing/2014/main" id="{EAFB2AB1-5516-498A-9159-CAAEB3D095A2}"/>
              </a:ext>
            </a:extLst>
          </p:cNvPr>
          <p:cNvSpPr/>
          <p:nvPr/>
        </p:nvSpPr>
        <p:spPr>
          <a:xfrm>
            <a:off x="3953931" y="4975098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128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324C6033-A8C6-4C7C-8318-2500ED8BD4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577670"/>
            <a:ext cx="427826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000" b="1" spc="-5">
                <a:solidFill>
                  <a:schemeClr val="tx1"/>
                </a:solidFill>
              </a:rPr>
              <a:t>Ejemplos de hipótesis</a:t>
            </a:r>
            <a:endParaRPr sz="2800" b="1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3A8480F-F64F-4037-B5CA-26236178E806}"/>
              </a:ext>
            </a:extLst>
          </p:cNvPr>
          <p:cNvSpPr/>
          <p:nvPr/>
        </p:nvSpPr>
        <p:spPr>
          <a:xfrm>
            <a:off x="3124200" y="1324594"/>
            <a:ext cx="8731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«La criminalidad en la ciudad ha aumentado el 50% en relación con el año 2019».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0301A1D6-B091-4E0E-B606-5C8A2CE22278}"/>
              </a:ext>
            </a:extLst>
          </p:cNvPr>
          <p:cNvSpPr txBox="1">
            <a:spLocks/>
          </p:cNvSpPr>
          <p:nvPr/>
        </p:nvSpPr>
        <p:spPr>
          <a:xfrm>
            <a:off x="1143000" y="1296381"/>
            <a:ext cx="17526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PA" sz="2500" b="1" kern="0" spc="-5"/>
              <a:t>Descriptiva</a:t>
            </a:r>
            <a:endParaRPr lang="es-PA" sz="2500" b="1" kern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1E43677-69AC-4175-9870-8C1B9C41A138}"/>
              </a:ext>
            </a:extLst>
          </p:cNvPr>
          <p:cNvSpPr/>
          <p:nvPr/>
        </p:nvSpPr>
        <p:spPr>
          <a:xfrm>
            <a:off x="3161885" y="1798777"/>
            <a:ext cx="8693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«A mayor desempleo, mayor criminalidad». </a:t>
            </a:r>
            <a:r>
              <a:rPr lang="es-PA" err="1">
                <a:latin typeface="Avenir Next LT Pro" panose="020B0504020202020204" pitchFamily="34" charset="0"/>
              </a:rPr>
              <a:t>Correlacionalmente</a:t>
            </a:r>
            <a:r>
              <a:rPr lang="es-PA">
                <a:latin typeface="Avenir Next LT Pro" panose="020B0504020202020204" pitchFamily="34" charset="0"/>
              </a:rPr>
              <a:t>, se desprende que  «A mayor criminalidad, mayor desempleo».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04C41329-D9FC-4188-B0FF-2A2C60D72444}"/>
              </a:ext>
            </a:extLst>
          </p:cNvPr>
          <p:cNvSpPr txBox="1">
            <a:spLocks/>
          </p:cNvSpPr>
          <p:nvPr/>
        </p:nvSpPr>
        <p:spPr>
          <a:xfrm>
            <a:off x="833021" y="1785867"/>
            <a:ext cx="21336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PA" sz="2500" b="1" kern="0" spc="-5"/>
              <a:t>Correlacional</a:t>
            </a:r>
            <a:endParaRPr lang="es-PA" sz="2500" b="1" kern="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CB02969E-3F04-4BB5-B32A-455BD86628C6}"/>
              </a:ext>
            </a:extLst>
          </p:cNvPr>
          <p:cNvSpPr txBox="1">
            <a:spLocks/>
          </p:cNvSpPr>
          <p:nvPr/>
        </p:nvSpPr>
        <p:spPr>
          <a:xfrm>
            <a:off x="762000" y="2571388"/>
            <a:ext cx="33528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es-PA" sz="2500" b="1" kern="0" spc="-5"/>
              <a:t>Correlacional Positiva</a:t>
            </a:r>
            <a:endParaRPr lang="es-PA" sz="2500" b="1" kern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C0D258A-BE3D-477C-91B3-B2B167731F81}"/>
              </a:ext>
            </a:extLst>
          </p:cNvPr>
          <p:cNvSpPr/>
          <p:nvPr/>
        </p:nvSpPr>
        <p:spPr>
          <a:xfrm>
            <a:off x="4431403" y="2599601"/>
            <a:ext cx="4636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«A mayor impunidad, mayor criminalidad»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F2766FD-4FFD-419C-9A49-29548B772BEB}"/>
              </a:ext>
            </a:extLst>
          </p:cNvPr>
          <p:cNvSpPr/>
          <p:nvPr/>
        </p:nvSpPr>
        <p:spPr>
          <a:xfrm>
            <a:off x="4430662" y="3043312"/>
            <a:ext cx="7424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«A menor consumo de grasas, menor riesgo de padecer enfermedades coronarias».</a:t>
            </a: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1F334637-FAEF-4760-8651-415BFE298F5E}"/>
              </a:ext>
            </a:extLst>
          </p:cNvPr>
          <p:cNvSpPr txBox="1">
            <a:spLocks/>
          </p:cNvSpPr>
          <p:nvPr/>
        </p:nvSpPr>
        <p:spPr>
          <a:xfrm>
            <a:off x="541538" y="3157206"/>
            <a:ext cx="3573262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es-PA" sz="2500" b="1" kern="0" spc="-5"/>
              <a:t>Correlacional Negativa</a:t>
            </a:r>
            <a:endParaRPr lang="es-PA" sz="2500" b="1" kern="0"/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D509C295-F7DA-4B5C-A592-B84F55C5842A}"/>
              </a:ext>
            </a:extLst>
          </p:cNvPr>
          <p:cNvSpPr txBox="1">
            <a:spLocks/>
          </p:cNvSpPr>
          <p:nvPr/>
        </p:nvSpPr>
        <p:spPr>
          <a:xfrm>
            <a:off x="1066800" y="3743024"/>
            <a:ext cx="30480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es-PA" sz="2500" b="1" kern="0" spc="-5"/>
              <a:t>Correlacional Mixta</a:t>
            </a:r>
            <a:endParaRPr lang="es-PA" sz="2500" b="1" kern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B616A79-AFC2-4D24-8F3A-ECF685E4EB30}"/>
              </a:ext>
            </a:extLst>
          </p:cNvPr>
          <p:cNvSpPr/>
          <p:nvPr/>
        </p:nvSpPr>
        <p:spPr>
          <a:xfrm>
            <a:off x="4430662" y="3764022"/>
            <a:ext cx="4232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«A mayor altitud, menor temperatura».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4C3A0B7-4587-4B6B-BA0E-E0C540781D5D}"/>
              </a:ext>
            </a:extLst>
          </p:cNvPr>
          <p:cNvSpPr txBox="1">
            <a:spLocks/>
          </p:cNvSpPr>
          <p:nvPr/>
        </p:nvSpPr>
        <p:spPr>
          <a:xfrm>
            <a:off x="152400" y="4275285"/>
            <a:ext cx="3959071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es-PA" sz="2500" b="1" kern="0" spc="-5"/>
              <a:t>Diferencia de grupos sin determinar</a:t>
            </a:r>
            <a:endParaRPr lang="es-PA" sz="2500" b="1" kern="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EB97D2EB-2387-488F-BF36-422A54C4923C}"/>
              </a:ext>
            </a:extLst>
          </p:cNvPr>
          <p:cNvSpPr txBox="1">
            <a:spLocks/>
          </p:cNvSpPr>
          <p:nvPr/>
        </p:nvSpPr>
        <p:spPr>
          <a:xfrm>
            <a:off x="152400" y="5085135"/>
            <a:ext cx="3959071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es-PA" sz="2500" b="1" kern="0" spc="-5"/>
              <a:t>Diferencia de grupos determinada</a:t>
            </a:r>
            <a:endParaRPr lang="es-PA" sz="2500" b="1" kern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C3786D0-2EE5-47A8-B829-25DF4421B2BE}"/>
              </a:ext>
            </a:extLst>
          </p:cNvPr>
          <p:cNvSpPr/>
          <p:nvPr/>
        </p:nvSpPr>
        <p:spPr>
          <a:xfrm>
            <a:off x="4430661" y="4317871"/>
            <a:ext cx="7424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 «Existe una diferencia en los índices de mortalidad por covid19 entre personas de sexo femenino y del sexo masculino».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2C95E59-FEDC-430A-B319-9B4498BCCA7C}"/>
              </a:ext>
            </a:extLst>
          </p:cNvPr>
          <p:cNvSpPr/>
          <p:nvPr/>
        </p:nvSpPr>
        <p:spPr>
          <a:xfrm>
            <a:off x="4430660" y="5148719"/>
            <a:ext cx="7424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«El índice de mortalidad por covid19 es mayor en personas de sexo masculino que personas de sexo femenino».</a:t>
            </a:r>
          </a:p>
        </p:txBody>
      </p:sp>
      <p:sp>
        <p:nvSpPr>
          <p:cNvPr id="22" name="Abrir llave 21">
            <a:extLst>
              <a:ext uri="{FF2B5EF4-FFF2-40B4-BE49-F238E27FC236}">
                <a16:creationId xmlns:a16="http://schemas.microsoft.com/office/drawing/2014/main" id="{77D1756F-3F38-43EE-8E57-2E770A2BA4C8}"/>
              </a:ext>
            </a:extLst>
          </p:cNvPr>
          <p:cNvSpPr/>
          <p:nvPr/>
        </p:nvSpPr>
        <p:spPr>
          <a:xfrm>
            <a:off x="121253" y="1813499"/>
            <a:ext cx="174656" cy="234748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3" name="Abrir llave 22">
            <a:extLst>
              <a:ext uri="{FF2B5EF4-FFF2-40B4-BE49-F238E27FC236}">
                <a16:creationId xmlns:a16="http://schemas.microsoft.com/office/drawing/2014/main" id="{CBF04149-829A-4A76-AD19-7EAFC95BE403}"/>
              </a:ext>
            </a:extLst>
          </p:cNvPr>
          <p:cNvSpPr/>
          <p:nvPr/>
        </p:nvSpPr>
        <p:spPr>
          <a:xfrm>
            <a:off x="150920" y="4342477"/>
            <a:ext cx="146499" cy="153375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94312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6F22476-A375-4891-8BFC-8D4986CFE39C}"/>
              </a:ext>
            </a:extLst>
          </p:cNvPr>
          <p:cNvSpPr/>
          <p:nvPr/>
        </p:nvSpPr>
        <p:spPr>
          <a:xfrm>
            <a:off x="1905000" y="1799272"/>
            <a:ext cx="1723011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CAUSALES o de CAUSALIDAD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echa derecha 3">
            <a:extLst>
              <a:ext uri="{FF2B5EF4-FFF2-40B4-BE49-F238E27FC236}">
                <a16:creationId xmlns:a16="http://schemas.microsoft.com/office/drawing/2014/main" id="{F5397357-5077-40E1-A2D8-EF28A81606CC}"/>
              </a:ext>
            </a:extLst>
          </p:cNvPr>
          <p:cNvSpPr/>
          <p:nvPr/>
        </p:nvSpPr>
        <p:spPr>
          <a:xfrm>
            <a:off x="4038600" y="2301462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506EC62-CB06-48FF-981D-3877818168CB}"/>
              </a:ext>
            </a:extLst>
          </p:cNvPr>
          <p:cNvSpPr/>
          <p:nvPr/>
        </p:nvSpPr>
        <p:spPr>
          <a:xfrm>
            <a:off x="5562600" y="953626"/>
            <a:ext cx="5508674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 dirty="0">
                <a:solidFill>
                  <a:prstClr val="black"/>
                </a:solidFill>
                <a:latin typeface="Arial Nova" panose="020B0504020202020204" pitchFamily="34" charset="0"/>
              </a:rPr>
              <a:t>Son aquellas que proponen explicar la relación de causa-efecto entre dos o más variables. Pueden ser explicativas o predictivas.</a:t>
            </a:r>
            <a:endParaRPr kumimoji="0" lang="es-PA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E4C2BE9-0B29-4B2F-BCE4-2D6CA9D8D80D}"/>
              </a:ext>
            </a:extLst>
          </p:cNvPr>
          <p:cNvSpPr/>
          <p:nvPr/>
        </p:nvSpPr>
        <p:spPr>
          <a:xfrm>
            <a:off x="5562599" y="1973140"/>
            <a:ext cx="5240403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srgbClr val="FF0000"/>
                </a:solidFill>
                <a:latin typeface="Arial Nova" panose="020B0504020202020204" pitchFamily="34" charset="0"/>
              </a:rPr>
              <a:t>Causales explicativas</a:t>
            </a:r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. Ofrecen una explicación posible sobre la causa que relaciona las variables.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9739B4-3549-42A3-A353-0998B3BA06B2}"/>
              </a:ext>
            </a:extLst>
          </p:cNvPr>
          <p:cNvSpPr/>
          <p:nvPr/>
        </p:nvSpPr>
        <p:spPr>
          <a:xfrm>
            <a:off x="5538185" y="2992654"/>
            <a:ext cx="5240403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srgbClr val="FF0000"/>
                </a:solidFill>
                <a:latin typeface="Arial Nova" panose="020B0504020202020204" pitchFamily="34" charset="0"/>
              </a:rPr>
              <a:t>Causales predictivas</a:t>
            </a:r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. Predicen cómo se comportará una variable como respuesta a otra.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6968A53-F1AA-46EC-93FC-E48AE48DE698}"/>
              </a:ext>
            </a:extLst>
          </p:cNvPr>
          <p:cNvSpPr/>
          <p:nvPr/>
        </p:nvSpPr>
        <p:spPr>
          <a:xfrm>
            <a:off x="6044214" y="4084251"/>
            <a:ext cx="5995386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Ejemplo de hipótesis causal predictiva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«El calentamiento global causará inundaciones en los próximos años».</a:t>
            </a:r>
            <a:endParaRPr kumimoji="0" lang="es-PA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5C372D5-98AD-4DA0-8EFA-352E17E36428}"/>
              </a:ext>
            </a:extLst>
          </p:cNvPr>
          <p:cNvSpPr/>
          <p:nvPr/>
        </p:nvSpPr>
        <p:spPr>
          <a:xfrm>
            <a:off x="647700" y="4084251"/>
            <a:ext cx="5240403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Ejemplo de hipótesis causal explicativa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«El consumo excesivo de alcohol causa daño neuronal».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26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6F22476-A375-4891-8BFC-8D4986CFE39C}"/>
              </a:ext>
            </a:extLst>
          </p:cNvPr>
          <p:cNvSpPr/>
          <p:nvPr/>
        </p:nvSpPr>
        <p:spPr>
          <a:xfrm>
            <a:off x="1513078" y="740152"/>
            <a:ext cx="1723011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CAUSALES o de CAUSALIDAD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echa derecha 3">
            <a:extLst>
              <a:ext uri="{FF2B5EF4-FFF2-40B4-BE49-F238E27FC236}">
                <a16:creationId xmlns:a16="http://schemas.microsoft.com/office/drawing/2014/main" id="{F5397357-5077-40E1-A2D8-EF28A81606CC}"/>
              </a:ext>
            </a:extLst>
          </p:cNvPr>
          <p:cNvSpPr/>
          <p:nvPr/>
        </p:nvSpPr>
        <p:spPr>
          <a:xfrm>
            <a:off x="4038600" y="2301462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506EC62-CB06-48FF-981D-3877818168CB}"/>
              </a:ext>
            </a:extLst>
          </p:cNvPr>
          <p:cNvSpPr/>
          <p:nvPr/>
        </p:nvSpPr>
        <p:spPr>
          <a:xfrm>
            <a:off x="1062894" y="2087844"/>
            <a:ext cx="2623377" cy="14773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Tanto las hipótesis explicativas como predictivas pueden formularse de manera inductiva o deductiva.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1ED1552-CDDA-4BEB-89FA-76D9BC297090}"/>
              </a:ext>
            </a:extLst>
          </p:cNvPr>
          <p:cNvSpPr/>
          <p:nvPr/>
        </p:nvSpPr>
        <p:spPr>
          <a:xfrm>
            <a:off x="6044214" y="4084251"/>
            <a:ext cx="5995386" cy="193899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Ejemplo de hipótesis causal inductiva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lvl="0"/>
            <a:r>
              <a:rPr lang="es-PA" sz="1400" b="1" kern="0">
                <a:solidFill>
                  <a:prstClr val="black"/>
                </a:solidFill>
                <a:latin typeface="Arial Nova" panose="020B0504020202020204" pitchFamily="34" charset="0"/>
              </a:rPr>
              <a:t>Newton observó que, aunque la Luna y la manzana son dos cuerpos esféricos, solo la manzana cae al suelo. Captar esta diferencia específica le permitió inducir la existencia de una ley que explicara dicho comportamiento. </a:t>
            </a:r>
          </a:p>
          <a:p>
            <a:pPr lvl="0"/>
            <a:r>
              <a:rPr lang="es-PA" sz="1400" b="1" kern="0">
                <a:solidFill>
                  <a:prstClr val="black"/>
                </a:solidFill>
                <a:latin typeface="Arial Nova" panose="020B0504020202020204" pitchFamily="34" charset="0"/>
              </a:rPr>
              <a:t>Así, formuló la hipótesis de que existe una fuerza de atracción (gravedad) entre los cuerpos.</a:t>
            </a:r>
            <a:endParaRPr kumimoji="0" lang="es-PA" sz="14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E89E396-4292-46B1-8CE5-850960D0A89F}"/>
              </a:ext>
            </a:extLst>
          </p:cNvPr>
          <p:cNvSpPr/>
          <p:nvPr/>
        </p:nvSpPr>
        <p:spPr>
          <a:xfrm>
            <a:off x="647700" y="4084251"/>
            <a:ext cx="5240403" cy="14773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Ejemplo de hipótesis causal deductiva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«Todos los seres vivos tienen ADN. Las bacterias son seres vivos. Por lo tanto, las bacterias tienen ADN».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E4C2BE9-0B29-4B2F-BCE4-2D6CA9D8D80D}"/>
              </a:ext>
            </a:extLst>
          </p:cNvPr>
          <p:cNvSpPr/>
          <p:nvPr/>
        </p:nvSpPr>
        <p:spPr>
          <a:xfrm>
            <a:off x="5521168" y="562051"/>
            <a:ext cx="5240403" cy="14773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srgbClr val="FF0000"/>
                </a:solidFill>
                <a:latin typeface="Arial Nova" panose="020B0504020202020204" pitchFamily="34" charset="0"/>
              </a:rPr>
              <a:t>Hipótesis deductivas: </a:t>
            </a:r>
            <a:r>
              <a:rPr lang="es-PA" b="1" kern="0">
                <a:latin typeface="Arial Nova" panose="020B0504020202020204" pitchFamily="34" charset="0"/>
              </a:rPr>
              <a:t>a partir de una teoría, el investigador formula una hipótesis para explicar un caso específico. Es decir, las hipótesis deductivas se formulan de lo general a lo particular. 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9739B4-3549-42A3-A353-0998B3BA06B2}"/>
              </a:ext>
            </a:extLst>
          </p:cNvPr>
          <p:cNvSpPr/>
          <p:nvPr/>
        </p:nvSpPr>
        <p:spPr>
          <a:xfrm>
            <a:off x="5521167" y="2182562"/>
            <a:ext cx="5240403" cy="175432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srgbClr val="FF0000"/>
                </a:solidFill>
                <a:latin typeface="Arial Nova" panose="020B0504020202020204" pitchFamily="34" charset="0"/>
              </a:rPr>
              <a:t>Hipótesis inductivas: </a:t>
            </a:r>
            <a:r>
              <a:rPr lang="es-PA" b="1" kern="0">
                <a:latin typeface="Arial Nova" panose="020B0504020202020204" pitchFamily="34" charset="0"/>
              </a:rPr>
              <a:t>a partir de la observación de un caso o fenómeno específico, el investigador formula una generalización o principio general. Es decir, las hipótesis inductivas se formulan de lo particular a lo general.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326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124135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6F22476-A375-4891-8BFC-8D4986CFE39C}"/>
              </a:ext>
            </a:extLst>
          </p:cNvPr>
          <p:cNvSpPr/>
          <p:nvPr/>
        </p:nvSpPr>
        <p:spPr>
          <a:xfrm>
            <a:off x="1811430" y="1901907"/>
            <a:ext cx="1723011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CAUSALES o de CAUSALIDAD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echa derecha 3">
            <a:extLst>
              <a:ext uri="{FF2B5EF4-FFF2-40B4-BE49-F238E27FC236}">
                <a16:creationId xmlns:a16="http://schemas.microsoft.com/office/drawing/2014/main" id="{F5397357-5077-40E1-A2D8-EF28A81606CC}"/>
              </a:ext>
            </a:extLst>
          </p:cNvPr>
          <p:cNvSpPr/>
          <p:nvPr/>
        </p:nvSpPr>
        <p:spPr>
          <a:xfrm>
            <a:off x="4038600" y="2301462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1ED1552-CDDA-4BEB-89FA-76D9BC297090}"/>
              </a:ext>
            </a:extLst>
          </p:cNvPr>
          <p:cNvSpPr/>
          <p:nvPr/>
        </p:nvSpPr>
        <p:spPr>
          <a:xfrm>
            <a:off x="5334000" y="1250632"/>
            <a:ext cx="5240403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Hipótesis causales </a:t>
            </a:r>
            <a:r>
              <a:rPr kumimoji="0" lang="es-PA" sz="1800" b="1" i="0" u="sng" strike="noStrike" kern="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bivariadas</a:t>
            </a:r>
            <a:endParaRPr kumimoji="0" lang="es-PA" sz="1800" b="1" i="0" u="sng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Plantean una relación entre una variable independiente y una dependiente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E89E396-4292-46B1-8CE5-850960D0A89F}"/>
              </a:ext>
            </a:extLst>
          </p:cNvPr>
          <p:cNvSpPr/>
          <p:nvPr/>
        </p:nvSpPr>
        <p:spPr>
          <a:xfrm>
            <a:off x="5334000" y="2786094"/>
            <a:ext cx="5240403" cy="203132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Hipótesis causales multivariadas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Plantean relación entre diversas variables independientes y una dependiente, o una independiente y varias dependientes, o diversas variables independientes y varias dependientes. 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F9D9B62-4F25-404D-B422-4EAA32ABC860}"/>
              </a:ext>
            </a:extLst>
          </p:cNvPr>
          <p:cNvSpPr/>
          <p:nvPr/>
        </p:nvSpPr>
        <p:spPr>
          <a:xfrm>
            <a:off x="647700" y="5431943"/>
            <a:ext cx="108966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Ya sea que haya </a:t>
            </a:r>
            <a:r>
              <a:rPr lang="es-PA" b="1" kern="0" dirty="0">
                <a:solidFill>
                  <a:prstClr val="black"/>
                </a:solidFill>
                <a:latin typeface="Arial Nova" panose="020B0504020202020204" pitchFamily="34" charset="0"/>
              </a:rPr>
              <a:t>una o varias hipótesis, </a:t>
            </a: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deben expresarse en forma numérica como </a:t>
            </a:r>
            <a:r>
              <a:rPr kumimoji="0" lang="es-P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H1, H2, H3</a:t>
            </a:r>
          </a:p>
        </p:txBody>
      </p:sp>
    </p:spTree>
    <p:extLst>
      <p:ext uri="{BB962C8B-B14F-4D97-AF65-F5344CB8AC3E}">
        <p14:creationId xmlns:p14="http://schemas.microsoft.com/office/powerpoint/2010/main" val="157626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15E2E49-8150-432A-B771-40049924CB00}"/>
              </a:ext>
            </a:extLst>
          </p:cNvPr>
          <p:cNvSpPr/>
          <p:nvPr/>
        </p:nvSpPr>
        <p:spPr>
          <a:xfrm>
            <a:off x="7962900" y="1202803"/>
            <a:ext cx="2286000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VARIABLES INDEPENDIENTES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3B90828-51E3-4240-A44B-D7E57FE761F0}"/>
              </a:ext>
            </a:extLst>
          </p:cNvPr>
          <p:cNvSpPr/>
          <p:nvPr/>
        </p:nvSpPr>
        <p:spPr>
          <a:xfrm>
            <a:off x="2362200" y="2560492"/>
            <a:ext cx="2286000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Motivación intrínseca hacia el trabajo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029C764-94E3-4F51-B18B-B628F91A73F4}"/>
              </a:ext>
            </a:extLst>
          </p:cNvPr>
          <p:cNvSpPr/>
          <p:nvPr/>
        </p:nvSpPr>
        <p:spPr>
          <a:xfrm>
            <a:off x="2362200" y="3970592"/>
            <a:ext cx="2286000" cy="3693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Satisfacción laboral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406F22-1738-47B2-8A21-D897F8342166}"/>
              </a:ext>
            </a:extLst>
          </p:cNvPr>
          <p:cNvSpPr/>
          <p:nvPr/>
        </p:nvSpPr>
        <p:spPr>
          <a:xfrm>
            <a:off x="7967702" y="2658864"/>
            <a:ext cx="2057400" cy="3693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Tipo de trabajo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CF51871-9ED6-4A3F-B4E7-B2A701980339}"/>
              </a:ext>
            </a:extLst>
          </p:cNvPr>
          <p:cNvSpPr/>
          <p:nvPr/>
        </p:nvSpPr>
        <p:spPr>
          <a:xfrm>
            <a:off x="2362200" y="1219200"/>
            <a:ext cx="1981200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VARIABLES DEPENDIENTES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C67489B-1C25-4B36-AD0E-B847B26CBBF5}"/>
              </a:ext>
            </a:extLst>
          </p:cNvPr>
          <p:cNvSpPr/>
          <p:nvPr/>
        </p:nvSpPr>
        <p:spPr>
          <a:xfrm>
            <a:off x="7962900" y="3314728"/>
            <a:ext cx="2661356" cy="3693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Autonomía en el trabajo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DE34526-10A5-4822-814F-45285AFD8F6B}"/>
              </a:ext>
            </a:extLst>
          </p:cNvPr>
          <p:cNvSpPr/>
          <p:nvPr/>
        </p:nvSpPr>
        <p:spPr>
          <a:xfrm>
            <a:off x="7962900" y="3970592"/>
            <a:ext cx="2819400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Retroalimentación proveniente en el trabajo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AED934C-91DF-455F-BA8F-62A61308777F}"/>
              </a:ext>
            </a:extLst>
          </p:cNvPr>
          <p:cNvCxnSpPr/>
          <p:nvPr/>
        </p:nvCxnSpPr>
        <p:spPr>
          <a:xfrm>
            <a:off x="4800600" y="2835796"/>
            <a:ext cx="3048000" cy="663598"/>
          </a:xfrm>
          <a:prstGeom prst="straightConnector1">
            <a:avLst/>
          </a:prstGeom>
          <a:noFill/>
          <a:ln w="15875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26E845B-06CD-4494-B98D-58470AD1F562}"/>
              </a:ext>
            </a:extLst>
          </p:cNvPr>
          <p:cNvSpPr/>
          <p:nvPr/>
        </p:nvSpPr>
        <p:spPr>
          <a:xfrm>
            <a:off x="7962900" y="4886522"/>
            <a:ext cx="2819400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Flexibilidad de horario en el trabajo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E29C380-EE96-403E-BC98-E0C88C5F1B9B}"/>
              </a:ext>
            </a:extLst>
          </p:cNvPr>
          <p:cNvCxnSpPr/>
          <p:nvPr/>
        </p:nvCxnSpPr>
        <p:spPr>
          <a:xfrm>
            <a:off x="4800600" y="2843530"/>
            <a:ext cx="3048000" cy="1450227"/>
          </a:xfrm>
          <a:prstGeom prst="straightConnector1">
            <a:avLst/>
          </a:prstGeom>
          <a:noFill/>
          <a:ln w="15875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EE8905C0-4401-4749-BEE0-6BF7DDD988BE}"/>
              </a:ext>
            </a:extLst>
          </p:cNvPr>
          <p:cNvCxnSpPr/>
          <p:nvPr/>
        </p:nvCxnSpPr>
        <p:spPr>
          <a:xfrm flipV="1">
            <a:off x="4800600" y="2911996"/>
            <a:ext cx="3048000" cy="1243262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E7B3C508-41A9-4A0B-B611-026E5D89582E}"/>
              </a:ext>
            </a:extLst>
          </p:cNvPr>
          <p:cNvCxnSpPr/>
          <p:nvPr/>
        </p:nvCxnSpPr>
        <p:spPr>
          <a:xfrm>
            <a:off x="4779149" y="4155258"/>
            <a:ext cx="3069451" cy="1054429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C085E787-23FD-4980-AD2F-EF1A282D65EB}"/>
              </a:ext>
            </a:extLst>
          </p:cNvPr>
          <p:cNvCxnSpPr/>
          <p:nvPr/>
        </p:nvCxnSpPr>
        <p:spPr>
          <a:xfrm flipV="1">
            <a:off x="4800600" y="3620560"/>
            <a:ext cx="3026549" cy="542432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1" name="object 2">
            <a:extLst>
              <a:ext uri="{FF2B5EF4-FFF2-40B4-BE49-F238E27FC236}">
                <a16:creationId xmlns:a16="http://schemas.microsoft.com/office/drawing/2014/main" id="{E7560782-A32B-46C8-9DF7-1A745DE8FA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577670"/>
            <a:ext cx="152399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000" b="1" spc="-5"/>
              <a:t>Ejemplo</a:t>
            </a:r>
            <a:endParaRPr sz="2800" b="1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250D4484-0BA4-4C64-B2A1-F39C81FC0588}"/>
              </a:ext>
            </a:extLst>
          </p:cNvPr>
          <p:cNvSpPr/>
          <p:nvPr/>
        </p:nvSpPr>
        <p:spPr>
          <a:xfrm>
            <a:off x="171061" y="5634427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5D16E18B-D1DD-4FAC-999B-8481FDE245F4}"/>
              </a:ext>
            </a:extLst>
          </p:cNvPr>
          <p:cNvSpPr/>
          <p:nvPr/>
        </p:nvSpPr>
        <p:spPr>
          <a:xfrm>
            <a:off x="2929029" y="5634427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0A717FFD-5E14-480F-BC61-22C109DAC4AA}"/>
              </a:ext>
            </a:extLst>
          </p:cNvPr>
          <p:cNvSpPr txBox="1">
            <a:spLocks/>
          </p:cNvSpPr>
          <p:nvPr/>
        </p:nvSpPr>
        <p:spPr>
          <a:xfrm>
            <a:off x="588600" y="5689407"/>
            <a:ext cx="22860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PA" sz="1400" kern="0" spc="-5"/>
              <a:t>Hipótesis Causal </a:t>
            </a:r>
            <a:r>
              <a:rPr lang="es-PA" sz="1400" kern="0" spc="-5" err="1"/>
              <a:t>Bivariada</a:t>
            </a:r>
            <a:endParaRPr lang="es-PA" sz="1400" kern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62DD1FD0-0984-4103-9519-3AC5D5EF3A08}"/>
              </a:ext>
            </a:extLst>
          </p:cNvPr>
          <p:cNvSpPr txBox="1">
            <a:spLocks/>
          </p:cNvSpPr>
          <p:nvPr/>
        </p:nvSpPr>
        <p:spPr>
          <a:xfrm>
            <a:off x="3390122" y="5690800"/>
            <a:ext cx="240107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PA" sz="1400" kern="0" spc="-5"/>
              <a:t>Hipótesis Causal Multivariada</a:t>
            </a:r>
            <a:endParaRPr lang="es-PA" sz="1400" kern="0"/>
          </a:p>
        </p:txBody>
      </p:sp>
    </p:spTree>
    <p:extLst>
      <p:ext uri="{BB962C8B-B14F-4D97-AF65-F5344CB8AC3E}">
        <p14:creationId xmlns:p14="http://schemas.microsoft.com/office/powerpoint/2010/main" val="2235499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A03763F-B77C-4D6F-81E1-7D53E7DCFE77}"/>
              </a:ext>
            </a:extLst>
          </p:cNvPr>
          <p:cNvSpPr/>
          <p:nvPr/>
        </p:nvSpPr>
        <p:spPr>
          <a:xfrm>
            <a:off x="1447800" y="1752601"/>
            <a:ext cx="2326505" cy="240065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5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NULAS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25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Son el reverso de la hipótesis de investigación</a:t>
            </a:r>
            <a:endParaRPr kumimoji="0" lang="es-PA" sz="25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29DC01B-EC87-42F6-9FF4-EEC9FC763068}"/>
              </a:ext>
            </a:extLst>
          </p:cNvPr>
          <p:cNvSpPr/>
          <p:nvPr/>
        </p:nvSpPr>
        <p:spPr>
          <a:xfrm>
            <a:off x="5503797" y="1753611"/>
            <a:ext cx="5240403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La hipótesis nula es aquella que niega la relación entre dos o más variables en función de un parámetro de muestra.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15A2377-559D-4AC9-BE48-65DCAF20A5F2}"/>
              </a:ext>
            </a:extLst>
          </p:cNvPr>
          <p:cNvSpPr/>
          <p:nvPr/>
        </p:nvSpPr>
        <p:spPr>
          <a:xfrm>
            <a:off x="5503796" y="2770357"/>
            <a:ext cx="5240403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La formulación de la hipótesis nula normalmente es acompañada por la formulación de una hipótesis alternativa que procura demostrar su falsedad.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92F33C0-E064-4858-827D-7E603179E178}"/>
              </a:ext>
            </a:extLst>
          </p:cNvPr>
          <p:cNvSpPr/>
          <p:nvPr/>
        </p:nvSpPr>
        <p:spPr>
          <a:xfrm>
            <a:off x="5503795" y="4062610"/>
            <a:ext cx="5240403" cy="3693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Las hipótesis nulas se simbolizan con </a:t>
            </a: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H0</a:t>
            </a:r>
          </a:p>
        </p:txBody>
      </p:sp>
      <p:sp>
        <p:nvSpPr>
          <p:cNvPr id="12" name="Flecha derecha 10">
            <a:extLst>
              <a:ext uri="{FF2B5EF4-FFF2-40B4-BE49-F238E27FC236}">
                <a16:creationId xmlns:a16="http://schemas.microsoft.com/office/drawing/2014/main" id="{9D944AD5-DF90-4F68-8C3A-D8149FE75AAB}"/>
              </a:ext>
            </a:extLst>
          </p:cNvPr>
          <p:cNvSpPr/>
          <p:nvPr/>
        </p:nvSpPr>
        <p:spPr>
          <a:xfrm>
            <a:off x="4108694" y="2556132"/>
            <a:ext cx="978408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772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1D7A98D-B471-4A9C-891E-ED2527F43694}"/>
              </a:ext>
            </a:extLst>
          </p:cNvPr>
          <p:cNvSpPr/>
          <p:nvPr/>
        </p:nvSpPr>
        <p:spPr>
          <a:xfrm>
            <a:off x="1195754" y="2737991"/>
            <a:ext cx="3522537" cy="107721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HIPOTESIS ALTERNATIVAS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0F55539-A3DE-43EE-BB3D-B14E50134CC8}"/>
              </a:ext>
            </a:extLst>
          </p:cNvPr>
          <p:cNvSpPr/>
          <p:nvPr/>
        </p:nvSpPr>
        <p:spPr>
          <a:xfrm>
            <a:off x="5257800" y="914400"/>
            <a:ext cx="5240403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Son posibilidades alternas entre las hipótesis de investigación y las nulas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40E7EAF-4D3E-4082-AE69-F8186DA669FE}"/>
              </a:ext>
            </a:extLst>
          </p:cNvPr>
          <p:cNvSpPr/>
          <p:nvPr/>
        </p:nvSpPr>
        <p:spPr>
          <a:xfrm>
            <a:off x="5257800" y="1870148"/>
            <a:ext cx="5240403" cy="64633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Ofrecen una explicación distinta de las que proporciona la hipótesis de la investigación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B43F18E-84DF-438D-94C1-BF3BE942527A}"/>
              </a:ext>
            </a:extLst>
          </p:cNvPr>
          <p:cNvSpPr/>
          <p:nvPr/>
        </p:nvSpPr>
        <p:spPr>
          <a:xfrm>
            <a:off x="5257799" y="2806140"/>
            <a:ext cx="5240403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Cada una construye una descripción distinta de las que proporcionan las hipótesis de investigación o la hipótesis nula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DCA37D-0BDA-4308-8766-BB813E70712C}"/>
              </a:ext>
            </a:extLst>
          </p:cNvPr>
          <p:cNvSpPr/>
          <p:nvPr/>
        </p:nvSpPr>
        <p:spPr>
          <a:xfrm>
            <a:off x="5269088" y="4018302"/>
            <a:ext cx="5240403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s-PA" b="1" kern="0">
                <a:solidFill>
                  <a:prstClr val="black"/>
                </a:solidFill>
                <a:latin typeface="Arial Nova" panose="020B0504020202020204" pitchFamily="34" charset="0"/>
              </a:rPr>
              <a:t>Toda hipótesis nula genera una hipótesis alternativa, es decir, una respuesta alternativa a la hipótesis nula que pretende demostrar su falsedad.</a:t>
            </a:r>
            <a:endParaRPr kumimoji="0" lang="es-PA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1945F93-AEAC-45F1-A364-67D768022CB9}"/>
              </a:ext>
            </a:extLst>
          </p:cNvPr>
          <p:cNvSpPr/>
          <p:nvPr/>
        </p:nvSpPr>
        <p:spPr>
          <a:xfrm>
            <a:off x="5257798" y="5505244"/>
            <a:ext cx="5240403" cy="3693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Se representa con el símbolo </a:t>
            </a:r>
            <a:r>
              <a:rPr kumimoji="0" lang="es-PA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H1</a:t>
            </a:r>
          </a:p>
        </p:txBody>
      </p:sp>
    </p:spTree>
    <p:extLst>
      <p:ext uri="{BB962C8B-B14F-4D97-AF65-F5344CB8AC3E}">
        <p14:creationId xmlns:p14="http://schemas.microsoft.com/office/powerpoint/2010/main" val="3942785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71016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324C6033-A8C6-4C7C-8318-2500ED8BD4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577670"/>
            <a:ext cx="11125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3000" b="1" spc="-5">
                <a:solidFill>
                  <a:schemeClr val="tx1"/>
                </a:solidFill>
              </a:rPr>
              <a:t>Ejemplos de hipótesis, hipótesis nula e hipótesis alternativa </a:t>
            </a:r>
            <a:endParaRPr sz="2800" b="1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3A8480F-F64F-4037-B5CA-26236178E806}"/>
              </a:ext>
            </a:extLst>
          </p:cNvPr>
          <p:cNvSpPr/>
          <p:nvPr/>
        </p:nvSpPr>
        <p:spPr>
          <a:xfrm>
            <a:off x="4478045" y="1431650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«El índice de masa muscular está asociado con sexo de la persona».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0301A1D6-B091-4E0E-B606-5C8A2CE22278}"/>
              </a:ext>
            </a:extLst>
          </p:cNvPr>
          <p:cNvSpPr txBox="1">
            <a:spLocks/>
          </p:cNvSpPr>
          <p:nvPr/>
        </p:nvSpPr>
        <p:spPr>
          <a:xfrm>
            <a:off x="457200" y="1334662"/>
            <a:ext cx="21336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PA" sz="2500" b="1" kern="0" spc="-5"/>
              <a:t>(H) Hipótesis</a:t>
            </a:r>
            <a:endParaRPr lang="es-PA" sz="2500" b="1" kern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1E43677-69AC-4175-9870-8C1B9C41A138}"/>
              </a:ext>
            </a:extLst>
          </p:cNvPr>
          <p:cNvSpPr/>
          <p:nvPr/>
        </p:nvSpPr>
        <p:spPr>
          <a:xfrm>
            <a:off x="4478045" y="2017669"/>
            <a:ext cx="74299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«El índice de masa muscular no se asocia con el sexo de la persona».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04C41329-D9FC-4188-B0FF-2A2C60D72444}"/>
              </a:ext>
            </a:extLst>
          </p:cNvPr>
          <p:cNvSpPr txBox="1">
            <a:spLocks/>
          </p:cNvSpPr>
          <p:nvPr/>
        </p:nvSpPr>
        <p:spPr>
          <a:xfrm>
            <a:off x="457200" y="1953025"/>
            <a:ext cx="31242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PA" sz="2500" b="1" kern="0" spc="-5"/>
              <a:t>(H0) Hipótesis nula</a:t>
            </a:r>
            <a:endParaRPr lang="es-PA" sz="2500" b="1" kern="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CB02969E-3F04-4BB5-B32A-455BD86628C6}"/>
              </a:ext>
            </a:extLst>
          </p:cNvPr>
          <p:cNvSpPr txBox="1">
            <a:spLocks/>
          </p:cNvSpPr>
          <p:nvPr/>
        </p:nvSpPr>
        <p:spPr>
          <a:xfrm>
            <a:off x="457200" y="2571388"/>
            <a:ext cx="381000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rgbClr val="C000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r">
              <a:spcBef>
                <a:spcPts val="100"/>
              </a:spcBef>
            </a:pPr>
            <a:r>
              <a:rPr lang="es-PA" sz="2500" b="1" kern="0" spc="-5"/>
              <a:t>(H1) Hipótesis alternativa</a:t>
            </a:r>
            <a:endParaRPr lang="es-PA" sz="2500" b="1" kern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C0D258A-BE3D-477C-91B3-B2B167731F81}"/>
              </a:ext>
            </a:extLst>
          </p:cNvPr>
          <p:cNvSpPr/>
          <p:nvPr/>
        </p:nvSpPr>
        <p:spPr>
          <a:xfrm>
            <a:off x="4478045" y="2599601"/>
            <a:ext cx="6725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A">
                <a:latin typeface="Avenir Next LT Pro" panose="020B0504020202020204" pitchFamily="34" charset="0"/>
              </a:rPr>
              <a:t>«El índice de masa muscular difiere entre hombres y mujeres».</a:t>
            </a:r>
          </a:p>
        </p:txBody>
      </p:sp>
    </p:spTree>
    <p:extLst>
      <p:ext uri="{BB962C8B-B14F-4D97-AF65-F5344CB8AC3E}">
        <p14:creationId xmlns:p14="http://schemas.microsoft.com/office/powerpoint/2010/main" val="302257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8A02BB-0693-4AEA-AE86-1778EFB706BF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8C5A87-1F4D-44DD-A65C-3BCB1EF8F48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56268D-E055-4686-855B-995D02BCEF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6200851"/>
            <a:ext cx="914400" cy="552297"/>
          </a:xfrm>
          <a:prstGeom prst="rect">
            <a:avLst/>
          </a:prstGeom>
        </p:spPr>
      </p:pic>
      <p:pic>
        <p:nvPicPr>
          <p:cNvPr id="2" name="Video complementario Estableciendo Hipótesis">
            <a:hlinkClick r:id="" action="ppaction://media"/>
            <a:extLst>
              <a:ext uri="{FF2B5EF4-FFF2-40B4-BE49-F238E27FC236}">
                <a16:creationId xmlns:a16="http://schemas.microsoft.com/office/drawing/2014/main" id="{0006D24A-084D-492D-B662-9A1BB49A33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4852" y="474216"/>
            <a:ext cx="9316948" cy="524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8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7016" y="3608705"/>
            <a:ext cx="12192000" cy="3249295"/>
            <a:chOff x="0" y="3608832"/>
            <a:chExt cx="12192000" cy="3249295"/>
          </a:xfrm>
        </p:grpSpPr>
        <p:sp>
          <p:nvSpPr>
            <p:cNvPr id="3" name="object 3"/>
            <p:cNvSpPr/>
            <p:nvPr/>
          </p:nvSpPr>
          <p:spPr>
            <a:xfrm>
              <a:off x="0" y="5449824"/>
              <a:ext cx="6739255" cy="1408430"/>
            </a:xfrm>
            <a:custGeom>
              <a:avLst/>
              <a:gdLst/>
              <a:ahLst/>
              <a:cxnLst/>
              <a:rect l="l" t="t" r="r" b="b"/>
              <a:pathLst>
                <a:path w="6739255" h="1408429">
                  <a:moveTo>
                    <a:pt x="6739128" y="0"/>
                  </a:moveTo>
                  <a:lnTo>
                    <a:pt x="0" y="0"/>
                  </a:lnTo>
                  <a:lnTo>
                    <a:pt x="0" y="1408175"/>
                  </a:lnTo>
                  <a:lnTo>
                    <a:pt x="6086348" y="1408175"/>
                  </a:lnTo>
                  <a:lnTo>
                    <a:pt x="6739128" y="0"/>
                  </a:lnTo>
                  <a:close/>
                </a:path>
              </a:pathLst>
            </a:custGeom>
            <a:solidFill>
              <a:srgbClr val="7E7E7E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02096" y="3608832"/>
              <a:ext cx="4523740" cy="3249295"/>
            </a:xfrm>
            <a:custGeom>
              <a:avLst/>
              <a:gdLst/>
              <a:ahLst/>
              <a:cxnLst/>
              <a:rect l="l" t="t" r="r" b="b"/>
              <a:pathLst>
                <a:path w="4523740" h="3249295">
                  <a:moveTo>
                    <a:pt x="4523232" y="0"/>
                  </a:moveTo>
                  <a:lnTo>
                    <a:pt x="1504823" y="0"/>
                  </a:lnTo>
                  <a:lnTo>
                    <a:pt x="0" y="3249167"/>
                  </a:lnTo>
                  <a:lnTo>
                    <a:pt x="4523232" y="3249167"/>
                  </a:lnTo>
                  <a:lnTo>
                    <a:pt x="452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6688" y="5449824"/>
              <a:ext cx="5925820" cy="1408430"/>
            </a:xfrm>
            <a:custGeom>
              <a:avLst/>
              <a:gdLst/>
              <a:ahLst/>
              <a:cxnLst/>
              <a:rect l="l" t="t" r="r" b="b"/>
              <a:pathLst>
                <a:path w="5925820" h="1408429">
                  <a:moveTo>
                    <a:pt x="5925312" y="0"/>
                  </a:moveTo>
                  <a:lnTo>
                    <a:pt x="652780" y="0"/>
                  </a:lnTo>
                  <a:lnTo>
                    <a:pt x="0" y="1408175"/>
                  </a:lnTo>
                  <a:lnTo>
                    <a:pt x="5925312" y="1408175"/>
                  </a:lnTo>
                  <a:lnTo>
                    <a:pt x="5925312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5919470" cy="2895600"/>
          </a:xfrm>
          <a:custGeom>
            <a:avLst/>
            <a:gdLst/>
            <a:ahLst/>
            <a:cxnLst/>
            <a:rect l="l" t="t" r="r" b="b"/>
            <a:pathLst>
              <a:path w="5919470" h="2895600">
                <a:moveTo>
                  <a:pt x="5919216" y="0"/>
                </a:moveTo>
                <a:lnTo>
                  <a:pt x="0" y="0"/>
                </a:lnTo>
                <a:lnTo>
                  <a:pt x="0" y="2895600"/>
                </a:lnTo>
                <a:lnTo>
                  <a:pt x="4582668" y="2895600"/>
                </a:lnTo>
                <a:lnTo>
                  <a:pt x="59192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58201" y="2504531"/>
            <a:ext cx="914399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sz="5000" b="1" spc="-20">
                <a:solidFill>
                  <a:srgbClr val="000000"/>
                </a:solidFill>
                <a:latin typeface="Carlito"/>
                <a:cs typeface="Carlito"/>
              </a:rPr>
              <a:t>FIN</a:t>
            </a:r>
            <a:endParaRPr sz="50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7591" y="3467263"/>
            <a:ext cx="2060448" cy="1167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1078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D29AF9-DC02-424F-873E-2370D5D41FBC}">
  <ds:schemaRefs>
    <ds:schemaRef ds:uri="1a254d15-f5fb-4a7a-a6ba-bba584983fb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7B35139-D8C4-4522-A586-8B581CB45D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13C62C-CEB9-4DFB-968D-0CC7686C7CD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1276</Words>
  <Application>Microsoft Office PowerPoint</Application>
  <PresentationFormat>Panorámica</PresentationFormat>
  <Paragraphs>154</Paragraphs>
  <Slides>25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Arial Nova</vt:lpstr>
      <vt:lpstr>Arial Nova Light</vt:lpstr>
      <vt:lpstr>Avenir Next LT Pro</vt:lpstr>
      <vt:lpstr>Calibri</vt:lpstr>
      <vt:lpstr>Cambria Math</vt:lpstr>
      <vt:lpstr>Carlito</vt:lpstr>
      <vt:lpstr>Office Theme</vt:lpstr>
      <vt:lpstr>Presentación de PowerPoint</vt:lpstr>
      <vt:lpstr>Diseño y formulación de Hipótesis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Ejemplos de hipótesis</vt:lpstr>
      <vt:lpstr>Presentación de PowerPoint</vt:lpstr>
      <vt:lpstr>Presentación de PowerPoint</vt:lpstr>
      <vt:lpstr>Presentación de PowerPoint</vt:lpstr>
      <vt:lpstr>Ejemplo</vt:lpstr>
      <vt:lpstr>Presentación de PowerPoint</vt:lpstr>
      <vt:lpstr>Presentación de PowerPoint</vt:lpstr>
      <vt:lpstr>Ejemplos de hipótesis, hipótesis nula e hipótesis alternativa </vt:lpstr>
      <vt:lpstr>Presentación de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CAPITULO 2</dc:title>
  <dc:creator>USER</dc:creator>
  <cp:lastModifiedBy>Ricardo Cajina</cp:lastModifiedBy>
  <cp:revision>3</cp:revision>
  <dcterms:created xsi:type="dcterms:W3CDTF">2020-04-08T22:52:11Z</dcterms:created>
  <dcterms:modified xsi:type="dcterms:W3CDTF">2022-04-12T01:23:13Z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2020-04-08T00:00:00Z</vt:filetime>
  </property>
  <property fmtid="{D5CDD505-2E9C-101B-9397-08002B2CF9AE}" pid="5" name="ContentTypeId">
    <vt:lpwstr>0x0101002568B5DAF9081947BA6E5E74659BC90D</vt:lpwstr>
  </property>
</Properties>
</file>