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94" r:id="rId7"/>
    <p:sldId id="293" r:id="rId8"/>
    <p:sldId id="297" r:id="rId9"/>
    <p:sldId id="296" r:id="rId10"/>
    <p:sldId id="298" r:id="rId11"/>
    <p:sldId id="291" r:id="rId12"/>
    <p:sldId id="292" r:id="rId13"/>
    <p:sldId id="258" r:id="rId14"/>
    <p:sldId id="259" r:id="rId15"/>
    <p:sldId id="260" r:id="rId16"/>
    <p:sldId id="261" r:id="rId17"/>
    <p:sldId id="263" r:id="rId18"/>
    <p:sldId id="262" r:id="rId19"/>
    <p:sldId id="265" r:id="rId20"/>
    <p:sldId id="289" r:id="rId21"/>
    <p:sldId id="295" r:id="rId22"/>
    <p:sldId id="288" r:id="rId23"/>
    <p:sldId id="267" r:id="rId24"/>
    <p:sldId id="290" r:id="rId25"/>
    <p:sldId id="268" r:id="rId26"/>
    <p:sldId id="269" r:id="rId27"/>
  </p:sldIdLst>
  <p:sldSz cx="9144000" cy="6858000" type="screen4x3"/>
  <p:notesSz cx="9144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7CEC36-1D8C-45EB-A765-D5C46AB90CBB}" v="1" dt="2021-04-25T19:53:29.26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VERGARA" userId="S::luis.vergara8@utp.ac.pa::f3e45ef6-ba15-4f6a-8601-fe12cc3f6ba7" providerId="AD" clId="Web-{197CEC36-1D8C-45EB-A765-D5C46AB90CBB}"/>
    <pc:docChg chg="modSld">
      <pc:chgData name="LUIS VERGARA" userId="S::luis.vergara8@utp.ac.pa::f3e45ef6-ba15-4f6a-8601-fe12cc3f6ba7" providerId="AD" clId="Web-{197CEC36-1D8C-45EB-A765-D5C46AB90CBB}" dt="2021-04-25T19:53:29.266" v="0" actId="1076"/>
      <pc:docMkLst>
        <pc:docMk/>
      </pc:docMkLst>
      <pc:sldChg chg="modSp">
        <pc:chgData name="LUIS VERGARA" userId="S::luis.vergara8@utp.ac.pa::f3e45ef6-ba15-4f6a-8601-fe12cc3f6ba7" providerId="AD" clId="Web-{197CEC36-1D8C-45EB-A765-D5C46AB90CBB}" dt="2021-04-25T19:53:29.266" v="0" actId="1076"/>
        <pc:sldMkLst>
          <pc:docMk/>
          <pc:sldMk cId="1648554424" sldId="296"/>
        </pc:sldMkLst>
        <pc:picChg chg="mod">
          <ac:chgData name="LUIS VERGARA" userId="S::luis.vergara8@utp.ac.pa::f3e45ef6-ba15-4f6a-8601-fe12cc3f6ba7" providerId="AD" clId="Web-{197CEC36-1D8C-45EB-A765-D5C46AB90CBB}" dt="2021-04-25T19:53:29.266" v="0" actId="1076"/>
          <ac:picMkLst>
            <pc:docMk/>
            <pc:sldMk cId="1648554424" sldId="296"/>
            <ac:picMk id="9" creationId="{6F6AE91A-70EA-4653-95A1-6C1EAB21BC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05027" y="551687"/>
            <a:ext cx="8304276" cy="1149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57834" y="714247"/>
            <a:ext cx="8028330" cy="662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rgbClr val="99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7244" y="2366898"/>
            <a:ext cx="3117215" cy="3665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34254" y="2391282"/>
            <a:ext cx="3596640" cy="3791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0" y="-44703"/>
            <a:ext cx="7614919" cy="121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9886" y="2657094"/>
            <a:ext cx="7304227" cy="3547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769292" y="2743200"/>
            <a:ext cx="760541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5000" b="1" dirty="0">
                <a:solidFill>
                  <a:schemeClr val="bg1"/>
                </a:solidFill>
              </a:rPr>
              <a:t>El diseño de la investigación</a:t>
            </a:r>
          </a:p>
        </p:txBody>
      </p:sp>
      <p:sp>
        <p:nvSpPr>
          <p:cNvPr id="2" name="Triángulo rectángulo 1">
            <a:extLst>
              <a:ext uri="{FF2B5EF4-FFF2-40B4-BE49-F238E27FC236}">
                <a16:creationId xmlns:a16="http://schemas.microsoft.com/office/drawing/2014/main" id="{D3BED9C0-F1EA-45A2-B6A9-89CA85188BAE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B9C79-5B3F-4F63-A972-D822CE187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13713" y="228600"/>
            <a:ext cx="6676644" cy="122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53643" y="403098"/>
            <a:ext cx="6436714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solidFill>
                  <a:schemeClr val="bg1"/>
                </a:solidFill>
                <a:latin typeface="+mj-lt"/>
                <a:cs typeface="Arial"/>
              </a:rPr>
              <a:t>Diseño de la investigación</a:t>
            </a:r>
            <a:endParaRPr sz="46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37EC1F8-71F2-4BC0-AD28-2F40B3B22B77}"/>
              </a:ext>
            </a:extLst>
          </p:cNvPr>
          <p:cNvSpPr/>
          <p:nvPr/>
        </p:nvSpPr>
        <p:spPr>
          <a:xfrm>
            <a:off x="3058111" y="1519097"/>
            <a:ext cx="2010487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Definir el objetivo de la investigación de mercados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C8B0F67-DB6A-4837-8A9B-447A6A713145}"/>
              </a:ext>
            </a:extLst>
          </p:cNvPr>
          <p:cNvSpPr/>
          <p:nvPr/>
        </p:nvSpPr>
        <p:spPr>
          <a:xfrm>
            <a:off x="3445598" y="4613890"/>
            <a:ext cx="2010487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Definir la(s) hipótesis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299ECF2-A587-4AFD-800E-7FC1D5C4293F}"/>
              </a:ext>
            </a:extLst>
          </p:cNvPr>
          <p:cNvSpPr/>
          <p:nvPr/>
        </p:nvSpPr>
        <p:spPr>
          <a:xfrm>
            <a:off x="3446791" y="3064489"/>
            <a:ext cx="2010487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Identificación de las variables de estudio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06ACA288-2290-4481-BC0A-9EC1AF36C8A8}"/>
              </a:ext>
            </a:extLst>
          </p:cNvPr>
          <p:cNvSpPr/>
          <p:nvPr/>
        </p:nvSpPr>
        <p:spPr>
          <a:xfrm>
            <a:off x="5974273" y="4131289"/>
            <a:ext cx="2010487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Tipo de información a recopilar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2BD735AB-9041-4B77-AF97-BFCDF5221E2B}"/>
              </a:ext>
            </a:extLst>
          </p:cNvPr>
          <p:cNvSpPr/>
          <p:nvPr/>
        </p:nvSpPr>
        <p:spPr>
          <a:xfrm>
            <a:off x="348399" y="1540326"/>
            <a:ext cx="2010487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Identificar el objetivo de mercadotecnia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FAD524FF-C101-4F7F-8A6D-DAF53E9D9E38}"/>
              </a:ext>
            </a:extLst>
          </p:cNvPr>
          <p:cNvSpPr/>
          <p:nvPr/>
        </p:nvSpPr>
        <p:spPr>
          <a:xfrm>
            <a:off x="5990513" y="5388102"/>
            <a:ext cx="2010487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Redactar las preguntas de investigación</a:t>
            </a:r>
          </a:p>
        </p:txBody>
      </p:sp>
      <p:sp>
        <p:nvSpPr>
          <p:cNvPr id="14" name="Triángulo rectángulo 13">
            <a:extLst>
              <a:ext uri="{FF2B5EF4-FFF2-40B4-BE49-F238E27FC236}">
                <a16:creationId xmlns:a16="http://schemas.microsoft.com/office/drawing/2014/main" id="{7906E84A-DF40-4E1A-85E2-4504D44386B0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BFEF27E-06E1-49D3-AC96-468DA61AE1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2" name="Flecha: hacia abajo 1">
            <a:extLst>
              <a:ext uri="{FF2B5EF4-FFF2-40B4-BE49-F238E27FC236}">
                <a16:creationId xmlns:a16="http://schemas.microsoft.com/office/drawing/2014/main" id="{4CBB6600-4174-4BE3-A9CB-E2B763837D0E}"/>
              </a:ext>
            </a:extLst>
          </p:cNvPr>
          <p:cNvSpPr/>
          <p:nvPr/>
        </p:nvSpPr>
        <p:spPr>
          <a:xfrm>
            <a:off x="4329684" y="2646528"/>
            <a:ext cx="242316" cy="350851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6" name="Flecha: hacia abajo 15">
            <a:extLst>
              <a:ext uri="{FF2B5EF4-FFF2-40B4-BE49-F238E27FC236}">
                <a16:creationId xmlns:a16="http://schemas.microsoft.com/office/drawing/2014/main" id="{265C2887-B573-4F44-9A1A-7C2398DC0DAA}"/>
              </a:ext>
            </a:extLst>
          </p:cNvPr>
          <p:cNvSpPr/>
          <p:nvPr/>
        </p:nvSpPr>
        <p:spPr>
          <a:xfrm rot="16200000">
            <a:off x="2568868" y="1898300"/>
            <a:ext cx="242316" cy="350851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3" name="Flecha: hacia abajo 32">
            <a:extLst>
              <a:ext uri="{FF2B5EF4-FFF2-40B4-BE49-F238E27FC236}">
                <a16:creationId xmlns:a16="http://schemas.microsoft.com/office/drawing/2014/main" id="{9BA0F85C-84F9-4A32-8B2F-1C4895D1C64E}"/>
              </a:ext>
            </a:extLst>
          </p:cNvPr>
          <p:cNvSpPr/>
          <p:nvPr/>
        </p:nvSpPr>
        <p:spPr>
          <a:xfrm>
            <a:off x="4298549" y="4180870"/>
            <a:ext cx="242316" cy="350851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4" name="Flecha: hacia abajo 33">
            <a:extLst>
              <a:ext uri="{FF2B5EF4-FFF2-40B4-BE49-F238E27FC236}">
                <a16:creationId xmlns:a16="http://schemas.microsoft.com/office/drawing/2014/main" id="{9542DE10-1822-4AA8-95CC-25A96A337872}"/>
              </a:ext>
            </a:extLst>
          </p:cNvPr>
          <p:cNvSpPr/>
          <p:nvPr/>
        </p:nvSpPr>
        <p:spPr>
          <a:xfrm rot="14835708">
            <a:off x="5616784" y="4438464"/>
            <a:ext cx="242316" cy="350851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5" name="Flecha: hacia abajo 34">
            <a:extLst>
              <a:ext uri="{FF2B5EF4-FFF2-40B4-BE49-F238E27FC236}">
                <a16:creationId xmlns:a16="http://schemas.microsoft.com/office/drawing/2014/main" id="{B642BC35-966E-407E-9E20-98697AC3D65D}"/>
              </a:ext>
            </a:extLst>
          </p:cNvPr>
          <p:cNvSpPr/>
          <p:nvPr/>
        </p:nvSpPr>
        <p:spPr>
          <a:xfrm rot="17583565">
            <a:off x="5616542" y="5565888"/>
            <a:ext cx="242316" cy="350851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13713" y="228600"/>
            <a:ext cx="6676644" cy="122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403098"/>
            <a:ext cx="8000999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solidFill>
                  <a:schemeClr val="bg1"/>
                </a:solidFill>
                <a:latin typeface="+mj-lt"/>
                <a:cs typeface="Arial"/>
              </a:rPr>
              <a:t>Objetivo de marketing</a:t>
            </a:r>
            <a:endParaRPr sz="46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586EDF6-B046-4314-94CB-2A3BF806ED2F}"/>
              </a:ext>
            </a:extLst>
          </p:cNvPr>
          <p:cNvSpPr txBox="1"/>
          <p:nvPr/>
        </p:nvSpPr>
        <p:spPr>
          <a:xfrm>
            <a:off x="456846" y="3913074"/>
            <a:ext cx="2884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SOLUCIONAR UN PROBLEMA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B26E820-C408-49DA-A6C7-725B37DAA79C}"/>
              </a:ext>
            </a:extLst>
          </p:cNvPr>
          <p:cNvSpPr txBox="1"/>
          <p:nvPr/>
        </p:nvSpPr>
        <p:spPr>
          <a:xfrm>
            <a:off x="5196395" y="3913074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VALORACION DE OPORTUNIDADES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1FF8FA9-AFB4-4356-824F-F516CDE9A2DB}"/>
              </a:ext>
            </a:extLst>
          </p:cNvPr>
          <p:cNvSpPr txBox="1"/>
          <p:nvPr/>
        </p:nvSpPr>
        <p:spPr>
          <a:xfrm>
            <a:off x="2237812" y="6381092"/>
            <a:ext cx="4691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EVALUACION DE ESTRATEGIAS IMPLEMENTADAS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D878F78-DC52-4AAB-B903-7C3B7C4B6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05" y="1285482"/>
            <a:ext cx="4266985" cy="258878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42C4982-0CDB-405E-9C00-E62D4A0A9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113" y="1287992"/>
            <a:ext cx="3451718" cy="258878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7E19B9E-59C2-483E-9ABE-F27F6030E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4355" y="4318700"/>
            <a:ext cx="2775359" cy="1987294"/>
          </a:xfrm>
          <a:prstGeom prst="rect">
            <a:avLst/>
          </a:prstGeom>
        </p:spPr>
      </p:pic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4865FECF-9FA1-4CA3-AE08-91C6CD829DE7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E3EA5FC-9BE5-451D-B90C-3DDAF62B2D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28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13713" y="228600"/>
            <a:ext cx="6676644" cy="122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403098"/>
            <a:ext cx="8000999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solidFill>
                  <a:schemeClr val="bg1"/>
                </a:solidFill>
                <a:latin typeface="+mj-lt"/>
                <a:cs typeface="Arial"/>
              </a:rPr>
              <a:t>Objetivo de la investigación</a:t>
            </a:r>
            <a:endParaRPr sz="46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28643FC-E975-4BB4-8004-70B287278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1" y="1446556"/>
            <a:ext cx="3048000" cy="24384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8FBA784-3BDD-4DBB-9E76-2D2F78B6E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199" y="1440638"/>
            <a:ext cx="4724400" cy="247243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143F27E-9782-48BC-A41E-E222FD69F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4065474"/>
            <a:ext cx="3886200" cy="218834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586EDF6-B046-4314-94CB-2A3BF806ED2F}"/>
              </a:ext>
            </a:extLst>
          </p:cNvPr>
          <p:cNvSpPr txBox="1"/>
          <p:nvPr/>
        </p:nvSpPr>
        <p:spPr>
          <a:xfrm>
            <a:off x="456846" y="3913074"/>
            <a:ext cx="182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ADMINISTRATIVO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B26E820-C408-49DA-A6C7-725B37DAA79C}"/>
              </a:ext>
            </a:extLst>
          </p:cNvPr>
          <p:cNvSpPr txBox="1"/>
          <p:nvPr/>
        </p:nvSpPr>
        <p:spPr>
          <a:xfrm>
            <a:off x="7543800" y="3962400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SOCIAL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1FF8FA9-AFB4-4356-824F-F516CDE9A2DB}"/>
              </a:ext>
            </a:extLst>
          </p:cNvPr>
          <p:cNvSpPr txBox="1"/>
          <p:nvPr/>
        </p:nvSpPr>
        <p:spPr>
          <a:xfrm>
            <a:off x="4000322" y="6260068"/>
            <a:ext cx="1397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ECONOMICO</a:t>
            </a:r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607B10CB-F2A4-4CE1-B4CB-48CC667EB0C3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E3C786E-72C4-4F7C-852F-21222B51F5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64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13713" y="228600"/>
            <a:ext cx="6676644" cy="122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403098"/>
            <a:ext cx="8000999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solidFill>
                  <a:schemeClr val="bg1"/>
                </a:solidFill>
                <a:latin typeface="+mj-lt"/>
                <a:cs typeface="Arial"/>
              </a:rPr>
              <a:t>Objetivo de la investigación</a:t>
            </a:r>
            <a:endParaRPr sz="46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607B10CB-F2A4-4CE1-B4CB-48CC667EB0C3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E3C786E-72C4-4F7C-852F-21222B51F5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C94F1B3-C07E-4658-900E-D2397D958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299" y="1458467"/>
            <a:ext cx="7010988" cy="467399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FC87FBC-15CE-44C9-B89F-28F060779115}"/>
              </a:ext>
            </a:extLst>
          </p:cNvPr>
          <p:cNvSpPr/>
          <p:nvPr/>
        </p:nvSpPr>
        <p:spPr>
          <a:xfrm>
            <a:off x="2057400" y="5869041"/>
            <a:ext cx="4830181" cy="263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60630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13713" y="228600"/>
            <a:ext cx="6676644" cy="122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403098"/>
            <a:ext cx="8000999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solidFill>
                  <a:schemeClr val="bg1"/>
                </a:solidFill>
                <a:latin typeface="+mj-lt"/>
                <a:cs typeface="Arial"/>
              </a:rPr>
              <a:t>Objetivo de la investigación</a:t>
            </a:r>
            <a:endParaRPr sz="46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607B10CB-F2A4-4CE1-B4CB-48CC667EB0C3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E3C786E-72C4-4F7C-852F-21222B51F5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F6AE91A-70EA-4653-95A1-6C1EAB21B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4381" y="1224602"/>
            <a:ext cx="4215307" cy="562040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24D3BA7F-E281-4683-A62D-068A8C89DADF}"/>
              </a:ext>
            </a:extLst>
          </p:cNvPr>
          <p:cNvSpPr/>
          <p:nvPr/>
        </p:nvSpPr>
        <p:spPr>
          <a:xfrm>
            <a:off x="1905000" y="5715000"/>
            <a:ext cx="5181600" cy="1143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554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13713" y="228600"/>
            <a:ext cx="6676644" cy="122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403098"/>
            <a:ext cx="8000999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solidFill>
                  <a:schemeClr val="bg1"/>
                </a:solidFill>
                <a:latin typeface="+mj-lt"/>
                <a:cs typeface="Arial"/>
              </a:rPr>
              <a:t>Objetivo de la investigación</a:t>
            </a:r>
            <a:endParaRPr sz="46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607B10CB-F2A4-4CE1-B4CB-48CC667EB0C3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E3C786E-72C4-4F7C-852F-21222B51F5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97F5D05-5AE3-4D2A-BEBF-0B3CF71EF697}"/>
              </a:ext>
            </a:extLst>
          </p:cNvPr>
          <p:cNvSpPr txBox="1"/>
          <p:nvPr/>
        </p:nvSpPr>
        <p:spPr>
          <a:xfrm>
            <a:off x="289364" y="1774935"/>
            <a:ext cx="85498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Qué tan rentable será para la cadena de tiendas Alimentos Artesanales brindar información nutricional de sus productos para los clientes a nivel nacional.</a:t>
            </a:r>
          </a:p>
          <a:p>
            <a:endParaRPr lang="es-PA" dirty="0">
              <a:solidFill>
                <a:schemeClr val="bg1"/>
              </a:solidFill>
            </a:endParaRPr>
          </a:p>
          <a:p>
            <a:r>
              <a:rPr lang="es-PA" dirty="0">
                <a:solidFill>
                  <a:schemeClr val="bg1"/>
                </a:solidFill>
              </a:rPr>
              <a:t>Cuáles son las razones de la baja participación de mercado de la empresa Alimentos Artesanales.</a:t>
            </a:r>
          </a:p>
          <a:p>
            <a:endParaRPr lang="es-PA" dirty="0">
              <a:solidFill>
                <a:schemeClr val="bg1"/>
              </a:solidFill>
            </a:endParaRPr>
          </a:p>
          <a:p>
            <a:r>
              <a:rPr lang="es-PA" dirty="0">
                <a:solidFill>
                  <a:schemeClr val="bg1"/>
                </a:solidFill>
              </a:rPr>
              <a:t>Cómo aumentar la tasa de ventas de Alimentos Artesanales en el mercado nacional.</a:t>
            </a:r>
          </a:p>
          <a:p>
            <a:endParaRPr lang="es-PA" dirty="0">
              <a:solidFill>
                <a:schemeClr val="bg1"/>
              </a:solidFill>
            </a:endParaRPr>
          </a:p>
          <a:p>
            <a:r>
              <a:rPr lang="es-PA" dirty="0">
                <a:solidFill>
                  <a:schemeClr val="bg1"/>
                </a:solidFill>
              </a:rPr>
              <a:t>Impacto de la información nutricional en las tiendas de Alimentos Artesanales sobre la decisión de compra de los consumidores.</a:t>
            </a:r>
          </a:p>
          <a:p>
            <a:endParaRPr lang="es-PA" dirty="0">
              <a:solidFill>
                <a:schemeClr val="bg1"/>
              </a:solidFill>
            </a:endParaRPr>
          </a:p>
          <a:p>
            <a:r>
              <a:rPr lang="es-PA" dirty="0">
                <a:solidFill>
                  <a:schemeClr val="bg1"/>
                </a:solidFill>
              </a:rPr>
              <a:t>Cómo afecta a la cadena de Alimentos Artesanales, colocar el valor nutricional de sus productos en los empaques.</a:t>
            </a:r>
          </a:p>
          <a:p>
            <a:endParaRPr lang="es-PA" dirty="0">
              <a:solidFill>
                <a:schemeClr val="bg1"/>
              </a:solidFill>
            </a:endParaRPr>
          </a:p>
          <a:p>
            <a:r>
              <a:rPr lang="es-PA" dirty="0">
                <a:solidFill>
                  <a:schemeClr val="bg1"/>
                </a:solidFill>
              </a:rPr>
              <a:t>Por qué afecta el desconocimiento del valor nutricional en los productos de Alimentos Artesanales a nivel nacional.</a:t>
            </a:r>
          </a:p>
        </p:txBody>
      </p:sp>
    </p:spTree>
    <p:extLst>
      <p:ext uri="{BB962C8B-B14F-4D97-AF65-F5344CB8AC3E}">
        <p14:creationId xmlns:p14="http://schemas.microsoft.com/office/powerpoint/2010/main" val="3202977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1489585" y="2269348"/>
            <a:ext cx="58385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Las Variables en la </a:t>
            </a:r>
          </a:p>
          <a:p>
            <a:pPr algn="ctr"/>
            <a:r>
              <a:rPr lang="es-PA" sz="4000" b="1" dirty="0">
                <a:solidFill>
                  <a:schemeClr val="bg1"/>
                </a:solidFill>
              </a:rPr>
              <a:t>Investigación de Mercados</a:t>
            </a:r>
          </a:p>
        </p:txBody>
      </p:sp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B6BAE243-4397-409A-AA25-DEE90F9E5E03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EFB3975-B578-4F4D-9F69-1B88DFA788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22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13713" y="765048"/>
            <a:ext cx="6676644" cy="122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65833" y="939546"/>
            <a:ext cx="5998845" cy="70104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4600" b="1" spc="-5" dirty="0">
                <a:solidFill>
                  <a:schemeClr val="bg1"/>
                </a:solidFill>
                <a:latin typeface="+mj-lt"/>
                <a:cs typeface="Arial"/>
              </a:rPr>
              <a:t>Concepto de</a:t>
            </a:r>
            <a:r>
              <a:rPr sz="4600" b="1" spc="-15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  <a:r>
              <a:rPr sz="4600" b="1" spc="-5" dirty="0">
                <a:solidFill>
                  <a:schemeClr val="bg1"/>
                </a:solidFill>
                <a:latin typeface="+mj-lt"/>
                <a:cs typeface="Arial"/>
              </a:rPr>
              <a:t>Variable</a:t>
            </a:r>
            <a:endParaRPr sz="46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0600" y="2045842"/>
            <a:ext cx="7086600" cy="2308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-7620" algn="ctr">
              <a:lnSpc>
                <a:spcPct val="100000"/>
              </a:lnSpc>
            </a:pPr>
            <a:r>
              <a:rPr sz="3000" dirty="0">
                <a:solidFill>
                  <a:schemeClr val="bg1"/>
                </a:solidFill>
                <a:cs typeface="Arial"/>
              </a:rPr>
              <a:t>Entidad </a:t>
            </a:r>
            <a:r>
              <a:rPr sz="3000" spc="-5" dirty="0">
                <a:solidFill>
                  <a:schemeClr val="bg1"/>
                </a:solidFill>
                <a:cs typeface="Arial"/>
              </a:rPr>
              <a:t>abstracta </a:t>
            </a:r>
            <a:r>
              <a:rPr sz="3000" dirty="0">
                <a:solidFill>
                  <a:schemeClr val="bg1"/>
                </a:solidFill>
                <a:cs typeface="Arial"/>
              </a:rPr>
              <a:t>que adquiere  </a:t>
            </a:r>
            <a:r>
              <a:rPr sz="3000" spc="-5" dirty="0">
                <a:solidFill>
                  <a:schemeClr val="bg1"/>
                </a:solidFill>
                <a:cs typeface="Arial"/>
              </a:rPr>
              <a:t>distintos valores, se refiere a una  </a:t>
            </a:r>
            <a:r>
              <a:rPr sz="3000" dirty="0">
                <a:solidFill>
                  <a:schemeClr val="bg1"/>
                </a:solidFill>
                <a:cs typeface="Arial"/>
              </a:rPr>
              <a:t>cualidad, propiedad </a:t>
            </a:r>
            <a:r>
              <a:rPr sz="3000" spc="-5" dirty="0">
                <a:solidFill>
                  <a:schemeClr val="bg1"/>
                </a:solidFill>
                <a:cs typeface="Arial"/>
              </a:rPr>
              <a:t>o</a:t>
            </a:r>
            <a:r>
              <a:rPr sz="3000" spc="-135" dirty="0">
                <a:solidFill>
                  <a:schemeClr val="bg1"/>
                </a:solidFill>
                <a:cs typeface="Arial"/>
              </a:rPr>
              <a:t> </a:t>
            </a:r>
            <a:r>
              <a:rPr sz="3000" dirty="0">
                <a:solidFill>
                  <a:schemeClr val="bg1"/>
                </a:solidFill>
                <a:cs typeface="Arial"/>
              </a:rPr>
              <a:t>característica  de </a:t>
            </a:r>
            <a:r>
              <a:rPr sz="3000" spc="-5" dirty="0">
                <a:solidFill>
                  <a:schemeClr val="bg1"/>
                </a:solidFill>
                <a:cs typeface="Arial"/>
              </a:rPr>
              <a:t>personas </a:t>
            </a:r>
            <a:r>
              <a:rPr sz="3000" dirty="0">
                <a:solidFill>
                  <a:schemeClr val="bg1"/>
                </a:solidFill>
                <a:cs typeface="Arial"/>
              </a:rPr>
              <a:t>o </a:t>
            </a:r>
            <a:r>
              <a:rPr sz="3000" spc="-5" dirty="0">
                <a:solidFill>
                  <a:schemeClr val="bg1"/>
                </a:solidFill>
                <a:cs typeface="Arial"/>
              </a:rPr>
              <a:t>cosas </a:t>
            </a:r>
            <a:r>
              <a:rPr sz="3000" dirty="0">
                <a:solidFill>
                  <a:schemeClr val="bg1"/>
                </a:solidFill>
                <a:cs typeface="Arial"/>
              </a:rPr>
              <a:t>en </a:t>
            </a:r>
            <a:r>
              <a:rPr sz="3000" spc="-5" dirty="0">
                <a:solidFill>
                  <a:schemeClr val="bg1"/>
                </a:solidFill>
                <a:cs typeface="Arial"/>
              </a:rPr>
              <a:t>estudio </a:t>
            </a:r>
            <a:r>
              <a:rPr sz="3000" dirty="0">
                <a:solidFill>
                  <a:schemeClr val="bg1"/>
                </a:solidFill>
                <a:cs typeface="Arial"/>
              </a:rPr>
              <a:t>y  varía </a:t>
            </a:r>
            <a:r>
              <a:rPr sz="3000" spc="-5" dirty="0">
                <a:solidFill>
                  <a:schemeClr val="bg1"/>
                </a:solidFill>
                <a:cs typeface="Arial"/>
              </a:rPr>
              <a:t>de un sujeto a </a:t>
            </a:r>
            <a:r>
              <a:rPr sz="3000" dirty="0">
                <a:solidFill>
                  <a:schemeClr val="bg1"/>
                </a:solidFill>
                <a:cs typeface="Arial"/>
              </a:rPr>
              <a:t>otro </a:t>
            </a:r>
            <a:r>
              <a:rPr sz="3000" spc="-5" dirty="0">
                <a:solidFill>
                  <a:schemeClr val="bg1"/>
                </a:solidFill>
                <a:cs typeface="Arial"/>
              </a:rPr>
              <a:t>o en un  mismo sujeto en diferentes  momentos.</a:t>
            </a:r>
            <a:endParaRPr sz="30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9" name="Triángulo rectángulo 8">
            <a:extLst>
              <a:ext uri="{FF2B5EF4-FFF2-40B4-BE49-F238E27FC236}">
                <a16:creationId xmlns:a16="http://schemas.microsoft.com/office/drawing/2014/main" id="{E3032F3C-AE38-4F05-8AE8-3AC6AB030D78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80F6968-5669-40E2-B7EC-804F4936D4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27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89634" y="376895"/>
            <a:ext cx="7924800" cy="726481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8255" rIns="0" bIns="0" rtlCol="0">
            <a:spAutoFit/>
          </a:bodyPr>
          <a:lstStyle/>
          <a:p>
            <a:pPr marL="1835785" marR="383540" indent="-1440815" algn="ctr">
              <a:lnSpc>
                <a:spcPts val="5640"/>
              </a:lnSpc>
              <a:spcBef>
                <a:spcPts val="65"/>
              </a:spcBef>
            </a:pPr>
            <a:r>
              <a:rPr sz="4700" b="1" dirty="0">
                <a:solidFill>
                  <a:schemeClr val="bg1"/>
                </a:solidFill>
                <a:latin typeface="+mj-lt"/>
                <a:cs typeface="Arial"/>
              </a:rPr>
              <a:t>Clasificación de</a:t>
            </a:r>
            <a:r>
              <a:rPr sz="4700" b="1" spc="-110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  <a:r>
              <a:rPr sz="4700" b="1" dirty="0">
                <a:solidFill>
                  <a:schemeClr val="bg1"/>
                </a:solidFill>
                <a:latin typeface="+mj-lt"/>
                <a:cs typeface="Arial"/>
              </a:rPr>
              <a:t>las</a:t>
            </a:r>
            <a:r>
              <a:rPr lang="es-PA" sz="4700" b="1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  <a:r>
              <a:rPr sz="4700" b="1" dirty="0">
                <a:solidFill>
                  <a:schemeClr val="bg1"/>
                </a:solidFill>
                <a:latin typeface="+mj-lt"/>
                <a:cs typeface="Arial"/>
              </a:rPr>
              <a:t>Variables</a:t>
            </a:r>
            <a:endParaRPr sz="47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20517" y="4010659"/>
            <a:ext cx="1457325" cy="800100"/>
          </a:xfrm>
          <a:custGeom>
            <a:avLst/>
            <a:gdLst/>
            <a:ahLst/>
            <a:cxnLst/>
            <a:rect l="l" t="t" r="r" b="b"/>
            <a:pathLst>
              <a:path w="1457325" h="800100">
                <a:moveTo>
                  <a:pt x="1443228" y="0"/>
                </a:moveTo>
                <a:lnTo>
                  <a:pt x="0" y="774192"/>
                </a:lnTo>
                <a:lnTo>
                  <a:pt x="13715" y="799592"/>
                </a:lnTo>
                <a:lnTo>
                  <a:pt x="1456944" y="25400"/>
                </a:lnTo>
                <a:lnTo>
                  <a:pt x="1443228" y="0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42416" y="4224527"/>
            <a:ext cx="1655064" cy="10774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7831" y="4219956"/>
            <a:ext cx="1664970" cy="1087120"/>
          </a:xfrm>
          <a:custGeom>
            <a:avLst/>
            <a:gdLst/>
            <a:ahLst/>
            <a:cxnLst/>
            <a:rect l="l" t="t" r="r" b="b"/>
            <a:pathLst>
              <a:path w="1664970" h="1087120">
                <a:moveTo>
                  <a:pt x="832497" y="0"/>
                </a:moveTo>
                <a:lnTo>
                  <a:pt x="917333" y="2794"/>
                </a:lnTo>
                <a:lnTo>
                  <a:pt x="999756" y="11175"/>
                </a:lnTo>
                <a:lnTo>
                  <a:pt x="1079385" y="24257"/>
                </a:lnTo>
                <a:lnTo>
                  <a:pt x="1155585" y="42672"/>
                </a:lnTo>
                <a:lnTo>
                  <a:pt x="1228483" y="65404"/>
                </a:lnTo>
                <a:lnTo>
                  <a:pt x="1297063" y="92455"/>
                </a:lnTo>
                <a:lnTo>
                  <a:pt x="1360944" y="123571"/>
                </a:lnTo>
                <a:lnTo>
                  <a:pt x="1419999" y="158750"/>
                </a:lnTo>
                <a:lnTo>
                  <a:pt x="1473847" y="196976"/>
                </a:lnTo>
                <a:lnTo>
                  <a:pt x="1521853" y="239013"/>
                </a:lnTo>
                <a:lnTo>
                  <a:pt x="1563509" y="283844"/>
                </a:lnTo>
                <a:lnTo>
                  <a:pt x="1598688" y="331088"/>
                </a:lnTo>
                <a:lnTo>
                  <a:pt x="1626755" y="381254"/>
                </a:lnTo>
                <a:lnTo>
                  <a:pt x="1647710" y="433450"/>
                </a:lnTo>
                <a:lnTo>
                  <a:pt x="1660156" y="487680"/>
                </a:lnTo>
                <a:lnTo>
                  <a:pt x="1664474" y="543560"/>
                </a:lnTo>
                <a:lnTo>
                  <a:pt x="1660156" y="599439"/>
                </a:lnTo>
                <a:lnTo>
                  <a:pt x="1647710" y="653669"/>
                </a:lnTo>
                <a:lnTo>
                  <a:pt x="1626755" y="705866"/>
                </a:lnTo>
                <a:lnTo>
                  <a:pt x="1598688" y="755523"/>
                </a:lnTo>
                <a:lnTo>
                  <a:pt x="1563509" y="803275"/>
                </a:lnTo>
                <a:lnTo>
                  <a:pt x="1521853" y="848106"/>
                </a:lnTo>
                <a:lnTo>
                  <a:pt x="1473847" y="889635"/>
                </a:lnTo>
                <a:lnTo>
                  <a:pt x="1419999" y="928369"/>
                </a:lnTo>
                <a:lnTo>
                  <a:pt x="1360944" y="963041"/>
                </a:lnTo>
                <a:lnTo>
                  <a:pt x="1297063" y="994156"/>
                </a:lnTo>
                <a:lnTo>
                  <a:pt x="1228483" y="1021333"/>
                </a:lnTo>
                <a:lnTo>
                  <a:pt x="1155585" y="1044067"/>
                </a:lnTo>
                <a:lnTo>
                  <a:pt x="1079385" y="1062355"/>
                </a:lnTo>
                <a:lnTo>
                  <a:pt x="999756" y="1075563"/>
                </a:lnTo>
                <a:lnTo>
                  <a:pt x="917333" y="1083818"/>
                </a:lnTo>
                <a:lnTo>
                  <a:pt x="832497" y="1086612"/>
                </a:lnTo>
                <a:lnTo>
                  <a:pt x="747661" y="1083818"/>
                </a:lnTo>
                <a:lnTo>
                  <a:pt x="665111" y="1075563"/>
                </a:lnTo>
                <a:lnTo>
                  <a:pt x="585482" y="1062355"/>
                </a:lnTo>
                <a:lnTo>
                  <a:pt x="509028" y="1044067"/>
                </a:lnTo>
                <a:lnTo>
                  <a:pt x="436384" y="1021333"/>
                </a:lnTo>
                <a:lnTo>
                  <a:pt x="367931" y="994156"/>
                </a:lnTo>
                <a:lnTo>
                  <a:pt x="303669" y="963041"/>
                </a:lnTo>
                <a:lnTo>
                  <a:pt x="244614" y="928369"/>
                </a:lnTo>
                <a:lnTo>
                  <a:pt x="190665" y="889635"/>
                </a:lnTo>
                <a:lnTo>
                  <a:pt x="142684" y="848106"/>
                </a:lnTo>
                <a:lnTo>
                  <a:pt x="101079" y="803275"/>
                </a:lnTo>
                <a:lnTo>
                  <a:pt x="65824" y="755523"/>
                </a:lnTo>
                <a:lnTo>
                  <a:pt x="37757" y="705866"/>
                </a:lnTo>
                <a:lnTo>
                  <a:pt x="16878" y="653669"/>
                </a:lnTo>
                <a:lnTo>
                  <a:pt x="4419" y="599439"/>
                </a:lnTo>
                <a:lnTo>
                  <a:pt x="0" y="543560"/>
                </a:lnTo>
                <a:lnTo>
                  <a:pt x="4419" y="487680"/>
                </a:lnTo>
                <a:lnTo>
                  <a:pt x="16878" y="433450"/>
                </a:lnTo>
                <a:lnTo>
                  <a:pt x="37757" y="381254"/>
                </a:lnTo>
                <a:lnTo>
                  <a:pt x="65824" y="331088"/>
                </a:lnTo>
                <a:lnTo>
                  <a:pt x="101079" y="283844"/>
                </a:lnTo>
                <a:lnTo>
                  <a:pt x="142684" y="239013"/>
                </a:lnTo>
                <a:lnTo>
                  <a:pt x="190665" y="196976"/>
                </a:lnTo>
                <a:lnTo>
                  <a:pt x="244614" y="158750"/>
                </a:lnTo>
                <a:lnTo>
                  <a:pt x="303669" y="123571"/>
                </a:lnTo>
                <a:lnTo>
                  <a:pt x="367931" y="92455"/>
                </a:lnTo>
                <a:lnTo>
                  <a:pt x="436384" y="65404"/>
                </a:lnTo>
                <a:lnTo>
                  <a:pt x="509028" y="42672"/>
                </a:lnTo>
                <a:lnTo>
                  <a:pt x="585482" y="24257"/>
                </a:lnTo>
                <a:lnTo>
                  <a:pt x="665111" y="11175"/>
                </a:lnTo>
                <a:lnTo>
                  <a:pt x="747661" y="2794"/>
                </a:lnTo>
                <a:lnTo>
                  <a:pt x="832497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13815" y="4605147"/>
            <a:ext cx="1313815" cy="315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2000" b="1" dirty="0">
                <a:cs typeface="Arial"/>
              </a:rPr>
              <a:t>Naturaleza</a:t>
            </a:r>
            <a:endParaRPr sz="2000" dirty="0"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93004" y="4010786"/>
            <a:ext cx="1601470" cy="944244"/>
          </a:xfrm>
          <a:custGeom>
            <a:avLst/>
            <a:gdLst/>
            <a:ahLst/>
            <a:cxnLst/>
            <a:rect l="l" t="t" r="r" b="b"/>
            <a:pathLst>
              <a:path w="1601470" h="944245">
                <a:moveTo>
                  <a:pt x="14478" y="0"/>
                </a:moveTo>
                <a:lnTo>
                  <a:pt x="1600962" y="918972"/>
                </a:lnTo>
                <a:lnTo>
                  <a:pt x="1586484" y="944118"/>
                </a:lnTo>
                <a:lnTo>
                  <a:pt x="0" y="25146"/>
                </a:lnTo>
                <a:lnTo>
                  <a:pt x="14478" y="0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79108" y="4408932"/>
            <a:ext cx="1726692" cy="1077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553200" y="4399280"/>
            <a:ext cx="1736089" cy="1087120"/>
          </a:xfrm>
          <a:custGeom>
            <a:avLst/>
            <a:gdLst/>
            <a:ahLst/>
            <a:cxnLst/>
            <a:rect l="l" t="t" r="r" b="b"/>
            <a:pathLst>
              <a:path w="1736090" h="1087120">
                <a:moveTo>
                  <a:pt x="868172" y="0"/>
                </a:moveTo>
                <a:lnTo>
                  <a:pt x="956564" y="2794"/>
                </a:lnTo>
                <a:lnTo>
                  <a:pt x="1042543" y="11176"/>
                </a:lnTo>
                <a:lnTo>
                  <a:pt x="1125854" y="24257"/>
                </a:lnTo>
                <a:lnTo>
                  <a:pt x="1205483" y="42672"/>
                </a:lnTo>
                <a:lnTo>
                  <a:pt x="1281176" y="65278"/>
                </a:lnTo>
                <a:lnTo>
                  <a:pt x="1352550" y="92456"/>
                </a:lnTo>
                <a:lnTo>
                  <a:pt x="1419098" y="123571"/>
                </a:lnTo>
                <a:lnTo>
                  <a:pt x="1480947" y="158623"/>
                </a:lnTo>
                <a:lnTo>
                  <a:pt x="1536953" y="196977"/>
                </a:lnTo>
                <a:lnTo>
                  <a:pt x="1586865" y="238887"/>
                </a:lnTo>
                <a:lnTo>
                  <a:pt x="1630426" y="283718"/>
                </a:lnTo>
                <a:lnTo>
                  <a:pt x="1667255" y="330962"/>
                </a:lnTo>
                <a:lnTo>
                  <a:pt x="1696593" y="381127"/>
                </a:lnTo>
                <a:lnTo>
                  <a:pt x="1718309" y="433324"/>
                </a:lnTo>
                <a:lnTo>
                  <a:pt x="1731518" y="487680"/>
                </a:lnTo>
                <a:lnTo>
                  <a:pt x="1735963" y="543560"/>
                </a:lnTo>
                <a:lnTo>
                  <a:pt x="1731518" y="599440"/>
                </a:lnTo>
                <a:lnTo>
                  <a:pt x="1718309" y="653669"/>
                </a:lnTo>
                <a:lnTo>
                  <a:pt x="1696593" y="705866"/>
                </a:lnTo>
                <a:lnTo>
                  <a:pt x="1667255" y="755650"/>
                </a:lnTo>
                <a:lnTo>
                  <a:pt x="1630426" y="803275"/>
                </a:lnTo>
                <a:lnTo>
                  <a:pt x="1586865" y="848106"/>
                </a:lnTo>
                <a:lnTo>
                  <a:pt x="1536953" y="889635"/>
                </a:lnTo>
                <a:lnTo>
                  <a:pt x="1480947" y="928370"/>
                </a:lnTo>
                <a:lnTo>
                  <a:pt x="1419098" y="963168"/>
                </a:lnTo>
                <a:lnTo>
                  <a:pt x="1352550" y="994283"/>
                </a:lnTo>
                <a:lnTo>
                  <a:pt x="1281176" y="1021334"/>
                </a:lnTo>
                <a:lnTo>
                  <a:pt x="1205483" y="1044067"/>
                </a:lnTo>
                <a:lnTo>
                  <a:pt x="1125854" y="1062355"/>
                </a:lnTo>
                <a:lnTo>
                  <a:pt x="1042543" y="1075563"/>
                </a:lnTo>
                <a:lnTo>
                  <a:pt x="956564" y="1083818"/>
                </a:lnTo>
                <a:lnTo>
                  <a:pt x="868172" y="1086612"/>
                </a:lnTo>
                <a:lnTo>
                  <a:pt x="779399" y="1083818"/>
                </a:lnTo>
                <a:lnTo>
                  <a:pt x="693420" y="1075563"/>
                </a:lnTo>
                <a:lnTo>
                  <a:pt x="610489" y="1062355"/>
                </a:lnTo>
                <a:lnTo>
                  <a:pt x="530859" y="1044067"/>
                </a:lnTo>
                <a:lnTo>
                  <a:pt x="455168" y="1021334"/>
                </a:lnTo>
                <a:lnTo>
                  <a:pt x="383413" y="994283"/>
                </a:lnTo>
                <a:lnTo>
                  <a:pt x="316865" y="963168"/>
                </a:lnTo>
                <a:lnTo>
                  <a:pt x="255016" y="928370"/>
                </a:lnTo>
                <a:lnTo>
                  <a:pt x="199008" y="889635"/>
                </a:lnTo>
                <a:lnTo>
                  <a:pt x="149098" y="848106"/>
                </a:lnTo>
                <a:lnTo>
                  <a:pt x="105537" y="803275"/>
                </a:lnTo>
                <a:lnTo>
                  <a:pt x="68579" y="755650"/>
                </a:lnTo>
                <a:lnTo>
                  <a:pt x="39370" y="705866"/>
                </a:lnTo>
                <a:lnTo>
                  <a:pt x="17652" y="653669"/>
                </a:lnTo>
                <a:lnTo>
                  <a:pt x="4445" y="599440"/>
                </a:lnTo>
                <a:lnTo>
                  <a:pt x="0" y="543560"/>
                </a:lnTo>
                <a:lnTo>
                  <a:pt x="4445" y="487680"/>
                </a:lnTo>
                <a:lnTo>
                  <a:pt x="17652" y="433324"/>
                </a:lnTo>
                <a:lnTo>
                  <a:pt x="39370" y="381127"/>
                </a:lnTo>
                <a:lnTo>
                  <a:pt x="68579" y="330962"/>
                </a:lnTo>
                <a:lnTo>
                  <a:pt x="105537" y="283718"/>
                </a:lnTo>
                <a:lnTo>
                  <a:pt x="149098" y="238887"/>
                </a:lnTo>
                <a:lnTo>
                  <a:pt x="199008" y="196977"/>
                </a:lnTo>
                <a:lnTo>
                  <a:pt x="255016" y="158623"/>
                </a:lnTo>
                <a:lnTo>
                  <a:pt x="316738" y="123571"/>
                </a:lnTo>
                <a:lnTo>
                  <a:pt x="383413" y="92456"/>
                </a:lnTo>
                <a:lnTo>
                  <a:pt x="455168" y="65278"/>
                </a:lnTo>
                <a:lnTo>
                  <a:pt x="530859" y="42672"/>
                </a:lnTo>
                <a:lnTo>
                  <a:pt x="610489" y="24257"/>
                </a:lnTo>
                <a:lnTo>
                  <a:pt x="693420" y="11176"/>
                </a:lnTo>
                <a:lnTo>
                  <a:pt x="779399" y="2794"/>
                </a:lnTo>
                <a:lnTo>
                  <a:pt x="86817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873240" y="4595367"/>
            <a:ext cx="1127760" cy="620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305" algn="ctr">
              <a:lnSpc>
                <a:spcPct val="100000"/>
              </a:lnSpc>
            </a:pPr>
            <a:r>
              <a:rPr sz="2000" b="1" spc="-5" dirty="0">
                <a:cs typeface="Arial"/>
              </a:rPr>
              <a:t>Valor</a:t>
            </a:r>
            <a:r>
              <a:rPr sz="2000" b="1" spc="-95" dirty="0">
                <a:cs typeface="Arial"/>
              </a:rPr>
              <a:t> </a:t>
            </a:r>
            <a:r>
              <a:rPr sz="2000" b="1" dirty="0">
                <a:cs typeface="Arial"/>
              </a:rPr>
              <a:t>de</a:t>
            </a:r>
            <a:endParaRPr sz="2000" dirty="0">
              <a:cs typeface="Arial"/>
            </a:endParaRPr>
          </a:p>
          <a:p>
            <a:pPr marL="12700" algn="ctr">
              <a:lnSpc>
                <a:spcPct val="100000"/>
              </a:lnSpc>
            </a:pPr>
            <a:r>
              <a:rPr sz="2000" b="1" dirty="0">
                <a:cs typeface="Arial"/>
              </a:rPr>
              <a:t>Medic</a:t>
            </a:r>
            <a:r>
              <a:rPr sz="2000" b="1" spc="-10" dirty="0">
                <a:cs typeface="Arial"/>
              </a:rPr>
              <a:t>i</a:t>
            </a:r>
            <a:r>
              <a:rPr sz="2000" b="1" dirty="0">
                <a:cs typeface="Arial"/>
              </a:rPr>
              <a:t>ón</a:t>
            </a:r>
            <a:endParaRPr sz="2000" dirty="0"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57521" y="2382011"/>
            <a:ext cx="30480" cy="975360"/>
          </a:xfrm>
          <a:custGeom>
            <a:avLst/>
            <a:gdLst/>
            <a:ahLst/>
            <a:cxnLst/>
            <a:rect l="l" t="t" r="r" b="b"/>
            <a:pathLst>
              <a:path w="30479" h="975360">
                <a:moveTo>
                  <a:pt x="28955" y="975360"/>
                </a:moveTo>
                <a:lnTo>
                  <a:pt x="30479" y="0"/>
                </a:lnTo>
                <a:lnTo>
                  <a:pt x="1524" y="0"/>
                </a:lnTo>
                <a:lnTo>
                  <a:pt x="0" y="975360"/>
                </a:lnTo>
                <a:lnTo>
                  <a:pt x="28955" y="975360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63111" y="1299972"/>
            <a:ext cx="2014727" cy="1112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58540" y="1295400"/>
            <a:ext cx="2024380" cy="1122045"/>
          </a:xfrm>
          <a:custGeom>
            <a:avLst/>
            <a:gdLst/>
            <a:ahLst/>
            <a:cxnLst/>
            <a:rect l="l" t="t" r="r" b="b"/>
            <a:pathLst>
              <a:path w="2024379" h="1122045">
                <a:moveTo>
                  <a:pt x="1012189" y="0"/>
                </a:moveTo>
                <a:lnTo>
                  <a:pt x="1115695" y="2793"/>
                </a:lnTo>
                <a:lnTo>
                  <a:pt x="1215898" y="11175"/>
                </a:lnTo>
                <a:lnTo>
                  <a:pt x="1312672" y="25018"/>
                </a:lnTo>
                <a:lnTo>
                  <a:pt x="1405382" y="43814"/>
                </a:lnTo>
                <a:lnTo>
                  <a:pt x="1493774" y="67309"/>
                </a:lnTo>
                <a:lnTo>
                  <a:pt x="1576959" y="95503"/>
                </a:lnTo>
                <a:lnTo>
                  <a:pt x="1655064" y="127380"/>
                </a:lnTo>
                <a:lnTo>
                  <a:pt x="1726819" y="163702"/>
                </a:lnTo>
                <a:lnTo>
                  <a:pt x="1792224" y="203200"/>
                </a:lnTo>
                <a:lnTo>
                  <a:pt x="1850517" y="246252"/>
                </a:lnTo>
                <a:lnTo>
                  <a:pt x="1901317" y="292734"/>
                </a:lnTo>
                <a:lnTo>
                  <a:pt x="1944115" y="341502"/>
                </a:lnTo>
                <a:lnTo>
                  <a:pt x="1978279" y="393191"/>
                </a:lnTo>
                <a:lnTo>
                  <a:pt x="2003171" y="447420"/>
                </a:lnTo>
                <a:lnTo>
                  <a:pt x="2018792" y="503427"/>
                </a:lnTo>
                <a:lnTo>
                  <a:pt x="2024126" y="560958"/>
                </a:lnTo>
                <a:lnTo>
                  <a:pt x="2022856" y="590041"/>
                </a:lnTo>
                <a:lnTo>
                  <a:pt x="2012442" y="646810"/>
                </a:lnTo>
                <a:lnTo>
                  <a:pt x="1991868" y="701801"/>
                </a:lnTo>
                <a:lnTo>
                  <a:pt x="1944115" y="780414"/>
                </a:lnTo>
                <a:lnTo>
                  <a:pt x="1901317" y="829309"/>
                </a:lnTo>
                <a:lnTo>
                  <a:pt x="1850517" y="875664"/>
                </a:lnTo>
                <a:lnTo>
                  <a:pt x="1792224" y="918844"/>
                </a:lnTo>
                <a:lnTo>
                  <a:pt x="1726819" y="958341"/>
                </a:lnTo>
                <a:lnTo>
                  <a:pt x="1655064" y="994536"/>
                </a:lnTo>
                <a:lnTo>
                  <a:pt x="1576959" y="1026413"/>
                </a:lnTo>
                <a:lnTo>
                  <a:pt x="1493774" y="1054734"/>
                </a:lnTo>
                <a:lnTo>
                  <a:pt x="1405382" y="1078229"/>
                </a:lnTo>
                <a:lnTo>
                  <a:pt x="1312672" y="1096898"/>
                </a:lnTo>
                <a:lnTo>
                  <a:pt x="1215898" y="1110868"/>
                </a:lnTo>
                <a:lnTo>
                  <a:pt x="1115695" y="1119251"/>
                </a:lnTo>
                <a:lnTo>
                  <a:pt x="1012189" y="1122044"/>
                </a:lnTo>
                <a:lnTo>
                  <a:pt x="908812" y="1119251"/>
                </a:lnTo>
                <a:lnTo>
                  <a:pt x="808482" y="1110868"/>
                </a:lnTo>
                <a:lnTo>
                  <a:pt x="711835" y="1096898"/>
                </a:lnTo>
                <a:lnTo>
                  <a:pt x="619125" y="1078229"/>
                </a:lnTo>
                <a:lnTo>
                  <a:pt x="530733" y="1054734"/>
                </a:lnTo>
                <a:lnTo>
                  <a:pt x="447421" y="1026413"/>
                </a:lnTo>
                <a:lnTo>
                  <a:pt x="369443" y="994536"/>
                </a:lnTo>
                <a:lnTo>
                  <a:pt x="297688" y="958341"/>
                </a:lnTo>
                <a:lnTo>
                  <a:pt x="232156" y="918844"/>
                </a:lnTo>
                <a:lnTo>
                  <a:pt x="173862" y="875664"/>
                </a:lnTo>
                <a:lnTo>
                  <a:pt x="122682" y="829309"/>
                </a:lnTo>
                <a:lnTo>
                  <a:pt x="80263" y="780414"/>
                </a:lnTo>
                <a:lnTo>
                  <a:pt x="45847" y="728852"/>
                </a:lnTo>
                <a:lnTo>
                  <a:pt x="20955" y="674496"/>
                </a:lnTo>
                <a:lnTo>
                  <a:pt x="5207" y="618616"/>
                </a:lnTo>
                <a:lnTo>
                  <a:pt x="0" y="560958"/>
                </a:lnTo>
                <a:lnTo>
                  <a:pt x="1143" y="532002"/>
                </a:lnTo>
                <a:lnTo>
                  <a:pt x="11684" y="475233"/>
                </a:lnTo>
                <a:lnTo>
                  <a:pt x="32131" y="420115"/>
                </a:lnTo>
                <a:lnTo>
                  <a:pt x="80263" y="341502"/>
                </a:lnTo>
                <a:lnTo>
                  <a:pt x="122682" y="292734"/>
                </a:lnTo>
                <a:lnTo>
                  <a:pt x="173862" y="246252"/>
                </a:lnTo>
                <a:lnTo>
                  <a:pt x="232156" y="203200"/>
                </a:lnTo>
                <a:lnTo>
                  <a:pt x="297688" y="163702"/>
                </a:lnTo>
                <a:lnTo>
                  <a:pt x="369443" y="127380"/>
                </a:lnTo>
                <a:lnTo>
                  <a:pt x="447421" y="95503"/>
                </a:lnTo>
                <a:lnTo>
                  <a:pt x="530733" y="67309"/>
                </a:lnTo>
                <a:lnTo>
                  <a:pt x="619125" y="43814"/>
                </a:lnTo>
                <a:lnTo>
                  <a:pt x="711835" y="25018"/>
                </a:lnTo>
                <a:lnTo>
                  <a:pt x="808482" y="11175"/>
                </a:lnTo>
                <a:lnTo>
                  <a:pt x="908812" y="2793"/>
                </a:lnTo>
                <a:lnTo>
                  <a:pt x="1012189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766820" y="1544573"/>
            <a:ext cx="1610360" cy="620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78740" algn="ctr">
              <a:lnSpc>
                <a:spcPct val="100000"/>
              </a:lnSpc>
            </a:pPr>
            <a:r>
              <a:rPr sz="2000" b="1" dirty="0">
                <a:latin typeface="+mn-lt"/>
                <a:cs typeface="Arial"/>
              </a:rPr>
              <a:t>Relación de  Dependencia</a:t>
            </a:r>
            <a:endParaRPr sz="2000" dirty="0">
              <a:latin typeface="+mn-lt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564635" y="3284220"/>
            <a:ext cx="1871472" cy="1082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60064" y="3279648"/>
            <a:ext cx="1880870" cy="1091565"/>
          </a:xfrm>
          <a:custGeom>
            <a:avLst/>
            <a:gdLst/>
            <a:ahLst/>
            <a:cxnLst/>
            <a:rect l="l" t="t" r="r" b="b"/>
            <a:pathLst>
              <a:path w="1880870" h="1091564">
                <a:moveTo>
                  <a:pt x="940435" y="0"/>
                </a:moveTo>
                <a:lnTo>
                  <a:pt x="1036320" y="2794"/>
                </a:lnTo>
                <a:lnTo>
                  <a:pt x="1129411" y="11175"/>
                </a:lnTo>
                <a:lnTo>
                  <a:pt x="1219453" y="24257"/>
                </a:lnTo>
                <a:lnTo>
                  <a:pt x="1305814" y="42545"/>
                </a:lnTo>
                <a:lnTo>
                  <a:pt x="1387856" y="65659"/>
                </a:lnTo>
                <a:lnTo>
                  <a:pt x="1465199" y="92837"/>
                </a:lnTo>
                <a:lnTo>
                  <a:pt x="1537715" y="124333"/>
                </a:lnTo>
                <a:lnTo>
                  <a:pt x="1604264" y="159385"/>
                </a:lnTo>
                <a:lnTo>
                  <a:pt x="1664970" y="198120"/>
                </a:lnTo>
                <a:lnTo>
                  <a:pt x="1719326" y="240030"/>
                </a:lnTo>
                <a:lnTo>
                  <a:pt x="1766443" y="284861"/>
                </a:lnTo>
                <a:lnTo>
                  <a:pt x="1806575" y="332486"/>
                </a:lnTo>
                <a:lnTo>
                  <a:pt x="1838198" y="383032"/>
                </a:lnTo>
                <a:lnTo>
                  <a:pt x="1861565" y="435229"/>
                </a:lnTo>
                <a:lnTo>
                  <a:pt x="1875916" y="489838"/>
                </a:lnTo>
                <a:lnTo>
                  <a:pt x="1880870" y="545973"/>
                </a:lnTo>
                <a:lnTo>
                  <a:pt x="1879600" y="574040"/>
                </a:lnTo>
                <a:lnTo>
                  <a:pt x="1861565" y="656590"/>
                </a:lnTo>
                <a:lnTo>
                  <a:pt x="1838198" y="708787"/>
                </a:lnTo>
                <a:lnTo>
                  <a:pt x="1806575" y="759333"/>
                </a:lnTo>
                <a:lnTo>
                  <a:pt x="1766443" y="806958"/>
                </a:lnTo>
                <a:lnTo>
                  <a:pt x="1719326" y="851788"/>
                </a:lnTo>
                <a:lnTo>
                  <a:pt x="1664970" y="893699"/>
                </a:lnTo>
                <a:lnTo>
                  <a:pt x="1604264" y="932434"/>
                </a:lnTo>
                <a:lnTo>
                  <a:pt x="1537715" y="967613"/>
                </a:lnTo>
                <a:lnTo>
                  <a:pt x="1465199" y="998601"/>
                </a:lnTo>
                <a:lnTo>
                  <a:pt x="1387856" y="1025779"/>
                </a:lnTo>
                <a:lnTo>
                  <a:pt x="1305814" y="1048766"/>
                </a:lnTo>
                <a:lnTo>
                  <a:pt x="1219453" y="1067181"/>
                </a:lnTo>
                <a:lnTo>
                  <a:pt x="1129411" y="1080262"/>
                </a:lnTo>
                <a:lnTo>
                  <a:pt x="1036320" y="1088644"/>
                </a:lnTo>
                <a:lnTo>
                  <a:pt x="940435" y="1091438"/>
                </a:lnTo>
                <a:lnTo>
                  <a:pt x="844423" y="1088644"/>
                </a:lnTo>
                <a:lnTo>
                  <a:pt x="751332" y="1080262"/>
                </a:lnTo>
                <a:lnTo>
                  <a:pt x="661415" y="1067181"/>
                </a:lnTo>
                <a:lnTo>
                  <a:pt x="574928" y="1048766"/>
                </a:lnTo>
                <a:lnTo>
                  <a:pt x="492887" y="1026160"/>
                </a:lnTo>
                <a:lnTo>
                  <a:pt x="415671" y="998601"/>
                </a:lnTo>
                <a:lnTo>
                  <a:pt x="343153" y="967613"/>
                </a:lnTo>
                <a:lnTo>
                  <a:pt x="276478" y="932434"/>
                </a:lnTo>
                <a:lnTo>
                  <a:pt x="215900" y="893699"/>
                </a:lnTo>
                <a:lnTo>
                  <a:pt x="161544" y="851788"/>
                </a:lnTo>
                <a:lnTo>
                  <a:pt x="114300" y="806958"/>
                </a:lnTo>
                <a:lnTo>
                  <a:pt x="74295" y="759333"/>
                </a:lnTo>
                <a:lnTo>
                  <a:pt x="42545" y="708787"/>
                </a:lnTo>
                <a:lnTo>
                  <a:pt x="19303" y="656590"/>
                </a:lnTo>
                <a:lnTo>
                  <a:pt x="4825" y="601980"/>
                </a:lnTo>
                <a:lnTo>
                  <a:pt x="0" y="545973"/>
                </a:lnTo>
                <a:lnTo>
                  <a:pt x="1143" y="517779"/>
                </a:lnTo>
                <a:lnTo>
                  <a:pt x="19303" y="435229"/>
                </a:lnTo>
                <a:lnTo>
                  <a:pt x="42545" y="383032"/>
                </a:lnTo>
                <a:lnTo>
                  <a:pt x="74295" y="332486"/>
                </a:lnTo>
                <a:lnTo>
                  <a:pt x="114300" y="284861"/>
                </a:lnTo>
                <a:lnTo>
                  <a:pt x="161544" y="240030"/>
                </a:lnTo>
                <a:lnTo>
                  <a:pt x="215900" y="197738"/>
                </a:lnTo>
                <a:lnTo>
                  <a:pt x="276478" y="159385"/>
                </a:lnTo>
                <a:lnTo>
                  <a:pt x="343153" y="124333"/>
                </a:lnTo>
                <a:lnTo>
                  <a:pt x="415671" y="92837"/>
                </a:lnTo>
                <a:lnTo>
                  <a:pt x="492887" y="65659"/>
                </a:lnTo>
                <a:lnTo>
                  <a:pt x="574928" y="42545"/>
                </a:lnTo>
                <a:lnTo>
                  <a:pt x="661415" y="24257"/>
                </a:lnTo>
                <a:lnTo>
                  <a:pt x="751332" y="11175"/>
                </a:lnTo>
                <a:lnTo>
                  <a:pt x="844423" y="2794"/>
                </a:lnTo>
                <a:lnTo>
                  <a:pt x="94043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02811" y="3514216"/>
            <a:ext cx="1595755" cy="620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1775" marR="5080" indent="-219710" algn="ctr">
              <a:lnSpc>
                <a:spcPct val="100000"/>
              </a:lnSpc>
            </a:pPr>
            <a:r>
              <a:rPr sz="2000" b="1" dirty="0">
                <a:cs typeface="Arial"/>
              </a:rPr>
              <a:t>Clasificación  Variables</a:t>
            </a:r>
            <a:endParaRPr sz="2000" dirty="0">
              <a:cs typeface="Arial"/>
            </a:endParaRPr>
          </a:p>
        </p:txBody>
      </p:sp>
      <p:sp>
        <p:nvSpPr>
          <p:cNvPr id="21" name="Triángulo rectángulo 20">
            <a:extLst>
              <a:ext uri="{FF2B5EF4-FFF2-40B4-BE49-F238E27FC236}">
                <a16:creationId xmlns:a16="http://schemas.microsoft.com/office/drawing/2014/main" id="{6B901DC3-CA2B-4E22-B55F-4BDDADF32502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537B1F2F-DE7B-4288-8802-62D0CF04C3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0248" y="263652"/>
            <a:ext cx="8304276" cy="1150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4540" y="426846"/>
            <a:ext cx="7677150" cy="66230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4300" b="1" spc="-5" dirty="0">
                <a:solidFill>
                  <a:schemeClr val="bg1"/>
                </a:solidFill>
                <a:latin typeface="+mj-lt"/>
                <a:cs typeface="Arial"/>
              </a:rPr>
              <a:t>Clasificación de las</a:t>
            </a:r>
            <a:r>
              <a:rPr sz="4300" b="1" spc="55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  <a:r>
              <a:rPr sz="4300" b="1" spc="-5" dirty="0">
                <a:solidFill>
                  <a:schemeClr val="bg1"/>
                </a:solidFill>
                <a:latin typeface="+mj-lt"/>
                <a:cs typeface="Arial"/>
              </a:rPr>
              <a:t>Variables</a:t>
            </a:r>
            <a:endParaRPr sz="43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935" y="1438686"/>
            <a:ext cx="7390130" cy="340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2925" indent="-530225">
              <a:lnSpc>
                <a:spcPct val="100000"/>
              </a:lnSpc>
              <a:buFont typeface="Wingdings"/>
              <a:buChar char=""/>
              <a:tabLst>
                <a:tab pos="543560" algn="l"/>
              </a:tabLst>
            </a:pPr>
            <a:r>
              <a:rPr sz="3400" b="1" spc="-5" dirty="0">
                <a:solidFill>
                  <a:schemeClr val="bg1"/>
                </a:solidFill>
                <a:cs typeface="Arial"/>
              </a:rPr>
              <a:t>Por su Posición en una</a:t>
            </a:r>
            <a:r>
              <a:rPr sz="3400" b="1" spc="10" dirty="0">
                <a:solidFill>
                  <a:schemeClr val="bg1"/>
                </a:solidFill>
                <a:cs typeface="Arial"/>
              </a:rPr>
              <a:t> </a:t>
            </a:r>
            <a:r>
              <a:rPr sz="3400" b="1" spc="-5" dirty="0">
                <a:solidFill>
                  <a:schemeClr val="bg1"/>
                </a:solidFill>
                <a:cs typeface="Arial"/>
              </a:rPr>
              <a:t>Hipótesis</a:t>
            </a:r>
            <a:endParaRPr sz="3400" dirty="0">
              <a:solidFill>
                <a:schemeClr val="bg1"/>
              </a:solidFill>
              <a:cs typeface="Arial"/>
            </a:endParaRPr>
          </a:p>
          <a:p>
            <a:pPr marL="542925">
              <a:lnSpc>
                <a:spcPct val="100000"/>
              </a:lnSpc>
              <a:spcBef>
                <a:spcPts val="615"/>
              </a:spcBef>
            </a:pPr>
            <a:r>
              <a:rPr sz="3400" b="1" spc="-5" dirty="0">
                <a:solidFill>
                  <a:schemeClr val="bg1"/>
                </a:solidFill>
                <a:cs typeface="Arial"/>
              </a:rPr>
              <a:t>o Relación de</a:t>
            </a:r>
            <a:r>
              <a:rPr sz="3400" b="1" spc="-35" dirty="0">
                <a:solidFill>
                  <a:schemeClr val="bg1"/>
                </a:solidFill>
                <a:cs typeface="Arial"/>
              </a:rPr>
              <a:t> </a:t>
            </a:r>
            <a:r>
              <a:rPr sz="3400" b="1" spc="-5" dirty="0" err="1">
                <a:solidFill>
                  <a:schemeClr val="bg1"/>
                </a:solidFill>
                <a:cs typeface="Arial"/>
              </a:rPr>
              <a:t>Dependencia</a:t>
            </a:r>
            <a:endParaRPr lang="es-PA" sz="3400" b="1" spc="-5" dirty="0">
              <a:solidFill>
                <a:schemeClr val="bg1"/>
              </a:solidFill>
              <a:cs typeface="Arial"/>
            </a:endParaRPr>
          </a:p>
          <a:p>
            <a:pPr marL="542925">
              <a:lnSpc>
                <a:spcPct val="100000"/>
              </a:lnSpc>
              <a:spcBef>
                <a:spcPts val="615"/>
              </a:spcBef>
            </a:pPr>
            <a:endParaRPr lang="es-PA" sz="3200" b="1" spc="-5" dirty="0">
              <a:solidFill>
                <a:schemeClr val="bg1"/>
              </a:solidFill>
              <a:cs typeface="Arial"/>
            </a:endParaRPr>
          </a:p>
          <a:p>
            <a:pPr marL="542925">
              <a:lnSpc>
                <a:spcPct val="100000"/>
              </a:lnSpc>
              <a:spcBef>
                <a:spcPts val="615"/>
              </a:spcBef>
            </a:pPr>
            <a:r>
              <a:rPr sz="3200" b="1" spc="-5" dirty="0">
                <a:solidFill>
                  <a:schemeClr val="bg1"/>
                </a:solidFill>
                <a:cs typeface="Arial"/>
              </a:rPr>
              <a:t>Variable</a:t>
            </a:r>
            <a:r>
              <a:rPr sz="3200" b="1" spc="-60" dirty="0">
                <a:solidFill>
                  <a:schemeClr val="bg1"/>
                </a:solidFill>
                <a:cs typeface="Arial"/>
              </a:rPr>
              <a:t> </a:t>
            </a:r>
            <a:r>
              <a:rPr sz="3200" b="1" spc="-5" dirty="0">
                <a:solidFill>
                  <a:schemeClr val="bg1"/>
                </a:solidFill>
                <a:cs typeface="Arial"/>
              </a:rPr>
              <a:t>Independiente  </a:t>
            </a:r>
            <a:endParaRPr lang="es-PA" sz="3200" b="1" spc="-5" dirty="0">
              <a:solidFill>
                <a:schemeClr val="bg1"/>
              </a:solidFill>
              <a:cs typeface="Arial"/>
            </a:endParaRPr>
          </a:p>
          <a:p>
            <a:pPr marL="542925">
              <a:lnSpc>
                <a:spcPct val="100000"/>
              </a:lnSpc>
              <a:spcBef>
                <a:spcPts val="615"/>
              </a:spcBef>
            </a:pPr>
            <a:r>
              <a:rPr sz="3200" b="1" spc="-5" dirty="0">
                <a:solidFill>
                  <a:schemeClr val="bg1"/>
                </a:solidFill>
                <a:cs typeface="Arial"/>
              </a:rPr>
              <a:t>Variable </a:t>
            </a:r>
            <a:r>
              <a:rPr sz="3200" b="1" spc="-5" dirty="0" err="1">
                <a:solidFill>
                  <a:schemeClr val="bg1"/>
                </a:solidFill>
                <a:cs typeface="Arial"/>
              </a:rPr>
              <a:t>Dependiente</a:t>
            </a:r>
            <a:r>
              <a:rPr sz="3200" b="1" spc="-5" dirty="0">
                <a:solidFill>
                  <a:schemeClr val="bg1"/>
                </a:solidFill>
                <a:cs typeface="Arial"/>
              </a:rPr>
              <a:t>  </a:t>
            </a:r>
            <a:endParaRPr lang="es-PA" sz="3200" b="1" spc="-5" dirty="0">
              <a:solidFill>
                <a:schemeClr val="bg1"/>
              </a:solidFill>
              <a:cs typeface="Arial"/>
            </a:endParaRPr>
          </a:p>
          <a:p>
            <a:pPr marL="542925">
              <a:lnSpc>
                <a:spcPct val="100000"/>
              </a:lnSpc>
              <a:spcBef>
                <a:spcPts val="615"/>
              </a:spcBef>
            </a:pPr>
            <a:r>
              <a:rPr sz="3200" b="1" spc="-5" dirty="0">
                <a:solidFill>
                  <a:schemeClr val="bg1"/>
                </a:solidFill>
                <a:cs typeface="Arial"/>
              </a:rPr>
              <a:t>Variable</a:t>
            </a:r>
            <a:r>
              <a:rPr sz="3200" b="1" spc="-40" dirty="0">
                <a:solidFill>
                  <a:schemeClr val="bg1"/>
                </a:solidFill>
                <a:cs typeface="Arial"/>
              </a:rPr>
              <a:t> </a:t>
            </a:r>
            <a:r>
              <a:rPr sz="3200" b="1" spc="-5" dirty="0">
                <a:solidFill>
                  <a:schemeClr val="bg1"/>
                </a:solidFill>
                <a:cs typeface="Arial"/>
              </a:rPr>
              <a:t>Interviniente</a:t>
            </a:r>
            <a:endParaRPr sz="3200" b="1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5" name="Triángulo rectángulo 4">
            <a:extLst>
              <a:ext uri="{FF2B5EF4-FFF2-40B4-BE49-F238E27FC236}">
                <a16:creationId xmlns:a16="http://schemas.microsoft.com/office/drawing/2014/main" id="{ADF45FAA-9471-4725-AD62-51D7458D5D73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F59B5D1-D50F-4141-873B-44B3828D4C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57200" y="1676668"/>
            <a:ext cx="8305800" cy="312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8460" marR="91440" indent="-365760">
              <a:lnSpc>
                <a:spcPct val="100000"/>
              </a:lnSpc>
              <a:buFont typeface="Wingdings"/>
              <a:buChar char=""/>
              <a:tabLst>
                <a:tab pos="378460" algn="l"/>
              </a:tabLst>
            </a:pPr>
            <a:r>
              <a:rPr sz="2400" spc="-10" dirty="0">
                <a:solidFill>
                  <a:schemeClr val="bg1"/>
                </a:solidFill>
                <a:cs typeface="Arial"/>
              </a:rPr>
              <a:t>Explica,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condiciona, o determina el cambio en los  valores de la variable</a:t>
            </a:r>
            <a:r>
              <a:rPr sz="2400" spc="40" dirty="0">
                <a:solidFill>
                  <a:schemeClr val="bg1"/>
                </a:solidFill>
                <a:cs typeface="Arial"/>
              </a:rPr>
              <a:t>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dependiente</a:t>
            </a:r>
            <a:endParaRPr sz="2400" dirty="0">
              <a:solidFill>
                <a:schemeClr val="bg1"/>
              </a:solidFill>
              <a:cs typeface="Arial"/>
            </a:endParaRPr>
          </a:p>
          <a:p>
            <a:pPr marL="378460" marR="449580" indent="-36576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378460" algn="l"/>
              </a:tabLst>
            </a:pPr>
            <a:r>
              <a:rPr sz="2400" dirty="0">
                <a:solidFill>
                  <a:schemeClr val="bg1"/>
                </a:solidFill>
                <a:cs typeface="Arial"/>
              </a:rPr>
              <a:t>Actúa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como </a:t>
            </a:r>
            <a:r>
              <a:rPr sz="2400" dirty="0">
                <a:solidFill>
                  <a:schemeClr val="bg1"/>
                </a:solidFill>
                <a:cs typeface="Arial"/>
              </a:rPr>
              <a:t>factor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condicionante de la variable</a:t>
            </a:r>
            <a:r>
              <a:rPr lang="es-PA" sz="2400" spc="-5" dirty="0">
                <a:solidFill>
                  <a:schemeClr val="bg1"/>
                </a:solidFill>
                <a:cs typeface="Arial"/>
              </a:rPr>
              <a:t> </a:t>
            </a:r>
            <a:r>
              <a:rPr sz="2400" spc="-5" dirty="0" err="1">
                <a:solidFill>
                  <a:schemeClr val="bg1"/>
                </a:solidFill>
                <a:cs typeface="Arial"/>
              </a:rPr>
              <a:t>dependiente</a:t>
            </a:r>
            <a:endParaRPr sz="2400" dirty="0">
              <a:solidFill>
                <a:schemeClr val="bg1"/>
              </a:solidFill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378460" algn="l"/>
              </a:tabLst>
            </a:pPr>
            <a:r>
              <a:rPr sz="2400" spc="-5" dirty="0">
                <a:solidFill>
                  <a:schemeClr val="bg1"/>
                </a:solidFill>
                <a:cs typeface="Arial"/>
              </a:rPr>
              <a:t>Se le llama también causal o experimental</a:t>
            </a:r>
            <a:r>
              <a:rPr sz="2400" spc="145" dirty="0">
                <a:solidFill>
                  <a:schemeClr val="bg1"/>
                </a:solidFill>
                <a:cs typeface="Arial"/>
              </a:rPr>
              <a:t>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por</a:t>
            </a:r>
            <a:r>
              <a:rPr lang="es-PA" sz="2400" spc="-5" dirty="0">
                <a:solidFill>
                  <a:schemeClr val="bg1"/>
                </a:solidFill>
                <a:cs typeface="Arial"/>
              </a:rPr>
              <a:t>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que</a:t>
            </a:r>
            <a:r>
              <a:rPr lang="es-PA" sz="2400" dirty="0">
                <a:solidFill>
                  <a:schemeClr val="bg1"/>
                </a:solidFill>
                <a:cs typeface="Arial"/>
              </a:rPr>
              <a:t> se</a:t>
            </a:r>
            <a:r>
              <a:rPr sz="2400" dirty="0">
                <a:solidFill>
                  <a:schemeClr val="bg1"/>
                </a:solidFill>
                <a:cs typeface="Arial"/>
              </a:rPr>
              <a:t> </a:t>
            </a:r>
            <a:r>
              <a:rPr sz="2400" spc="-5" dirty="0" err="1">
                <a:solidFill>
                  <a:schemeClr val="bg1"/>
                </a:solidFill>
                <a:cs typeface="Arial"/>
              </a:rPr>
              <a:t>manipul</a:t>
            </a:r>
            <a:r>
              <a:rPr lang="es-PA" sz="2400" spc="-5" dirty="0">
                <a:solidFill>
                  <a:schemeClr val="bg1"/>
                </a:solidFill>
                <a:cs typeface="Arial"/>
              </a:rPr>
              <a:t>a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 por </a:t>
            </a:r>
            <a:r>
              <a:rPr sz="2400" dirty="0">
                <a:solidFill>
                  <a:schemeClr val="bg1"/>
                </a:solidFill>
                <a:cs typeface="Arial"/>
              </a:rPr>
              <a:t>el</a:t>
            </a:r>
            <a:r>
              <a:rPr sz="2400" spc="25" dirty="0">
                <a:solidFill>
                  <a:schemeClr val="bg1"/>
                </a:solidFill>
                <a:cs typeface="Arial"/>
              </a:rPr>
              <a:t>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investigador.</a:t>
            </a:r>
            <a:endParaRPr sz="2400" dirty="0">
              <a:solidFill>
                <a:schemeClr val="bg1"/>
              </a:solidFill>
              <a:cs typeface="Arial"/>
            </a:endParaRPr>
          </a:p>
          <a:p>
            <a:pPr marL="378460" marR="75565" indent="-36576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378460" algn="l"/>
              </a:tabLst>
            </a:pPr>
            <a:r>
              <a:rPr sz="2400" spc="-5" dirty="0">
                <a:solidFill>
                  <a:schemeClr val="bg1"/>
                </a:solidFill>
                <a:cs typeface="Arial"/>
              </a:rPr>
              <a:t>Se utilizan para describir o medir los </a:t>
            </a:r>
            <a:r>
              <a:rPr sz="2400" dirty="0">
                <a:solidFill>
                  <a:schemeClr val="bg1"/>
                </a:solidFill>
                <a:cs typeface="Arial"/>
              </a:rPr>
              <a:t>factores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que  se supone son la causa o influyen en el</a:t>
            </a:r>
            <a:r>
              <a:rPr sz="2400" spc="114" dirty="0">
                <a:solidFill>
                  <a:schemeClr val="bg1"/>
                </a:solidFill>
                <a:cs typeface="Arial"/>
              </a:rPr>
              <a:t>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problema</a:t>
            </a:r>
            <a:endParaRPr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764540" y="426846"/>
            <a:ext cx="7677150" cy="66230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300" b="1" spc="-5" dirty="0">
                <a:solidFill>
                  <a:schemeClr val="bg1"/>
                </a:solidFill>
                <a:latin typeface="+mj-lt"/>
                <a:cs typeface="Arial"/>
              </a:rPr>
              <a:t>Variable independiente</a:t>
            </a:r>
            <a:endParaRPr sz="43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5" name="Triángulo rectángulo 4">
            <a:extLst>
              <a:ext uri="{FF2B5EF4-FFF2-40B4-BE49-F238E27FC236}">
                <a16:creationId xmlns:a16="http://schemas.microsoft.com/office/drawing/2014/main" id="{5240C685-F033-497B-8117-B711AF36ABA5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0A5D8CA-9499-4141-8C8E-204C3104CA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1" y="1607801"/>
            <a:ext cx="7924800" cy="3573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7665" indent="-354965">
              <a:lnSpc>
                <a:spcPct val="100000"/>
              </a:lnSpc>
              <a:buFont typeface="Wingdings"/>
              <a:buChar char=""/>
              <a:tabLst>
                <a:tab pos="368300" algn="l"/>
              </a:tabLst>
            </a:pPr>
            <a:r>
              <a:rPr sz="2800" spc="-5" dirty="0">
                <a:solidFill>
                  <a:schemeClr val="bg1"/>
                </a:solidFill>
                <a:cs typeface="Arial"/>
              </a:rPr>
              <a:t>Es el fenómeno o </a:t>
            </a:r>
            <a:r>
              <a:rPr sz="2800" dirty="0">
                <a:solidFill>
                  <a:schemeClr val="bg1"/>
                </a:solidFill>
                <a:cs typeface="Arial"/>
              </a:rPr>
              <a:t>situación</a:t>
            </a:r>
            <a:r>
              <a:rPr sz="2800" spc="-20" dirty="0">
                <a:solidFill>
                  <a:schemeClr val="bg1"/>
                </a:solidFill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cs typeface="Arial"/>
              </a:rPr>
              <a:t>explicado</a:t>
            </a:r>
          </a:p>
          <a:p>
            <a:pPr marL="367665" marR="123825" indent="-354965">
              <a:lnSpc>
                <a:spcPct val="110000"/>
              </a:lnSpc>
              <a:spcBef>
                <a:spcPts val="2014"/>
              </a:spcBef>
              <a:buFont typeface="Wingdings"/>
              <a:buChar char=""/>
              <a:tabLst>
                <a:tab pos="368300" algn="l"/>
              </a:tabLst>
            </a:pPr>
            <a:r>
              <a:rPr sz="2800" spc="-5" dirty="0">
                <a:solidFill>
                  <a:schemeClr val="bg1"/>
                </a:solidFill>
                <a:cs typeface="Arial"/>
              </a:rPr>
              <a:t>Es la </a:t>
            </a:r>
            <a:r>
              <a:rPr sz="2800" dirty="0">
                <a:solidFill>
                  <a:schemeClr val="bg1"/>
                </a:solidFill>
                <a:cs typeface="Arial"/>
              </a:rPr>
              <a:t>variable </a:t>
            </a:r>
            <a:r>
              <a:rPr sz="2800" spc="-5" dirty="0">
                <a:solidFill>
                  <a:schemeClr val="bg1"/>
                </a:solidFill>
                <a:cs typeface="Arial"/>
              </a:rPr>
              <a:t>que </a:t>
            </a:r>
            <a:r>
              <a:rPr sz="2800" dirty="0">
                <a:solidFill>
                  <a:schemeClr val="bg1"/>
                </a:solidFill>
                <a:cs typeface="Arial"/>
              </a:rPr>
              <a:t>es </a:t>
            </a:r>
            <a:r>
              <a:rPr sz="2800" spc="-5" dirty="0">
                <a:solidFill>
                  <a:schemeClr val="bg1"/>
                </a:solidFill>
                <a:cs typeface="Arial"/>
              </a:rPr>
              <a:t>afectada </a:t>
            </a:r>
            <a:r>
              <a:rPr sz="2800" dirty="0">
                <a:solidFill>
                  <a:schemeClr val="bg1"/>
                </a:solidFill>
                <a:cs typeface="Arial"/>
              </a:rPr>
              <a:t>por </a:t>
            </a:r>
            <a:r>
              <a:rPr sz="2800" spc="-5" dirty="0">
                <a:solidFill>
                  <a:schemeClr val="bg1"/>
                </a:solidFill>
                <a:cs typeface="Arial"/>
              </a:rPr>
              <a:t>la  presencia o acción de la variable  </a:t>
            </a:r>
            <a:r>
              <a:rPr sz="2800" dirty="0">
                <a:solidFill>
                  <a:schemeClr val="bg1"/>
                </a:solidFill>
                <a:cs typeface="Arial"/>
              </a:rPr>
              <a:t>independiente.</a:t>
            </a:r>
          </a:p>
          <a:p>
            <a:pPr marL="367665" marR="46990" indent="-354965">
              <a:lnSpc>
                <a:spcPct val="110100"/>
              </a:lnSpc>
              <a:spcBef>
                <a:spcPts val="2010"/>
              </a:spcBef>
              <a:buFont typeface="Wingdings"/>
              <a:buChar char=""/>
              <a:tabLst>
                <a:tab pos="368300" algn="l"/>
                <a:tab pos="4877435" algn="l"/>
              </a:tabLst>
            </a:pPr>
            <a:r>
              <a:rPr sz="2800" spc="-5" dirty="0">
                <a:solidFill>
                  <a:schemeClr val="bg1"/>
                </a:solidFill>
                <a:cs typeface="Arial"/>
              </a:rPr>
              <a:t>Se llama también</a:t>
            </a:r>
            <a:r>
              <a:rPr sz="2800" spc="90" dirty="0">
                <a:solidFill>
                  <a:schemeClr val="bg1"/>
                </a:solidFill>
                <a:cs typeface="Arial"/>
              </a:rPr>
              <a:t> </a:t>
            </a:r>
            <a:r>
              <a:rPr sz="2800" spc="-5" dirty="0">
                <a:solidFill>
                  <a:schemeClr val="bg1"/>
                </a:solidFill>
                <a:cs typeface="Arial"/>
              </a:rPr>
              <a:t>de</a:t>
            </a:r>
            <a:r>
              <a:rPr sz="2800" spc="20" dirty="0">
                <a:solidFill>
                  <a:schemeClr val="bg1"/>
                </a:solidFill>
                <a:cs typeface="Arial"/>
              </a:rPr>
              <a:t> </a:t>
            </a:r>
            <a:r>
              <a:rPr sz="2800" spc="-5" dirty="0" err="1">
                <a:solidFill>
                  <a:schemeClr val="bg1"/>
                </a:solidFill>
                <a:cs typeface="Arial"/>
              </a:rPr>
              <a:t>efecto</a:t>
            </a:r>
            <a:r>
              <a:rPr lang="es-PA" sz="2800" spc="-5" dirty="0">
                <a:solidFill>
                  <a:schemeClr val="bg1"/>
                </a:solidFill>
                <a:cs typeface="Arial"/>
              </a:rPr>
              <a:t> </a:t>
            </a:r>
            <a:r>
              <a:rPr sz="2800" spc="-5" dirty="0">
                <a:solidFill>
                  <a:schemeClr val="bg1"/>
                </a:solidFill>
                <a:cs typeface="Arial"/>
              </a:rPr>
              <a:t>o</a:t>
            </a:r>
            <a:r>
              <a:rPr sz="2800" spc="-80" dirty="0">
                <a:solidFill>
                  <a:schemeClr val="bg1"/>
                </a:solidFill>
                <a:cs typeface="Arial"/>
              </a:rPr>
              <a:t> </a:t>
            </a:r>
            <a:r>
              <a:rPr sz="2800" spc="-5" dirty="0">
                <a:solidFill>
                  <a:schemeClr val="bg1"/>
                </a:solidFill>
                <a:cs typeface="Arial"/>
              </a:rPr>
              <a:t>acción  condicionada</a:t>
            </a:r>
            <a:endParaRPr sz="2800" dirty="0">
              <a:solidFill>
                <a:schemeClr val="bg1"/>
              </a:solidFill>
              <a:cs typeface="Arial"/>
            </a:endParaRPr>
          </a:p>
          <a:p>
            <a:pPr marL="367665" indent="-354965">
              <a:lnSpc>
                <a:spcPct val="100000"/>
              </a:lnSpc>
              <a:spcBef>
                <a:spcPts val="2350"/>
              </a:spcBef>
              <a:buFont typeface="Wingdings"/>
              <a:buChar char=""/>
              <a:tabLst>
                <a:tab pos="368300" algn="l"/>
              </a:tabLst>
            </a:pPr>
            <a:r>
              <a:rPr sz="2800" spc="-5" dirty="0">
                <a:solidFill>
                  <a:schemeClr val="bg1"/>
                </a:solidFill>
                <a:cs typeface="Arial"/>
              </a:rPr>
              <a:t>Utilizada </a:t>
            </a:r>
            <a:r>
              <a:rPr sz="2800" dirty="0">
                <a:solidFill>
                  <a:schemeClr val="bg1"/>
                </a:solidFill>
                <a:cs typeface="Arial"/>
              </a:rPr>
              <a:t>para describir </a:t>
            </a:r>
            <a:r>
              <a:rPr sz="2800" spc="-5" dirty="0">
                <a:solidFill>
                  <a:schemeClr val="bg1"/>
                </a:solidFill>
                <a:cs typeface="Arial"/>
              </a:rPr>
              <a:t>o </a:t>
            </a:r>
            <a:r>
              <a:rPr sz="2800" spc="-5" dirty="0" err="1">
                <a:solidFill>
                  <a:schemeClr val="bg1"/>
                </a:solidFill>
                <a:cs typeface="Arial"/>
              </a:rPr>
              <a:t>medir</a:t>
            </a:r>
            <a:r>
              <a:rPr sz="2800" spc="15" dirty="0">
                <a:solidFill>
                  <a:schemeClr val="bg1"/>
                </a:solidFill>
                <a:cs typeface="Arial"/>
              </a:rPr>
              <a:t> </a:t>
            </a:r>
            <a:r>
              <a:rPr sz="2800" spc="-5" dirty="0">
                <a:solidFill>
                  <a:schemeClr val="bg1"/>
                </a:solidFill>
                <a:cs typeface="Arial"/>
              </a:rPr>
              <a:t>el</a:t>
            </a:r>
            <a:r>
              <a:rPr lang="es-PA" sz="2800" dirty="0">
                <a:solidFill>
                  <a:schemeClr val="bg1"/>
                </a:solidFill>
                <a:cs typeface="Arial"/>
              </a:rPr>
              <a:t> </a:t>
            </a:r>
            <a:r>
              <a:rPr sz="2800" dirty="0" err="1">
                <a:solidFill>
                  <a:schemeClr val="bg1"/>
                </a:solidFill>
                <a:cs typeface="Arial"/>
              </a:rPr>
              <a:t>proble</a:t>
            </a:r>
            <a:r>
              <a:rPr lang="es-PA" sz="2800" dirty="0" err="1">
                <a:solidFill>
                  <a:schemeClr val="bg1"/>
                </a:solidFill>
                <a:cs typeface="Arial"/>
              </a:rPr>
              <a:t>ma</a:t>
            </a:r>
            <a:r>
              <a:rPr sz="2800" dirty="0">
                <a:solidFill>
                  <a:schemeClr val="bg1"/>
                </a:solidFill>
                <a:cs typeface="Arial"/>
              </a:rPr>
              <a:t>	estudiado</a:t>
            </a:r>
            <a:r>
              <a:rPr sz="2800" spc="-90" dirty="0">
                <a:solidFill>
                  <a:schemeClr val="bg1"/>
                </a:solidFill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cs typeface="Arial"/>
              </a:rPr>
              <a:t>.</a:t>
            </a:r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764540" y="426846"/>
            <a:ext cx="7677150" cy="66230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300" b="1" spc="-5" dirty="0">
                <a:solidFill>
                  <a:schemeClr val="bg1"/>
                </a:solidFill>
                <a:latin typeface="+mj-lt"/>
                <a:cs typeface="Arial"/>
              </a:rPr>
              <a:t>Variable dependiente</a:t>
            </a:r>
            <a:endParaRPr sz="43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5BB252D6-DE79-4BCA-A1A2-5D2FBDC8CE52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5B2C5E5-41D9-4B6D-8D4B-AB6236B772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540" y="2007679"/>
            <a:ext cx="7677150" cy="32501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7665" marR="482600" indent="-354965">
              <a:lnSpc>
                <a:spcPct val="100000"/>
              </a:lnSpc>
              <a:buFont typeface="Wingdings"/>
              <a:buChar char=""/>
              <a:tabLst>
                <a:tab pos="368300" algn="l"/>
              </a:tabLst>
            </a:pPr>
            <a:r>
              <a:rPr sz="2400" dirty="0">
                <a:solidFill>
                  <a:schemeClr val="bg1"/>
                </a:solidFill>
                <a:cs typeface="Arial"/>
              </a:rPr>
              <a:t>Es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aquella que se interpone entre </a:t>
            </a:r>
            <a:r>
              <a:rPr sz="2400" spc="-10" dirty="0">
                <a:solidFill>
                  <a:schemeClr val="bg1"/>
                </a:solidFill>
                <a:cs typeface="Arial"/>
              </a:rPr>
              <a:t>la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variable  independiente </a:t>
            </a:r>
            <a:r>
              <a:rPr sz="2400" dirty="0">
                <a:solidFill>
                  <a:schemeClr val="bg1"/>
                </a:solidFill>
                <a:cs typeface="Arial"/>
              </a:rPr>
              <a:t>y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la variable</a:t>
            </a:r>
            <a:r>
              <a:rPr sz="2400" spc="50" dirty="0">
                <a:solidFill>
                  <a:schemeClr val="bg1"/>
                </a:solidFill>
                <a:cs typeface="Arial"/>
              </a:rPr>
              <a:t>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dependiente.</a:t>
            </a:r>
            <a:endParaRPr sz="2400" dirty="0">
              <a:solidFill>
                <a:schemeClr val="bg1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2400" dirty="0">
              <a:solidFill>
                <a:schemeClr val="bg1"/>
              </a:solidFill>
              <a:cs typeface="Times New Roman"/>
            </a:endParaRPr>
          </a:p>
          <a:p>
            <a:pPr marL="367665" marR="5080" indent="-354965">
              <a:lnSpc>
                <a:spcPct val="100000"/>
              </a:lnSpc>
              <a:buFont typeface="Wingdings"/>
              <a:buChar char=""/>
              <a:tabLst>
                <a:tab pos="368300" algn="l"/>
              </a:tabLst>
            </a:pPr>
            <a:r>
              <a:rPr sz="2400" dirty="0">
                <a:solidFill>
                  <a:schemeClr val="bg1"/>
                </a:solidFill>
                <a:cs typeface="Arial"/>
              </a:rPr>
              <a:t>No es objeto de </a:t>
            </a:r>
            <a:r>
              <a:rPr sz="2400" spc="-5" dirty="0" err="1">
                <a:solidFill>
                  <a:schemeClr val="bg1"/>
                </a:solidFill>
                <a:cs typeface="Arial"/>
              </a:rPr>
              <a:t>estudio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 </a:t>
            </a:r>
            <a:r>
              <a:rPr sz="2400" spc="-5" dirty="0" err="1">
                <a:solidFill>
                  <a:schemeClr val="bg1"/>
                </a:solidFill>
                <a:cs typeface="Arial"/>
              </a:rPr>
              <a:t>pero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 </a:t>
            </a:r>
            <a:r>
              <a:rPr lang="es-PA" sz="2400" dirty="0">
                <a:solidFill>
                  <a:schemeClr val="bg1"/>
                </a:solidFill>
                <a:cs typeface="Arial"/>
              </a:rPr>
              <a:t>al</a:t>
            </a:r>
            <a:r>
              <a:rPr sz="2400" dirty="0">
                <a:solidFill>
                  <a:schemeClr val="bg1"/>
                </a:solidFill>
                <a:cs typeface="Arial"/>
              </a:rPr>
              <a:t> presentarse  y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no ser controlada puede distorsionar los  resultados de la</a:t>
            </a:r>
            <a:r>
              <a:rPr sz="2400" spc="25" dirty="0">
                <a:solidFill>
                  <a:schemeClr val="bg1"/>
                </a:solidFill>
                <a:cs typeface="Arial"/>
              </a:rPr>
              <a:t>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investigación.</a:t>
            </a:r>
            <a:endParaRPr sz="2400" dirty="0">
              <a:solidFill>
                <a:schemeClr val="bg1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2400" dirty="0">
              <a:solidFill>
                <a:schemeClr val="bg1"/>
              </a:solidFill>
              <a:cs typeface="Times New Roman"/>
            </a:endParaRPr>
          </a:p>
          <a:p>
            <a:pPr marL="373380" marR="1110615" indent="-360680">
              <a:lnSpc>
                <a:spcPct val="90000"/>
              </a:lnSpc>
              <a:buFont typeface="Wingdings"/>
              <a:buChar char=""/>
              <a:tabLst>
                <a:tab pos="457200" algn="l"/>
                <a:tab pos="457834" algn="l"/>
              </a:tabLst>
            </a:pPr>
            <a:r>
              <a:rPr sz="2400" spc="-5" dirty="0">
                <a:solidFill>
                  <a:schemeClr val="bg1"/>
                </a:solidFill>
                <a:cs typeface="Arial"/>
              </a:rPr>
              <a:t>Puede intensificar o debilitar la </a:t>
            </a:r>
            <a:r>
              <a:rPr sz="2400" spc="-5" dirty="0" err="1">
                <a:solidFill>
                  <a:schemeClr val="bg1"/>
                </a:solidFill>
                <a:cs typeface="Arial"/>
              </a:rPr>
              <a:t>relación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  </a:t>
            </a:r>
            <a:r>
              <a:rPr sz="2400" spc="-5" dirty="0" err="1">
                <a:solidFill>
                  <a:schemeClr val="bg1"/>
                </a:solidFill>
                <a:cs typeface="Arial"/>
              </a:rPr>
              <a:t>aparente</a:t>
            </a:r>
            <a:r>
              <a:rPr lang="es-PA" sz="2400" spc="-5" dirty="0">
                <a:solidFill>
                  <a:schemeClr val="bg1"/>
                </a:solidFill>
                <a:cs typeface="Arial"/>
              </a:rPr>
              <a:t>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entre </a:t>
            </a:r>
            <a:r>
              <a:rPr sz="2400" spc="-10" dirty="0">
                <a:solidFill>
                  <a:schemeClr val="bg1"/>
                </a:solidFill>
                <a:cs typeface="Arial"/>
              </a:rPr>
              <a:t>el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problema </a:t>
            </a:r>
            <a:r>
              <a:rPr sz="2400" dirty="0">
                <a:solidFill>
                  <a:schemeClr val="bg1"/>
                </a:solidFill>
                <a:cs typeface="Arial"/>
              </a:rPr>
              <a:t>y </a:t>
            </a:r>
            <a:r>
              <a:rPr sz="2400" spc="-5" dirty="0">
                <a:solidFill>
                  <a:schemeClr val="bg1"/>
                </a:solidFill>
                <a:cs typeface="Arial"/>
              </a:rPr>
              <a:t>una  posible</a:t>
            </a:r>
            <a:r>
              <a:rPr sz="2400" spc="-55" dirty="0">
                <a:solidFill>
                  <a:schemeClr val="bg1"/>
                </a:solidFill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cs typeface="Arial"/>
              </a:rPr>
              <a:t>causa.</a:t>
            </a: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764540" y="381000"/>
            <a:ext cx="7677150" cy="13234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/>
            <a:r>
              <a:rPr lang="es-PA" sz="4300" b="1" kern="0" spc="-5" dirty="0">
                <a:solidFill>
                  <a:schemeClr val="bg1"/>
                </a:solidFill>
                <a:latin typeface="+mj-lt"/>
              </a:rPr>
              <a:t>Variable interviniente o desconcertante</a:t>
            </a:r>
            <a:endParaRPr lang="es-PA" sz="4300" kern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7A781B2B-0BC8-4448-BB6D-57D53F90DD45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1D58996-36D0-40AD-A731-A15FED9AC3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914400"/>
            <a:ext cx="7772400" cy="4431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es-PA" sz="4800" b="1" u="sng" spc="-5" dirty="0">
              <a:solidFill>
                <a:schemeClr val="bg1"/>
              </a:solidFill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s-PA" sz="4800" b="1" u="sng" spc="-5" dirty="0">
                <a:solidFill>
                  <a:schemeClr val="bg1"/>
                </a:solidFill>
                <a:cs typeface="Times New Roman"/>
              </a:rPr>
              <a:t>Ejemplo</a:t>
            </a:r>
          </a:p>
          <a:p>
            <a:pPr marL="12700" algn="ctr">
              <a:lnSpc>
                <a:spcPct val="100000"/>
              </a:lnSpc>
            </a:pPr>
            <a:r>
              <a:rPr sz="4800" b="1" u="sng" spc="-5" dirty="0">
                <a:solidFill>
                  <a:schemeClr val="bg1"/>
                </a:solidFill>
                <a:cs typeface="Arial"/>
              </a:rPr>
              <a:t>La relación entre </a:t>
            </a:r>
            <a:r>
              <a:rPr sz="4800" b="1" u="sng" dirty="0">
                <a:solidFill>
                  <a:schemeClr val="bg1"/>
                </a:solidFill>
                <a:cs typeface="Arial"/>
              </a:rPr>
              <a:t>fumar y </a:t>
            </a:r>
            <a:r>
              <a:rPr lang="es-PA" sz="4800" b="1" u="sng" spc="-5" dirty="0">
                <a:solidFill>
                  <a:schemeClr val="bg1"/>
                </a:solidFill>
                <a:cs typeface="Arial"/>
              </a:rPr>
              <a:t>las enfermedades pulmonares</a:t>
            </a:r>
            <a:r>
              <a:rPr sz="4800" spc="-5" dirty="0">
                <a:solidFill>
                  <a:schemeClr val="bg1"/>
                </a:solidFill>
                <a:cs typeface="Arial"/>
              </a:rPr>
              <a:t>  </a:t>
            </a:r>
            <a:endParaRPr lang="es-PA" sz="4800" spc="-5" dirty="0">
              <a:solidFill>
                <a:schemeClr val="bg1"/>
              </a:solidFill>
              <a:cs typeface="Arial"/>
            </a:endParaRPr>
          </a:p>
          <a:p>
            <a:pPr marL="12700" marR="1060450">
              <a:lnSpc>
                <a:spcPct val="100000"/>
              </a:lnSpc>
            </a:pPr>
            <a:endParaRPr lang="es-PA" sz="4800" spc="-5" dirty="0">
              <a:solidFill>
                <a:schemeClr val="bg1"/>
              </a:solidFill>
              <a:cs typeface="Arial"/>
            </a:endParaRPr>
          </a:p>
          <a:p>
            <a:pPr marL="12700" marR="1060450">
              <a:lnSpc>
                <a:spcPct val="100000"/>
              </a:lnSpc>
            </a:pPr>
            <a:endParaRPr sz="48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3" name="Triángulo rectángulo 2">
            <a:extLst>
              <a:ext uri="{FF2B5EF4-FFF2-40B4-BE49-F238E27FC236}">
                <a16:creationId xmlns:a16="http://schemas.microsoft.com/office/drawing/2014/main" id="{46DEBD33-4280-4049-89E6-E2E557D478E2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C20AF17-865A-47F8-866B-1B2D450A8E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960882" y="1905000"/>
            <a:ext cx="7356475" cy="2447925"/>
          </a:xfrm>
          <a:custGeom>
            <a:avLst/>
            <a:gdLst/>
            <a:ahLst/>
            <a:cxnLst/>
            <a:rect l="l" t="t" r="r" b="b"/>
            <a:pathLst>
              <a:path w="7356475" h="2447925">
                <a:moveTo>
                  <a:pt x="0" y="2447544"/>
                </a:moveTo>
                <a:lnTo>
                  <a:pt x="7356348" y="2447544"/>
                </a:lnTo>
                <a:lnTo>
                  <a:pt x="7356348" y="0"/>
                </a:lnTo>
                <a:lnTo>
                  <a:pt x="0" y="0"/>
                </a:lnTo>
                <a:lnTo>
                  <a:pt x="0" y="2447544"/>
                </a:lnTo>
                <a:close/>
              </a:path>
            </a:pathLst>
          </a:custGeom>
          <a:ln w="2895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252" y="1941956"/>
            <a:ext cx="2596515" cy="2198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600" b="1" dirty="0">
                <a:solidFill>
                  <a:srgbClr val="FFFF00"/>
                </a:solidFill>
                <a:cs typeface="Arial"/>
              </a:rPr>
              <a:t>V.</a:t>
            </a:r>
            <a:r>
              <a:rPr sz="2600" b="1" spc="-50" dirty="0">
                <a:solidFill>
                  <a:srgbClr val="FFFF00"/>
                </a:solidFill>
                <a:cs typeface="Arial"/>
              </a:rPr>
              <a:t> </a:t>
            </a:r>
            <a:r>
              <a:rPr sz="2600" b="1" dirty="0">
                <a:solidFill>
                  <a:srgbClr val="FFFF00"/>
                </a:solidFill>
                <a:cs typeface="Arial"/>
              </a:rPr>
              <a:t>Independiente: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50" b="1" dirty="0">
              <a:solidFill>
                <a:srgbClr val="FFFF00"/>
              </a:solidFill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2600" b="1" dirty="0">
                <a:solidFill>
                  <a:srgbClr val="FFFF00"/>
                </a:solidFill>
                <a:cs typeface="Arial"/>
              </a:rPr>
              <a:t>V.</a:t>
            </a:r>
            <a:r>
              <a:rPr sz="2600" b="1" spc="-55" dirty="0">
                <a:solidFill>
                  <a:srgbClr val="FFFF00"/>
                </a:solidFill>
                <a:cs typeface="Arial"/>
              </a:rPr>
              <a:t> </a:t>
            </a:r>
            <a:r>
              <a:rPr sz="2600" b="1" dirty="0">
                <a:solidFill>
                  <a:srgbClr val="FFFF00"/>
                </a:solidFill>
                <a:cs typeface="Arial"/>
              </a:rPr>
              <a:t>Dependiente: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50" b="1" dirty="0">
              <a:solidFill>
                <a:srgbClr val="FFFF00"/>
              </a:solidFill>
              <a:cs typeface="Times New Roman"/>
            </a:endParaRPr>
          </a:p>
          <a:p>
            <a:pPr>
              <a:lnSpc>
                <a:spcPts val="3095"/>
              </a:lnSpc>
            </a:pPr>
            <a:r>
              <a:rPr sz="2600" b="1" dirty="0">
                <a:solidFill>
                  <a:srgbClr val="FFFF00"/>
                </a:solidFill>
                <a:cs typeface="Arial"/>
              </a:rPr>
              <a:t>V.</a:t>
            </a:r>
            <a:r>
              <a:rPr sz="2600" b="1" spc="-60" dirty="0">
                <a:solidFill>
                  <a:srgbClr val="FFFF00"/>
                </a:solidFill>
                <a:cs typeface="Arial"/>
              </a:rPr>
              <a:t> </a:t>
            </a:r>
            <a:r>
              <a:rPr sz="2600" b="1" dirty="0">
                <a:solidFill>
                  <a:srgbClr val="FFFF00"/>
                </a:solidFill>
                <a:cs typeface="Arial"/>
              </a:rPr>
              <a:t>Interviniente: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00448" y="1941956"/>
            <a:ext cx="4061460" cy="2231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s-PA" sz="2600" dirty="0">
                <a:solidFill>
                  <a:schemeClr val="bg1"/>
                </a:solidFill>
                <a:cs typeface="Arial"/>
              </a:rPr>
              <a:t>Fumar</a:t>
            </a:r>
          </a:p>
          <a:p>
            <a:pPr>
              <a:lnSpc>
                <a:spcPct val="100000"/>
              </a:lnSpc>
            </a:pPr>
            <a:endParaRPr sz="2600" dirty="0">
              <a:solidFill>
                <a:schemeClr val="bg1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r>
              <a:rPr lang="es-PA" sz="2600" dirty="0">
                <a:solidFill>
                  <a:schemeClr val="bg1"/>
                </a:solidFill>
                <a:cs typeface="Arial"/>
              </a:rPr>
              <a:t>Enfermedades pulmonares</a:t>
            </a: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lang="es-PA" sz="2600" dirty="0">
              <a:solidFill>
                <a:schemeClr val="bg1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r>
              <a:rPr lang="es-PA" sz="2600" dirty="0">
                <a:solidFill>
                  <a:schemeClr val="bg1"/>
                </a:solidFill>
                <a:cs typeface="Arial"/>
              </a:rPr>
              <a:t>???</a:t>
            </a:r>
            <a:endParaRPr sz="26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7" name="Triángulo rectángulo 6">
            <a:extLst>
              <a:ext uri="{FF2B5EF4-FFF2-40B4-BE49-F238E27FC236}">
                <a16:creationId xmlns:a16="http://schemas.microsoft.com/office/drawing/2014/main" id="{9BCB3D97-A6A9-449C-AC96-5B6C03251D26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F9AF220-D556-4088-9499-AFAB269F4D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474345"/>
            <a:ext cx="7772400" cy="5909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es-PA" sz="4800" b="1" u="sng" spc="-5" dirty="0">
              <a:solidFill>
                <a:schemeClr val="bg1"/>
              </a:solidFill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es-PA" sz="4800" b="1" u="sng" spc="-5" dirty="0">
              <a:solidFill>
                <a:schemeClr val="bg1"/>
              </a:solidFill>
              <a:cs typeface="Times New Roman"/>
            </a:endParaRPr>
          </a:p>
          <a:p>
            <a:pPr marL="12700" algn="ctr">
              <a:lnSpc>
                <a:spcPct val="100000"/>
              </a:lnSpc>
            </a:pPr>
            <a:r>
              <a:rPr sz="4800" b="1" u="sng" spc="-5" dirty="0">
                <a:solidFill>
                  <a:schemeClr val="bg1"/>
                </a:solidFill>
                <a:cs typeface="Arial"/>
              </a:rPr>
              <a:t>La relación entre </a:t>
            </a:r>
            <a:r>
              <a:rPr lang="es-PA" sz="4800" b="1" u="sng" dirty="0">
                <a:solidFill>
                  <a:schemeClr val="bg1"/>
                </a:solidFill>
                <a:cs typeface="Arial"/>
              </a:rPr>
              <a:t>el tiempo de espera para ser atendido y la percepción de la calidad en la atención de un hospital</a:t>
            </a:r>
            <a:r>
              <a:rPr sz="4800" spc="-5" dirty="0">
                <a:solidFill>
                  <a:schemeClr val="bg1"/>
                </a:solidFill>
                <a:cs typeface="Arial"/>
              </a:rPr>
              <a:t>  </a:t>
            </a:r>
            <a:endParaRPr lang="es-PA" sz="4800" spc="-5" dirty="0">
              <a:solidFill>
                <a:schemeClr val="bg1"/>
              </a:solidFill>
              <a:cs typeface="Arial"/>
            </a:endParaRPr>
          </a:p>
          <a:p>
            <a:pPr marL="12700" marR="1060450">
              <a:lnSpc>
                <a:spcPct val="100000"/>
              </a:lnSpc>
            </a:pPr>
            <a:endParaRPr lang="es-PA" sz="4800" spc="-5" dirty="0">
              <a:solidFill>
                <a:schemeClr val="bg1"/>
              </a:solidFill>
              <a:cs typeface="Arial"/>
            </a:endParaRPr>
          </a:p>
          <a:p>
            <a:pPr marL="12700" marR="1060450">
              <a:lnSpc>
                <a:spcPct val="100000"/>
              </a:lnSpc>
            </a:pPr>
            <a:endParaRPr sz="48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3" name="Triángulo rectángulo 2">
            <a:extLst>
              <a:ext uri="{FF2B5EF4-FFF2-40B4-BE49-F238E27FC236}">
                <a16:creationId xmlns:a16="http://schemas.microsoft.com/office/drawing/2014/main" id="{EC22C96A-2088-4A97-9CCD-6A3D25145266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280726-6F8B-4E10-9C43-0CA3291F91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64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960882" y="1905000"/>
            <a:ext cx="7356475" cy="2447925"/>
          </a:xfrm>
          <a:custGeom>
            <a:avLst/>
            <a:gdLst/>
            <a:ahLst/>
            <a:cxnLst/>
            <a:rect l="l" t="t" r="r" b="b"/>
            <a:pathLst>
              <a:path w="7356475" h="2447925">
                <a:moveTo>
                  <a:pt x="0" y="2447544"/>
                </a:moveTo>
                <a:lnTo>
                  <a:pt x="7356348" y="2447544"/>
                </a:lnTo>
                <a:lnTo>
                  <a:pt x="7356348" y="0"/>
                </a:lnTo>
                <a:lnTo>
                  <a:pt x="0" y="0"/>
                </a:lnTo>
                <a:lnTo>
                  <a:pt x="0" y="2447544"/>
                </a:lnTo>
                <a:close/>
              </a:path>
            </a:pathLst>
          </a:custGeom>
          <a:ln w="2895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2169" y="1941956"/>
            <a:ext cx="2596515" cy="2198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600" b="1" dirty="0">
                <a:solidFill>
                  <a:srgbClr val="FFFF00"/>
                </a:solidFill>
                <a:cs typeface="Arial"/>
              </a:rPr>
              <a:t>V.</a:t>
            </a:r>
            <a:r>
              <a:rPr sz="2600" b="1" spc="-50" dirty="0">
                <a:solidFill>
                  <a:srgbClr val="FFFF00"/>
                </a:solidFill>
                <a:cs typeface="Arial"/>
              </a:rPr>
              <a:t> </a:t>
            </a:r>
            <a:r>
              <a:rPr sz="2600" b="1" dirty="0">
                <a:solidFill>
                  <a:srgbClr val="FFFF00"/>
                </a:solidFill>
                <a:cs typeface="Arial"/>
              </a:rPr>
              <a:t>Independiente: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50" b="1" dirty="0">
              <a:solidFill>
                <a:srgbClr val="FFFF00"/>
              </a:solidFill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2600" b="1" dirty="0">
                <a:solidFill>
                  <a:srgbClr val="FFFF00"/>
                </a:solidFill>
                <a:cs typeface="Arial"/>
              </a:rPr>
              <a:t>V.</a:t>
            </a:r>
            <a:r>
              <a:rPr sz="2600" b="1" spc="-55" dirty="0">
                <a:solidFill>
                  <a:srgbClr val="FFFF00"/>
                </a:solidFill>
                <a:cs typeface="Arial"/>
              </a:rPr>
              <a:t> </a:t>
            </a:r>
            <a:r>
              <a:rPr sz="2600" b="1" dirty="0">
                <a:solidFill>
                  <a:srgbClr val="FFFF00"/>
                </a:solidFill>
                <a:cs typeface="Arial"/>
              </a:rPr>
              <a:t>Dependiente: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50" b="1" dirty="0">
              <a:solidFill>
                <a:srgbClr val="FFFF00"/>
              </a:solidFill>
              <a:cs typeface="Times New Roman"/>
            </a:endParaRPr>
          </a:p>
          <a:p>
            <a:pPr>
              <a:lnSpc>
                <a:spcPts val="3095"/>
              </a:lnSpc>
            </a:pPr>
            <a:r>
              <a:rPr sz="2600" b="1" dirty="0">
                <a:solidFill>
                  <a:srgbClr val="FFFF00"/>
                </a:solidFill>
                <a:cs typeface="Arial"/>
              </a:rPr>
              <a:t>V.</a:t>
            </a:r>
            <a:r>
              <a:rPr sz="2600" b="1" spc="-60" dirty="0">
                <a:solidFill>
                  <a:srgbClr val="FFFF00"/>
                </a:solidFill>
                <a:cs typeface="Arial"/>
              </a:rPr>
              <a:t> </a:t>
            </a:r>
            <a:r>
              <a:rPr sz="2600" b="1" dirty="0">
                <a:solidFill>
                  <a:srgbClr val="FFFF00"/>
                </a:solidFill>
                <a:cs typeface="Arial"/>
              </a:rPr>
              <a:t>Interviniente: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00448" y="1941956"/>
            <a:ext cx="4061460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600" dirty="0">
                <a:solidFill>
                  <a:schemeClr val="bg1"/>
                </a:solidFill>
                <a:cs typeface="Arial"/>
              </a:rPr>
              <a:t>Tiempo de espera para</a:t>
            </a:r>
            <a:r>
              <a:rPr sz="2600" spc="-80" dirty="0">
                <a:solidFill>
                  <a:schemeClr val="bg1"/>
                </a:solidFill>
                <a:cs typeface="Arial"/>
              </a:rPr>
              <a:t> </a:t>
            </a:r>
            <a:r>
              <a:rPr sz="2600" dirty="0">
                <a:solidFill>
                  <a:schemeClr val="bg1"/>
                </a:solidFill>
                <a:cs typeface="Arial"/>
              </a:rPr>
              <a:t>la</a:t>
            </a:r>
          </a:p>
          <a:p>
            <a:pPr>
              <a:lnSpc>
                <a:spcPct val="100000"/>
              </a:lnSpc>
            </a:pPr>
            <a:r>
              <a:rPr sz="2600" dirty="0">
                <a:solidFill>
                  <a:schemeClr val="bg1"/>
                </a:solidFill>
                <a:cs typeface="Arial"/>
              </a:rPr>
              <a:t>atención</a:t>
            </a:r>
          </a:p>
          <a:p>
            <a:pPr>
              <a:lnSpc>
                <a:spcPct val="100000"/>
              </a:lnSpc>
              <a:spcBef>
                <a:spcPts val="625"/>
              </a:spcBef>
            </a:pPr>
            <a:r>
              <a:rPr sz="2600" dirty="0">
                <a:solidFill>
                  <a:schemeClr val="bg1"/>
                </a:solidFill>
                <a:cs typeface="Arial"/>
              </a:rPr>
              <a:t>Percepción de la calidad</a:t>
            </a:r>
            <a:r>
              <a:rPr sz="2600" spc="-80" dirty="0">
                <a:solidFill>
                  <a:schemeClr val="bg1"/>
                </a:solidFill>
                <a:cs typeface="Arial"/>
              </a:rPr>
              <a:t> </a:t>
            </a:r>
            <a:r>
              <a:rPr sz="2600" dirty="0">
                <a:solidFill>
                  <a:schemeClr val="bg1"/>
                </a:solidFill>
                <a:cs typeface="Arial"/>
              </a:rPr>
              <a:t>de  </a:t>
            </a:r>
            <a:r>
              <a:rPr sz="2600" dirty="0" err="1">
                <a:solidFill>
                  <a:schemeClr val="bg1"/>
                </a:solidFill>
                <a:cs typeface="Arial"/>
              </a:rPr>
              <a:t>atención</a:t>
            </a:r>
            <a:endParaRPr lang="es-PA" sz="2600" dirty="0">
              <a:solidFill>
                <a:schemeClr val="bg1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r>
              <a:rPr lang="es-PA" sz="2600" dirty="0">
                <a:solidFill>
                  <a:schemeClr val="bg1"/>
                </a:solidFill>
                <a:cs typeface="Arial"/>
              </a:rPr>
              <a:t>???</a:t>
            </a:r>
            <a:endParaRPr sz="26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7" name="Triángulo rectángulo 6">
            <a:extLst>
              <a:ext uri="{FF2B5EF4-FFF2-40B4-BE49-F238E27FC236}">
                <a16:creationId xmlns:a16="http://schemas.microsoft.com/office/drawing/2014/main" id="{9BCB3D97-A6A9-449C-AC96-5B6C03251D26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F9AF220-D556-4088-9499-AFAB269F4D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22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89634" y="376895"/>
            <a:ext cx="7924800" cy="726481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8255" rIns="0" bIns="0" rtlCol="0">
            <a:spAutoFit/>
          </a:bodyPr>
          <a:lstStyle/>
          <a:p>
            <a:pPr marL="1835785" marR="383540" indent="-1440815" algn="ctr">
              <a:lnSpc>
                <a:spcPts val="5640"/>
              </a:lnSpc>
              <a:spcBef>
                <a:spcPts val="65"/>
              </a:spcBef>
            </a:pPr>
            <a:r>
              <a:rPr sz="4700" b="1" dirty="0">
                <a:solidFill>
                  <a:schemeClr val="bg1"/>
                </a:solidFill>
                <a:latin typeface="+mj-lt"/>
                <a:cs typeface="Arial"/>
              </a:rPr>
              <a:t>Clasificación de</a:t>
            </a:r>
            <a:r>
              <a:rPr sz="4700" b="1" spc="-110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  <a:r>
              <a:rPr sz="4700" b="1" dirty="0">
                <a:solidFill>
                  <a:schemeClr val="bg1"/>
                </a:solidFill>
                <a:latin typeface="+mj-lt"/>
                <a:cs typeface="Arial"/>
              </a:rPr>
              <a:t>las</a:t>
            </a:r>
            <a:r>
              <a:rPr lang="es-PA" sz="4700" b="1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  <a:r>
              <a:rPr sz="4700" b="1" dirty="0">
                <a:solidFill>
                  <a:schemeClr val="bg1"/>
                </a:solidFill>
                <a:latin typeface="+mj-lt"/>
                <a:cs typeface="Arial"/>
              </a:rPr>
              <a:t>Variables</a:t>
            </a:r>
            <a:endParaRPr sz="47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pic>
        <p:nvPicPr>
          <p:cNvPr id="20" name="Picture 2" descr="Resultado de imagen de logo unblogdemarke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227" y="4981691"/>
            <a:ext cx="3105615" cy="187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8BE5E78-4E8C-461D-B1C3-CD65FE4D7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601531"/>
            <a:ext cx="5715000" cy="4819650"/>
          </a:xfrm>
          <a:prstGeom prst="rect">
            <a:avLst/>
          </a:prstGeom>
        </p:spPr>
      </p:pic>
      <p:sp>
        <p:nvSpPr>
          <p:cNvPr id="5" name="Triángulo rectángulo 4">
            <a:extLst>
              <a:ext uri="{FF2B5EF4-FFF2-40B4-BE49-F238E27FC236}">
                <a16:creationId xmlns:a16="http://schemas.microsoft.com/office/drawing/2014/main" id="{7BC1D61D-147E-4D9B-A188-509279B15A85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105443F-0AA3-4C68-8053-26E664237E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14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 txBox="1">
            <a:spLocks/>
          </p:cNvSpPr>
          <p:nvPr/>
        </p:nvSpPr>
        <p:spPr>
          <a:xfrm>
            <a:off x="617219" y="304800"/>
            <a:ext cx="7677150" cy="66230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>
            <a:lvl1pPr>
              <a:defRPr sz="4300" b="1" i="0">
                <a:solidFill>
                  <a:srgbClr val="993300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/>
            <a:r>
              <a:rPr lang="es-PA" kern="0" spc="-5" dirty="0">
                <a:solidFill>
                  <a:schemeClr val="bg1"/>
                </a:solidFill>
                <a:latin typeface="+mj-lt"/>
              </a:rPr>
              <a:t>Variables cualitativas</a:t>
            </a:r>
            <a:endParaRPr lang="es-PA" kern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8BF7910-8AB5-4E5D-B0CD-4AAB2EBAAEF9}"/>
              </a:ext>
            </a:extLst>
          </p:cNvPr>
          <p:cNvSpPr/>
          <p:nvPr/>
        </p:nvSpPr>
        <p:spPr>
          <a:xfrm>
            <a:off x="591325" y="1219200"/>
            <a:ext cx="8171675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PA" b="1" dirty="0">
                <a:solidFill>
                  <a:srgbClr val="008000"/>
                </a:solidFill>
                <a:latin typeface="&amp;quot"/>
              </a:rPr>
              <a:t>1. Variables cualitativas</a:t>
            </a:r>
            <a:endParaRPr lang="es-PA" b="1" dirty="0">
              <a:solidFill>
                <a:srgbClr val="2C2F34"/>
              </a:solidFill>
              <a:latin typeface="&amp;quot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Son aquellas que </a:t>
            </a:r>
            <a:r>
              <a:rPr lang="es-PA" b="1" dirty="0">
                <a:solidFill>
                  <a:srgbClr val="2C2F34"/>
                </a:solidFill>
                <a:latin typeface="-apple-system"/>
              </a:rPr>
              <a:t>expresan características o cualidades,</a:t>
            </a:r>
            <a:r>
              <a:rPr lang="es-PA" dirty="0">
                <a:solidFill>
                  <a:srgbClr val="2C2F34"/>
                </a:solidFill>
                <a:latin typeface="-apple-system"/>
              </a:rPr>
              <a:t> y no pueden ser medidas con números. Pueden ser ordinales o nominales.</a:t>
            </a: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Ejemplos de variables cualitativas:</a:t>
            </a: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El color de los ojos de tus amigos.</a:t>
            </a:r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El estado civil de una persona.</a:t>
            </a:r>
            <a:endParaRPr lang="es-PA" dirty="0">
              <a:solidFill>
                <a:srgbClr val="2C2F34"/>
              </a:solidFill>
              <a:latin typeface="-apple-system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08053D6-F168-4487-AE9C-AAE0382DF846}"/>
              </a:ext>
            </a:extLst>
          </p:cNvPr>
          <p:cNvSpPr/>
          <p:nvPr/>
        </p:nvSpPr>
        <p:spPr>
          <a:xfrm>
            <a:off x="586886" y="3940076"/>
            <a:ext cx="8176114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PA" b="1" dirty="0">
                <a:solidFill>
                  <a:srgbClr val="008000"/>
                </a:solidFill>
                <a:latin typeface="&amp;quot"/>
              </a:rPr>
              <a:t>1.1. Variable cualitativa ordinal</a:t>
            </a:r>
            <a:endParaRPr lang="es-PA" b="1" dirty="0">
              <a:solidFill>
                <a:srgbClr val="2C2F34"/>
              </a:solidFill>
              <a:latin typeface="&amp;quot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Es aquella que presenta valores </a:t>
            </a:r>
            <a:r>
              <a:rPr lang="es-PA" b="1" dirty="0">
                <a:solidFill>
                  <a:srgbClr val="2C2F34"/>
                </a:solidFill>
                <a:latin typeface="-apple-system"/>
              </a:rPr>
              <a:t>no numéricos, pero existe un orden.</a:t>
            </a:r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Ejemplos:</a:t>
            </a: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Las medallas conseguidas en una competencia. Los valores serían: oro, plata, bronce.</a:t>
            </a:r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Grado de satisfacción laboral en una compañía. Los valores serían: muy satisfecho, satisfecho, regular, insatisfecho, muy insatisfecho (mañana mismo renuncio).</a:t>
            </a:r>
            <a:endParaRPr lang="es-PA" dirty="0">
              <a:solidFill>
                <a:srgbClr val="2C2F34"/>
              </a:solidFill>
              <a:latin typeface="-apple-syste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 txBox="1">
            <a:spLocks/>
          </p:cNvSpPr>
          <p:nvPr/>
        </p:nvSpPr>
        <p:spPr>
          <a:xfrm>
            <a:off x="617219" y="304800"/>
            <a:ext cx="7677150" cy="66230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>
            <a:lvl1pPr>
              <a:defRPr sz="4300" b="1" i="0">
                <a:solidFill>
                  <a:srgbClr val="993300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/>
            <a:r>
              <a:rPr lang="es-PA" kern="0" spc="-5" dirty="0">
                <a:solidFill>
                  <a:schemeClr val="bg1"/>
                </a:solidFill>
                <a:latin typeface="+mj-lt"/>
              </a:rPr>
              <a:t>Variables cualitativas</a:t>
            </a:r>
            <a:endParaRPr lang="es-PA" kern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9CE3EDC-D561-4858-BE26-A7F03202D4C1}"/>
              </a:ext>
            </a:extLst>
          </p:cNvPr>
          <p:cNvSpPr/>
          <p:nvPr/>
        </p:nvSpPr>
        <p:spPr>
          <a:xfrm>
            <a:off x="617219" y="2136339"/>
            <a:ext cx="7677149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PA" b="1" dirty="0">
                <a:solidFill>
                  <a:srgbClr val="008000"/>
                </a:solidFill>
                <a:latin typeface="&amp;quot"/>
              </a:rPr>
              <a:t>1.2. Variable cualitativa nominal</a:t>
            </a:r>
            <a:endParaRPr lang="es-PA" b="1" dirty="0">
              <a:solidFill>
                <a:srgbClr val="2C2F34"/>
              </a:solidFill>
              <a:latin typeface="&amp;quot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Es aquella que presenta valores </a:t>
            </a:r>
            <a:r>
              <a:rPr lang="es-PA" b="1" dirty="0">
                <a:solidFill>
                  <a:srgbClr val="2C2F34"/>
                </a:solidFill>
                <a:latin typeface="-apple-system"/>
              </a:rPr>
              <a:t>no numéricos,</a:t>
            </a:r>
            <a:r>
              <a:rPr lang="es-PA" dirty="0">
                <a:solidFill>
                  <a:srgbClr val="2C2F34"/>
                </a:solidFill>
                <a:latin typeface="-apple-system"/>
              </a:rPr>
              <a:t> y </a:t>
            </a:r>
            <a:r>
              <a:rPr lang="es-PA" b="1" dirty="0">
                <a:solidFill>
                  <a:srgbClr val="2C2F34"/>
                </a:solidFill>
                <a:latin typeface="-apple-system"/>
              </a:rPr>
              <a:t>no existe un orden.</a:t>
            </a:r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Ejemplos:</a:t>
            </a: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 El estado civil. Los valores serían: soltero, casado, divorciado, viudo.</a:t>
            </a:r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El lugar de nacimiento. Los valores serían: </a:t>
            </a:r>
            <a:r>
              <a:rPr lang="es-PA" i="1" dirty="0" err="1">
                <a:solidFill>
                  <a:srgbClr val="2C2F34"/>
                </a:solidFill>
                <a:latin typeface="-apple-system"/>
              </a:rPr>
              <a:t>Panama</a:t>
            </a:r>
            <a:r>
              <a:rPr lang="es-PA" i="1" dirty="0">
                <a:solidFill>
                  <a:srgbClr val="2C2F34"/>
                </a:solidFill>
                <a:latin typeface="-apple-system"/>
              </a:rPr>
              <a:t>, Santiago, Chiriquí, Buenos Aires, Colombia, etc.</a:t>
            </a:r>
            <a:endParaRPr lang="es-PA" dirty="0">
              <a:solidFill>
                <a:srgbClr val="2C2F34"/>
              </a:solidFill>
              <a:latin typeface="-apple-system"/>
            </a:endParaRPr>
          </a:p>
        </p:txBody>
      </p:sp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D8B4DBE4-AA38-4298-995B-71277F569644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1B476E9-6D74-4043-B315-907FE7E14D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15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 txBox="1">
            <a:spLocks/>
          </p:cNvSpPr>
          <p:nvPr/>
        </p:nvSpPr>
        <p:spPr>
          <a:xfrm>
            <a:off x="617219" y="304800"/>
            <a:ext cx="7677150" cy="66230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>
            <a:lvl1pPr>
              <a:defRPr sz="4300" b="1" i="0">
                <a:solidFill>
                  <a:srgbClr val="993300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/>
            <a:r>
              <a:rPr lang="es-PA" kern="0" spc="-5" dirty="0">
                <a:solidFill>
                  <a:schemeClr val="bg1"/>
                </a:solidFill>
                <a:latin typeface="+mj-lt"/>
              </a:rPr>
              <a:t>Variables cuantitativas</a:t>
            </a:r>
            <a:endParaRPr lang="es-PA" kern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5D4B045-30D2-4F5B-8369-2463BB62CF27}"/>
              </a:ext>
            </a:extLst>
          </p:cNvPr>
          <p:cNvSpPr/>
          <p:nvPr/>
        </p:nvSpPr>
        <p:spPr>
          <a:xfrm>
            <a:off x="617219" y="1295400"/>
            <a:ext cx="7677150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PA" b="1" dirty="0">
                <a:solidFill>
                  <a:srgbClr val="008000"/>
                </a:solidFill>
                <a:latin typeface="&amp;quot"/>
              </a:rPr>
              <a:t>2. Variables cuantitativas</a:t>
            </a:r>
            <a:endParaRPr lang="es-PA" b="1" dirty="0">
              <a:solidFill>
                <a:srgbClr val="2C2F34"/>
              </a:solidFill>
              <a:latin typeface="&amp;quot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Son aquellas que se </a:t>
            </a:r>
            <a:r>
              <a:rPr lang="es-PA" b="1" dirty="0">
                <a:solidFill>
                  <a:srgbClr val="2C2F34"/>
                </a:solidFill>
                <a:latin typeface="-apple-system"/>
              </a:rPr>
              <a:t>expresan mediante un número</a:t>
            </a:r>
            <a:r>
              <a:rPr lang="es-PA" dirty="0">
                <a:solidFill>
                  <a:srgbClr val="2C2F34"/>
                </a:solidFill>
                <a:latin typeface="-apple-system"/>
              </a:rPr>
              <a:t>, por lo tanto, se puede realizar operaciones aritméticas con ellas. Puede ser discretas o continuas.</a:t>
            </a: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Ejemplos de variables cuantitativas:</a:t>
            </a: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Peso de una bolsa de café.</a:t>
            </a:r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El número de hijos en una familia.</a:t>
            </a:r>
            <a:endParaRPr lang="es-PA" dirty="0">
              <a:solidFill>
                <a:srgbClr val="2C2F34"/>
              </a:solidFill>
              <a:latin typeface="-apple-system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1700B3C-E85E-4ED3-B6E1-883DA39D2013}"/>
              </a:ext>
            </a:extLst>
          </p:cNvPr>
          <p:cNvSpPr/>
          <p:nvPr/>
        </p:nvSpPr>
        <p:spPr>
          <a:xfrm>
            <a:off x="617218" y="3904646"/>
            <a:ext cx="7677149" cy="20313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PA" b="1" dirty="0">
                <a:solidFill>
                  <a:srgbClr val="008000"/>
                </a:solidFill>
                <a:latin typeface="&amp;quot"/>
              </a:rPr>
              <a:t>2.1. Variable cuantitativa discreta</a:t>
            </a:r>
            <a:endParaRPr lang="es-PA" b="1" dirty="0">
              <a:solidFill>
                <a:srgbClr val="2C2F34"/>
              </a:solidFill>
              <a:latin typeface="&amp;quot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Es aquella que </a:t>
            </a:r>
            <a:r>
              <a:rPr lang="es-PA" b="1" dirty="0">
                <a:solidFill>
                  <a:srgbClr val="2C2F34"/>
                </a:solidFill>
                <a:latin typeface="-apple-system"/>
              </a:rPr>
              <a:t>puede asumir un número contable de valores.</a:t>
            </a:r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Ejemplos:</a:t>
            </a: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El número de hijos en las familias. Puede ser 0, 1, 2, 3, 4,…</a:t>
            </a:r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Otro ejemplo sería el número de alumnos en un aula.</a:t>
            </a:r>
            <a:endParaRPr lang="es-PA" dirty="0">
              <a:solidFill>
                <a:srgbClr val="2C2F34"/>
              </a:solidFill>
              <a:latin typeface="-apple-system"/>
            </a:endParaRPr>
          </a:p>
        </p:txBody>
      </p:sp>
      <p:sp>
        <p:nvSpPr>
          <p:cNvPr id="5" name="Triángulo rectángulo 4">
            <a:extLst>
              <a:ext uri="{FF2B5EF4-FFF2-40B4-BE49-F238E27FC236}">
                <a16:creationId xmlns:a16="http://schemas.microsoft.com/office/drawing/2014/main" id="{953D6843-9BAA-4B74-A5D2-ADF6B096E558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F11CE4F-D603-4DCB-9731-3243325264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 txBox="1">
            <a:spLocks/>
          </p:cNvSpPr>
          <p:nvPr/>
        </p:nvSpPr>
        <p:spPr>
          <a:xfrm>
            <a:off x="617219" y="304800"/>
            <a:ext cx="7677150" cy="66230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>
            <a:lvl1pPr>
              <a:defRPr sz="4300" b="1" i="0">
                <a:solidFill>
                  <a:srgbClr val="993300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/>
            <a:r>
              <a:rPr lang="es-PA" kern="0" spc="-5" dirty="0">
                <a:solidFill>
                  <a:schemeClr val="bg1"/>
                </a:solidFill>
                <a:latin typeface="+mj-lt"/>
              </a:rPr>
              <a:t>Variables cuantitativas</a:t>
            </a:r>
            <a:endParaRPr lang="es-PA" kern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5208CC2-056B-4066-B351-34372D91280E}"/>
              </a:ext>
            </a:extLst>
          </p:cNvPr>
          <p:cNvSpPr/>
          <p:nvPr/>
        </p:nvSpPr>
        <p:spPr>
          <a:xfrm>
            <a:off x="617218" y="1305342"/>
            <a:ext cx="7677150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PA" b="1" dirty="0">
                <a:solidFill>
                  <a:srgbClr val="008000"/>
                </a:solidFill>
                <a:latin typeface="&amp;quot"/>
              </a:rPr>
              <a:t>2.2. Variable cuantitativa continua</a:t>
            </a:r>
            <a:endParaRPr lang="es-PA" b="1" dirty="0">
              <a:solidFill>
                <a:srgbClr val="2C2F34"/>
              </a:solidFill>
              <a:latin typeface="&amp;quot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Es aquella que </a:t>
            </a:r>
            <a:r>
              <a:rPr lang="es-PA" b="1" dirty="0">
                <a:solidFill>
                  <a:srgbClr val="2C2F34"/>
                </a:solidFill>
                <a:latin typeface="-apple-system"/>
              </a:rPr>
              <a:t>puede asumir un número incontable de valores.</a:t>
            </a:r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/>
            <a:r>
              <a:rPr lang="es-PA" dirty="0">
                <a:solidFill>
                  <a:srgbClr val="2C2F34"/>
                </a:solidFill>
                <a:latin typeface="-apple-system"/>
              </a:rPr>
              <a:t>Ejemplos: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La estatura de los habitantes de una ciudad. Existen infinitos valores posibles, un habitante puede medir 1,784596 metros, otro puede medir 1,589641254125 metros y otro puede medir 1,6457843120 metros. Existen infinitos valores posibles, es decir, un número incontable de valores.</a:t>
            </a:r>
          </a:p>
          <a:p>
            <a:pPr algn="just"/>
            <a:endParaRPr lang="es-PA" dirty="0">
              <a:solidFill>
                <a:srgbClr val="2C2F34"/>
              </a:solidFill>
              <a:latin typeface="-apple-system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PA" i="1" dirty="0">
                <a:solidFill>
                  <a:srgbClr val="2C2F34"/>
                </a:solidFill>
                <a:latin typeface="-apple-system"/>
              </a:rPr>
              <a:t>El tamaño de las manzanas cosechadas de un árbol. Existen infinitos valores posibles. Una puede medir  8,24513 cm, otra puede medir 9,41 cm, etc. </a:t>
            </a:r>
            <a:endParaRPr lang="es-PA" dirty="0">
              <a:solidFill>
                <a:srgbClr val="2C2F34"/>
              </a:solidFill>
              <a:latin typeface="-apple-system"/>
            </a:endParaRPr>
          </a:p>
        </p:txBody>
      </p:sp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305358E9-320A-48F2-BE93-84EB57F92E38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319EC74-98E2-4C2B-8DC1-7C1F91A88C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68B5DAF9081947BA6E5E74659BC90D" ma:contentTypeVersion="4" ma:contentTypeDescription="Crear nuevo documento." ma:contentTypeScope="" ma:versionID="e2a476d8eebd9edcfc83ced4a9c83042">
  <xsd:schema xmlns:xsd="http://www.w3.org/2001/XMLSchema" xmlns:xs="http://www.w3.org/2001/XMLSchema" xmlns:p="http://schemas.microsoft.com/office/2006/metadata/properties" xmlns:ns2="1a254d15-f5fb-4a7a-a6ba-bba584983fb2" targetNamespace="http://schemas.microsoft.com/office/2006/metadata/properties" ma:root="true" ma:fieldsID="3f7214c2af662255bdf43694a72cf0ed" ns2:_="">
    <xsd:import namespace="1a254d15-f5fb-4a7a-a6ba-bba584983f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54d15-f5fb-4a7a-a6ba-bba584983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7305F6-7F66-4B1F-B5C4-07314FBC4D8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B6920AF-7167-4565-94B8-904C0003B7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254d15-f5fb-4a7a-a6ba-bba584983f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F6CF740-90C8-4788-8673-AF2885C1A86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</TotalTime>
  <Words>875</Words>
  <Application>Microsoft Office PowerPoint</Application>
  <PresentationFormat>Presentación en pantalla (4:3)</PresentationFormat>
  <Paragraphs>135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&amp;quot</vt:lpstr>
      <vt:lpstr>-apple-system</vt:lpstr>
      <vt:lpstr>Arial</vt:lpstr>
      <vt:lpstr>Calibri</vt:lpstr>
      <vt:lpstr>Wingdings</vt:lpstr>
      <vt:lpstr>Office Theme</vt:lpstr>
      <vt:lpstr>Presentación de PowerPoint</vt:lpstr>
      <vt:lpstr>Diseño de la investigación</vt:lpstr>
      <vt:lpstr>Objetivo de marketing</vt:lpstr>
      <vt:lpstr>Objetivo de la investigación</vt:lpstr>
      <vt:lpstr>Objetivo de la investigación</vt:lpstr>
      <vt:lpstr>Objetivo de la investigación</vt:lpstr>
      <vt:lpstr>Objetivo de la investigación</vt:lpstr>
      <vt:lpstr>Presentación de PowerPoint</vt:lpstr>
      <vt:lpstr>Concepto de Variable</vt:lpstr>
      <vt:lpstr>Relación de  Dependencia</vt:lpstr>
      <vt:lpstr>Clasificación de las Variables</vt:lpstr>
      <vt:lpstr>Variable independiente</vt:lpstr>
      <vt:lpstr>Variable dependiente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VARIABLES EN LA INVESTIGACIÓN</dc:title>
  <dc:creator>ADELA</dc:creator>
  <cp:lastModifiedBy>Ricardo Cajina</cp:lastModifiedBy>
  <cp:revision>31</cp:revision>
  <dcterms:created xsi:type="dcterms:W3CDTF">2017-09-12T21:56:13Z</dcterms:created>
  <dcterms:modified xsi:type="dcterms:W3CDTF">2022-04-12T01:23:32Z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2015-02-02T00:00:00Z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2017-09-12T00:00:00Z</vt:filetime>
  </property>
  <property fmtid="{D5CDD505-2E9C-101B-9397-08002B2CF9AE}" pid="5" name="ContentTypeId">
    <vt:lpwstr>0x0101002568B5DAF9081947BA6E5E74659BC90D</vt:lpwstr>
  </property>
</Properties>
</file>