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18" r:id="rId16"/>
  </p:sldIdLst>
  <p:sldSz cx="12192000" cy="6858000"/>
  <p:notesSz cx="12192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>
      <p:cViewPr varScale="1">
        <p:scale>
          <a:sx n="68" d="100"/>
          <a:sy n="68" d="100"/>
        </p:scale>
        <p:origin x="78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71698" y="447497"/>
            <a:ext cx="5848603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7859" y="454279"/>
            <a:ext cx="733628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8066" y="1415541"/>
            <a:ext cx="8642350" cy="369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715000" y="2159399"/>
            <a:ext cx="5867400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Test Características de Servicios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1. Escoja la mejor opción para definir el Marketing Experiencial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C456FC4-EB0A-41CC-AC62-708D63C9994A}"/>
              </a:ext>
            </a:extLst>
          </p:cNvPr>
          <p:cNvSpPr txBox="1"/>
          <p:nvPr/>
        </p:nvSpPr>
        <p:spPr>
          <a:xfrm>
            <a:off x="457200" y="2390239"/>
            <a:ext cx="11582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800" dirty="0"/>
              <a:t>ME es la filosofía de hacer negocios que se enfocan en mantener y reforzar las ___________ con los clientes actuales, no destaca necesariamente la ___________ de nuevos clientes pues es más económico para las empresas ___________ a un cliente actual que atraer uno nuevo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91EB07-B16D-4C63-BC70-7D36F0230F36}"/>
              </a:ext>
            </a:extLst>
          </p:cNvPr>
          <p:cNvSpPr txBox="1"/>
          <p:nvPr/>
        </p:nvSpPr>
        <p:spPr>
          <a:xfrm>
            <a:off x="457200" y="4589634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PA" sz="2400" dirty="0">
                <a:solidFill>
                  <a:srgbClr val="FF0000"/>
                </a:solidFill>
              </a:rPr>
              <a:t>Compañía – </a:t>
            </a:r>
            <a:r>
              <a:rPr lang="es-PA" sz="2400" dirty="0" err="1">
                <a:solidFill>
                  <a:srgbClr val="FF0000"/>
                </a:solidFill>
              </a:rPr>
              <a:t>aperturar</a:t>
            </a:r>
            <a:r>
              <a:rPr lang="es-PA" sz="2400" dirty="0">
                <a:solidFill>
                  <a:srgbClr val="FF0000"/>
                </a:solidFill>
              </a:rPr>
              <a:t> – dejar</a:t>
            </a:r>
          </a:p>
          <a:p>
            <a:pPr marL="742950" indent="-742950">
              <a:buAutoNum type="arabicPeriod"/>
            </a:pPr>
            <a:r>
              <a:rPr lang="es-PA" sz="2400" dirty="0">
                <a:solidFill>
                  <a:srgbClr val="FF0000"/>
                </a:solidFill>
              </a:rPr>
              <a:t>Relaciones – adquisición – mantener</a:t>
            </a:r>
          </a:p>
          <a:p>
            <a:pPr marL="742950" indent="-742950">
              <a:buAutoNum type="arabicPeriod"/>
            </a:pPr>
            <a:r>
              <a:rPr lang="es-PA" sz="2400" dirty="0">
                <a:solidFill>
                  <a:srgbClr val="FF0000"/>
                </a:solidFill>
              </a:rPr>
              <a:t>Empresas – relación – conservar</a:t>
            </a:r>
          </a:p>
          <a:p>
            <a:pPr marL="742950" indent="-742950">
              <a:buAutoNum type="arabicPeriod"/>
            </a:pPr>
            <a:r>
              <a:rPr lang="es-PA" sz="2400" dirty="0">
                <a:solidFill>
                  <a:srgbClr val="FF0000"/>
                </a:solidFill>
              </a:rPr>
              <a:t>Prioridades – obtención - retener</a:t>
            </a:r>
          </a:p>
        </p:txBody>
      </p:sp>
    </p:spTree>
    <p:extLst>
      <p:ext uri="{BB962C8B-B14F-4D97-AF65-F5344CB8AC3E}">
        <p14:creationId xmlns:p14="http://schemas.microsoft.com/office/powerpoint/2010/main" val="896733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2. Características fundamentales que diferencian a los servicios de otros bienes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91EB07-B16D-4C63-BC70-7D36F0230F36}"/>
              </a:ext>
            </a:extLst>
          </p:cNvPr>
          <p:cNvSpPr txBox="1"/>
          <p:nvPr/>
        </p:nvSpPr>
        <p:spPr>
          <a:xfrm>
            <a:off x="457200" y="2390239"/>
            <a:ext cx="1158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PA" sz="2400" dirty="0"/>
              <a:t>Son esencialmente intangibles; con frecuencia no es posible gustar, sentir, oír u oler antes de comprarlos.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Son susceptibles a perecer y no se pueden almacenar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Es el proceso de crear una imagen específica para un producto, que la diferencie de sus competidores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Se refiere al conjunto de atributos funcionales, eficaces y sicológicos</a:t>
            </a:r>
          </a:p>
        </p:txBody>
      </p:sp>
    </p:spTree>
    <p:extLst>
      <p:ext uri="{BB962C8B-B14F-4D97-AF65-F5344CB8AC3E}">
        <p14:creationId xmlns:p14="http://schemas.microsoft.com/office/powerpoint/2010/main" val="2286703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3. Cuáles de los siguientes forman parte de los recursos básicos para el funcionamiento de un centro educativo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91EB07-B16D-4C63-BC70-7D36F0230F36}"/>
              </a:ext>
            </a:extLst>
          </p:cNvPr>
          <p:cNvSpPr txBox="1"/>
          <p:nvPr/>
        </p:nvSpPr>
        <p:spPr>
          <a:xfrm>
            <a:off x="457200" y="2390239"/>
            <a:ext cx="1158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PA" sz="2400" dirty="0"/>
              <a:t>Alianza estratégica con los socios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Estacionamientos, cafetería, biblioteca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Folletos, decoración, tecnología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Fachada, </a:t>
            </a:r>
            <a:r>
              <a:rPr lang="es-PA" sz="2400" dirty="0" err="1"/>
              <a:t>jardínes</a:t>
            </a:r>
            <a:r>
              <a:rPr lang="es-PA" sz="2400" dirty="0"/>
              <a:t>, parques</a:t>
            </a:r>
          </a:p>
        </p:txBody>
      </p:sp>
    </p:spTree>
    <p:extLst>
      <p:ext uri="{BB962C8B-B14F-4D97-AF65-F5344CB8AC3E}">
        <p14:creationId xmlns:p14="http://schemas.microsoft.com/office/powerpoint/2010/main" val="3217327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4. Las características de los servicios son diferentes de la de los bienes físicos. Cuál de las siguientes, no es una característica de los servicios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91EB07-B16D-4C63-BC70-7D36F0230F36}"/>
              </a:ext>
            </a:extLst>
          </p:cNvPr>
          <p:cNvSpPr txBox="1"/>
          <p:nvPr/>
        </p:nvSpPr>
        <p:spPr>
          <a:xfrm>
            <a:off x="457200" y="2973135"/>
            <a:ext cx="1158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PA" sz="2400" dirty="0"/>
              <a:t>Intangible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Heterogéneo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Perecedero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Merchandising</a:t>
            </a:r>
          </a:p>
        </p:txBody>
      </p:sp>
    </p:spTree>
    <p:extLst>
      <p:ext uri="{BB962C8B-B14F-4D97-AF65-F5344CB8AC3E}">
        <p14:creationId xmlns:p14="http://schemas.microsoft.com/office/powerpoint/2010/main" val="1758855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5. De los siguientes conceptos, cuáles son los que los servicios deben enfocarse en mejorar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91EB07-B16D-4C63-BC70-7D36F0230F36}"/>
              </a:ext>
            </a:extLst>
          </p:cNvPr>
          <p:cNvSpPr txBox="1"/>
          <p:nvPr/>
        </p:nvSpPr>
        <p:spPr>
          <a:xfrm>
            <a:off x="457200" y="2590800"/>
            <a:ext cx="1158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PA" sz="2400" dirty="0"/>
              <a:t>Personal, pasivos de la empresa, productos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Servicio al cliente, imagen de marca, posicionamiento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Procesos, patrimonio de los socios, ventas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Ahorro en tiempo, disminución de costos, uso de tecnología</a:t>
            </a:r>
          </a:p>
        </p:txBody>
      </p:sp>
    </p:spTree>
    <p:extLst>
      <p:ext uri="{BB962C8B-B14F-4D97-AF65-F5344CB8AC3E}">
        <p14:creationId xmlns:p14="http://schemas.microsoft.com/office/powerpoint/2010/main" val="3934373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6. Cuáles de los siguientes enunciados es verdadera en relación a los servicios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91EB07-B16D-4C63-BC70-7D36F0230F36}"/>
              </a:ext>
            </a:extLst>
          </p:cNvPr>
          <p:cNvSpPr txBox="1"/>
          <p:nvPr/>
        </p:nvSpPr>
        <p:spPr>
          <a:xfrm>
            <a:off x="457200" y="2390239"/>
            <a:ext cx="1158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PA" sz="2400" dirty="0"/>
              <a:t>Por la intangibilidad que presentan los servicios muchos clientes recurren a las evidencias físicas para poder evaluarlo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Las estrategias de marketing de servicios son acciones que muestran el uso de recursos para lograr objetivos en condiciones más ventajosas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Es un conjunto de técnicas que describen transacciones de compra y venta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Las crisis/problemas generan oportunidades para desarrollar nuevos negocios o mejorar los servicios ya existentes</a:t>
            </a:r>
          </a:p>
        </p:txBody>
      </p:sp>
    </p:spTree>
    <p:extLst>
      <p:ext uri="{BB962C8B-B14F-4D97-AF65-F5344CB8AC3E}">
        <p14:creationId xmlns:p14="http://schemas.microsoft.com/office/powerpoint/2010/main" val="3541109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7. De las siguientes opciones, aparte de la calidad, cuál es el elemento que más influye en la preferencia de un servicio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91EB07-B16D-4C63-BC70-7D36F0230F36}"/>
              </a:ext>
            </a:extLst>
          </p:cNvPr>
          <p:cNvSpPr txBox="1"/>
          <p:nvPr/>
        </p:nvSpPr>
        <p:spPr>
          <a:xfrm>
            <a:off x="457200" y="3005792"/>
            <a:ext cx="1158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PA" sz="2400" dirty="0"/>
              <a:t>Certeza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Empatía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Capacidad de respuesta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Confiabilidad</a:t>
            </a:r>
          </a:p>
        </p:txBody>
      </p:sp>
    </p:spTree>
    <p:extLst>
      <p:ext uri="{BB962C8B-B14F-4D97-AF65-F5344CB8AC3E}">
        <p14:creationId xmlns:p14="http://schemas.microsoft.com/office/powerpoint/2010/main" val="1491437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8. De las siguientes opciones, cuáles son servicios de acciones tangibles dirigidos a los clientes físicos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91EB07-B16D-4C63-BC70-7D36F0230F36}"/>
              </a:ext>
            </a:extLst>
          </p:cNvPr>
          <p:cNvSpPr txBox="1"/>
          <p:nvPr/>
        </p:nvSpPr>
        <p:spPr>
          <a:xfrm>
            <a:off x="457200" y="3005792"/>
            <a:ext cx="1158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PA" sz="2400" dirty="0"/>
              <a:t>Jardinería – educación - seguros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Alojamiento – educación – servicios legales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Salas de belleza – restaurantes - cuidados de salud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Reparación de vehículos - entretenimiento - transporte</a:t>
            </a:r>
          </a:p>
        </p:txBody>
      </p:sp>
    </p:spTree>
    <p:extLst>
      <p:ext uri="{BB962C8B-B14F-4D97-AF65-F5344CB8AC3E}">
        <p14:creationId xmlns:p14="http://schemas.microsoft.com/office/powerpoint/2010/main" val="3949995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9. En una entrega del servicio donde el cliente va al proveedor…</a:t>
            </a:r>
          </a:p>
          <a:p>
            <a:endParaRPr lang="es-PA" sz="4000" dirty="0">
              <a:solidFill>
                <a:srgbClr val="FF0000"/>
              </a:solidFill>
            </a:endParaRPr>
          </a:p>
          <a:p>
            <a:r>
              <a:rPr lang="es-PA" sz="4000" dirty="0"/>
              <a:t>Debemos analizar el tiempo y el costo que dicho traslado representa para el cliente?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91EB07-B16D-4C63-BC70-7D36F0230F36}"/>
              </a:ext>
            </a:extLst>
          </p:cNvPr>
          <p:cNvSpPr txBox="1"/>
          <p:nvPr/>
        </p:nvSpPr>
        <p:spPr>
          <a:xfrm>
            <a:off x="457200" y="4226013"/>
            <a:ext cx="1158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PA" sz="2400" dirty="0"/>
              <a:t>SI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993239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2CC557-8692-4288-81B6-59ABB39774A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0AC1979-BAD7-49DB-91B4-535975253CEA}"/>
              </a:ext>
            </a:extLst>
          </p:cNvPr>
          <p:cNvSpPr/>
          <p:nvPr/>
        </p:nvSpPr>
        <p:spPr>
          <a:xfrm>
            <a:off x="5814441" y="6451283"/>
            <a:ext cx="563117" cy="35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F1DB27-C638-435F-BF28-74F28D14609D}"/>
              </a:ext>
            </a:extLst>
          </p:cNvPr>
          <p:cNvSpPr txBox="1"/>
          <p:nvPr/>
        </p:nvSpPr>
        <p:spPr>
          <a:xfrm>
            <a:off x="457200" y="762000"/>
            <a:ext cx="1158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4000" dirty="0">
                <a:solidFill>
                  <a:srgbClr val="FF0000"/>
                </a:solidFill>
              </a:rPr>
              <a:t>10. La aseveración que dice … </a:t>
            </a:r>
            <a:r>
              <a:rPr lang="es-PA" sz="4000" dirty="0"/>
              <a:t>los problemas son específicos, las necesidades son universales, es verdadera o falsa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91EB07-B16D-4C63-BC70-7D36F0230F36}"/>
              </a:ext>
            </a:extLst>
          </p:cNvPr>
          <p:cNvSpPr txBox="1"/>
          <p:nvPr/>
        </p:nvSpPr>
        <p:spPr>
          <a:xfrm>
            <a:off x="457200" y="3556843"/>
            <a:ext cx="1158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PA" sz="2400" dirty="0"/>
              <a:t>VERDADERA</a:t>
            </a:r>
          </a:p>
          <a:p>
            <a:pPr marL="742950" indent="-742950">
              <a:buAutoNum type="arabicPeriod"/>
            </a:pPr>
            <a:endParaRPr lang="es-PA" sz="2400" dirty="0"/>
          </a:p>
          <a:p>
            <a:pPr marL="742950" indent="-742950">
              <a:buAutoNum type="arabicPeriod"/>
            </a:pPr>
            <a:r>
              <a:rPr lang="es-PA" sz="2400" dirty="0"/>
              <a:t>FALSA</a:t>
            </a:r>
          </a:p>
        </p:txBody>
      </p:sp>
    </p:spTree>
    <p:extLst>
      <p:ext uri="{BB962C8B-B14F-4D97-AF65-F5344CB8AC3E}">
        <p14:creationId xmlns:p14="http://schemas.microsoft.com/office/powerpoint/2010/main" val="2509890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7016" y="3608705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58201" y="2504531"/>
            <a:ext cx="914399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FIN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1078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A9F77CD22BB04E836454D28B77BFF7" ma:contentTypeVersion="8" ma:contentTypeDescription="Crear nuevo documento." ma:contentTypeScope="" ma:versionID="8e83d4bbed1e048da9623ea009e942dc">
  <xsd:schema xmlns:xsd="http://www.w3.org/2001/XMLSchema" xmlns:xs="http://www.w3.org/2001/XMLSchema" xmlns:p="http://schemas.microsoft.com/office/2006/metadata/properties" xmlns:ns2="9e2148a8-9662-4189-aaf8-dbbe15789c6d" targetNamespace="http://schemas.microsoft.com/office/2006/metadata/properties" ma:root="true" ma:fieldsID="334b1e3c10fe46bcde947f74924670fd" ns2:_="">
    <xsd:import namespace="9e2148a8-9662-4189-aaf8-dbbe15789c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148a8-9662-4189-aaf8-dbbe15789c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C712CE-67D0-4F8D-9779-2E521EBAA134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e2148a8-9662-4189-aaf8-dbbe15789c6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CF0640C-E80C-459B-859D-2E21DDF2A1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CDDA4E-DE40-46FE-A579-07DC24089C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2148a8-9662-4189-aaf8-dbbe15789c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1986</TotalTime>
  <Words>485</Words>
  <Application>Microsoft Office PowerPoint</Application>
  <PresentationFormat>Panorámica</PresentationFormat>
  <Paragraphs>74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Carlito</vt:lpstr>
      <vt:lpstr>Office Theme</vt:lpstr>
      <vt:lpstr>Test Características de Servicios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CAPITULO 2</dc:title>
  <dc:creator>USER</dc:creator>
  <cp:lastModifiedBy>Ricardo Cajina</cp:lastModifiedBy>
  <cp:revision>70</cp:revision>
  <dcterms:created xsi:type="dcterms:W3CDTF">2020-04-08T22:52:11Z</dcterms:created>
  <dcterms:modified xsi:type="dcterms:W3CDTF">2022-04-01T20:45:01Z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2020-04-08T00:00:00Z</vt:filetime>
  </property>
  <property fmtid="{D5CDD505-2E9C-101B-9397-08002B2CF9AE}" pid="5" name="ContentTypeId">
    <vt:lpwstr>0x01010094A9F77CD22BB04E836454D28B77BFF7</vt:lpwstr>
  </property>
</Properties>
</file>