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sldIdLst>
    <p:sldId id="316" r:id="rId3"/>
    <p:sldId id="257" r:id="rId4"/>
    <p:sldId id="318" r:id="rId5"/>
    <p:sldId id="300" r:id="rId6"/>
    <p:sldId id="349" r:id="rId7"/>
    <p:sldId id="304" r:id="rId8"/>
    <p:sldId id="334" r:id="rId9"/>
    <p:sldId id="343" r:id="rId10"/>
    <p:sldId id="335" r:id="rId11"/>
    <p:sldId id="340" r:id="rId12"/>
    <p:sldId id="341" r:id="rId13"/>
    <p:sldId id="336" r:id="rId14"/>
    <p:sldId id="308" r:id="rId15"/>
    <p:sldId id="338" r:id="rId16"/>
    <p:sldId id="337" r:id="rId17"/>
    <p:sldId id="350" r:id="rId18"/>
    <p:sldId id="342" r:id="rId19"/>
    <p:sldId id="346" r:id="rId20"/>
    <p:sldId id="339" r:id="rId21"/>
    <p:sldId id="351" r:id="rId22"/>
    <p:sldId id="344" r:id="rId23"/>
    <p:sldId id="348" r:id="rId24"/>
    <p:sldId id="352" r:id="rId25"/>
    <p:sldId id="345" r:id="rId26"/>
    <p:sldId id="347" r:id="rId27"/>
    <p:sldId id="332" r:id="rId28"/>
  </p:sldIdLst>
  <p:sldSz cx="20104100" cy="12566650"/>
  <p:notesSz cx="20104100" cy="1256665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03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7395" y="513835"/>
            <a:ext cx="19369308" cy="1748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41795" y="7275035"/>
            <a:ext cx="18220508" cy="2263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3170" y="2284911"/>
            <a:ext cx="8150859" cy="8613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099183" y="3601251"/>
            <a:ext cx="8350884" cy="7296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618529-FB6A-484C-92CD-4F1A53190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2056626"/>
            <a:ext cx="15078075" cy="4375056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A994A0-CE34-4620-9F80-302B8ACFD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6600401"/>
            <a:ext cx="15078075" cy="3034031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DC7118-246D-4186-BDF5-2AF0C2EF4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57F9FE-0100-4C17-8710-4FA28613E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4B13C8-644A-4CDD-B5D0-7BD88CA2C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448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22BF6B-7E44-442F-9078-8A77287D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7A44CA-2C7E-4A47-B6E0-12EB2CABB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20F348-FD5D-4982-AE34-26CD5EDAA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1C8109-A2CD-41A1-BC80-5B962E8B6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31F873-6FC8-4D4C-81F5-84DB1E678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89825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5F124-1098-45C5-BA39-816D63098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86" y="3132938"/>
            <a:ext cx="17339786" cy="522737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2098D2-270B-44C8-9DB8-A3C6388AC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86" y="8409767"/>
            <a:ext cx="17339786" cy="2748954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3C032C-4AF8-4597-BBE4-89E180EFD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58A0AF-F605-44D7-9CED-BD2CABD15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A847C-9EDF-4133-90C6-B52D5866C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2860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6DC0C7-B622-4489-91E1-2AD6138E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BD873-71B4-4034-8426-87DBF05EF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157" y="3345289"/>
            <a:ext cx="8544243" cy="797342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F20A03-77D4-4335-972A-554FD857D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77700" y="3345289"/>
            <a:ext cx="8544243" cy="797342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8577DD-0B72-4E35-87CC-3BD329972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05/26/2021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FCFFC1-ABEF-413C-87B7-7EB31C94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D72A53-D206-4F6F-9EAC-1031A0AC3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096891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9DE2C5-4E12-4947-9403-55AF5B62A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669059"/>
            <a:ext cx="17339786" cy="242897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3CEC78-003C-4E50-954C-D551CA16D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4776" y="3080576"/>
            <a:ext cx="8504976" cy="150974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6C01C9-518D-41A1-ABB9-3455BBAC80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4776" y="4590318"/>
            <a:ext cx="8504976" cy="675166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726E55F-4AC0-4138-A054-5E1CAAB59D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177701" y="3080576"/>
            <a:ext cx="8546861" cy="150974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8432A71-FD81-464F-AF89-55C4FF5C7D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177701" y="4590318"/>
            <a:ext cx="8546861" cy="675166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F8CF7BC-4EFA-4ED6-9F12-E1D4661C8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05/26/2021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4924A42-7476-4195-B09B-FCD98076F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1673241-E25D-4A92-B264-7383FDA70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16084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82BD6-F1B3-44C5-93A7-E3E49CF79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3173C4-B71E-4269-9DE9-21C05C383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05/26/2021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E1EA46E-4F9B-44CD-BC78-9DD933528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DA70D4-9950-435B-9934-F2992D210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30996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EA2C4AD-0EB7-4D0F-9DC8-377D28A88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05/26/2021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C5DA273-8C36-48BB-BB0A-FD6956943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DB21075-9D0A-4EA0-A121-D15AF9DD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006557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1A73AA-6D01-41D8-8F04-0EE707276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837777"/>
            <a:ext cx="6484095" cy="293221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550C95-C7E6-4C7B-8BD9-97B80E987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6861" y="1809366"/>
            <a:ext cx="10177701" cy="8930467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AF6EAC-25D3-43CD-A76B-B18585B70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769995"/>
            <a:ext cx="6484095" cy="6984382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01F64E-DAA1-4227-861F-53C81B7CF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05/26/2021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4A4C10-B2E6-452C-B251-AA0BEF4E4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134897-8B33-46A5-BBCE-BFC7438D5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30665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90928-75CA-4D40-99A0-AED38CC30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837777"/>
            <a:ext cx="6484095" cy="293221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2F5FF87-ECDA-4C2F-BAE9-32C7DCC4A3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46861" y="1809366"/>
            <a:ext cx="10177701" cy="8930467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C48173-B2CC-4A33-932D-7BE290D2B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769995"/>
            <a:ext cx="6484095" cy="6984382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2C8EFB7-7308-4E9D-81CC-527FE77D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05/26/2021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FDEAF3-B2AA-43A4-BFB9-F76B8EDF1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6C211D-CA19-499D-8725-7264CD8B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4099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F1BA0-1C8B-4EA9-B8CA-4949619D6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DA1F79-1074-4F08-BAD2-9095029E0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12142-5C5B-4AA4-B1D1-354AA2E9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7983D6-E15D-40A2-B110-953C4C0B1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629533-952A-46B0-B7EB-031685A85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080833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0B0B13-911D-4591-BD62-742815F1B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86996" y="669058"/>
            <a:ext cx="4334947" cy="1064965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2D832A-ACB2-407B-A18A-49522A675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157" y="669058"/>
            <a:ext cx="12753538" cy="10649655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62F6F4-A525-4E47-A601-8C6F9515F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D8D7BF-A6B7-4A18-A14B-5FD1CDE4D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B9E7F9-5533-4627-B4F7-0AE2F661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0298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3572" y="4020086"/>
            <a:ext cx="17476955" cy="433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46474" y="2590062"/>
            <a:ext cx="17573625" cy="7296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1686985"/>
            <a:ext cx="6433312" cy="628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1686985"/>
            <a:ext cx="4623943" cy="628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1686985"/>
            <a:ext cx="4623943" cy="628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333D086-92DC-4FA2-B16B-22299EBD3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69059"/>
            <a:ext cx="17339786" cy="2428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D179A6-F739-455C-8527-35211A97F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345289"/>
            <a:ext cx="17339786" cy="7973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7B2EF6-EFE2-4FBE-8909-1C8712B2C0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157" y="11647424"/>
            <a:ext cx="4523423" cy="6690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8F54E-CCF4-471B-AA21-C8B92905E60C}" type="datetimeFigureOut">
              <a:rPr lang="es-PA" smtClean="0"/>
              <a:t>05/26/2021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BE82F7-7E93-49B8-A1AB-45EDD30C1C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59483" y="11647424"/>
            <a:ext cx="6785134" cy="6690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ED7440-5B29-4CEE-BE19-F0484F4023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198520" y="11647424"/>
            <a:ext cx="4523423" cy="6690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7814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mindmaps.app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14">
            <a:extLst>
              <a:ext uri="{FF2B5EF4-FFF2-40B4-BE49-F238E27FC236}">
                <a16:creationId xmlns:a16="http://schemas.microsoft.com/office/drawing/2014/main" id="{6FC11E2E-9797-4FEA-90FD-894E32A208B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613604"/>
            <a:ext cx="11111423" cy="2323999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6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Freeform 33">
            <a:extLst>
              <a:ext uri="{FF2B5EF4-FFF2-40B4-BE49-F238E27FC236}">
                <a16:creationId xmlns:a16="http://schemas.microsoft.com/office/drawing/2014/main" id="{F8828EFD-56F8-4B00-9A0D-B623CC074A0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062102" y="6580131"/>
            <a:ext cx="7457902" cy="5357472"/>
          </a:xfrm>
          <a:custGeom>
            <a:avLst/>
            <a:gdLst>
              <a:gd name="connsiteX0" fmla="*/ 3018081 w 4522796"/>
              <a:gd name="connsiteY0" fmla="*/ 0 h 3249004"/>
              <a:gd name="connsiteX1" fmla="*/ 0 w 4522796"/>
              <a:gd name="connsiteY1" fmla="*/ 0 h 3249004"/>
              <a:gd name="connsiteX2" fmla="*/ 0 w 4522796"/>
              <a:gd name="connsiteY2" fmla="*/ 3249004 h 3249004"/>
              <a:gd name="connsiteX3" fmla="*/ 4522796 w 4522796"/>
              <a:gd name="connsiteY3" fmla="*/ 3249004 h 324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3249004">
                <a:moveTo>
                  <a:pt x="3018081" y="0"/>
                </a:moveTo>
                <a:lnTo>
                  <a:pt x="0" y="0"/>
                </a:lnTo>
                <a:lnTo>
                  <a:pt x="0" y="3249004"/>
                </a:lnTo>
                <a:lnTo>
                  <a:pt x="4522796" y="32490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68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A085B63A-2D2F-4B09-9BFB-E2080686CEE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33709" y="9613604"/>
            <a:ext cx="9770391" cy="2323999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6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4">
            <a:extLst>
              <a:ext uri="{FF2B5EF4-FFF2-40B4-BE49-F238E27FC236}">
                <a16:creationId xmlns:a16="http://schemas.microsoft.com/office/drawing/2014/main" id="{3D4697C8-4A0D-4493-B526-7CC15E0EE5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047"/>
            <a:ext cx="9762852" cy="4775809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6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810D5B-2332-4275-85CE-BC4516FB2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7869" y="3826626"/>
            <a:ext cx="7481045" cy="3156459"/>
          </a:xfrm>
        </p:spPr>
        <p:txBody>
          <a:bodyPr>
            <a:normAutofit fontScale="90000"/>
          </a:bodyPr>
          <a:lstStyle/>
          <a:p>
            <a:r>
              <a:rPr lang="es-PA" sz="8905" b="1" dirty="0">
                <a:latin typeface="Calibri" panose="020F0502020204030204" pitchFamily="34" charset="0"/>
                <a:cs typeface="Calibri" panose="020F0502020204030204" pitchFamily="34" charset="0"/>
              </a:rPr>
              <a:t>Técnicas para desarrollar la Creatividad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32AEC4F-6B7C-4DCE-B2C3-7197E6F48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803" y="6283326"/>
            <a:ext cx="3398909" cy="205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47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C60EEDC0-3592-4F71-9367-755EA41A29C6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74B9F80-32B2-4DC5-BB08-D5D029D4C1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id="{E9E12803-8A1A-4907-9382-BC8C939FAAE3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6A2263B2-D5B4-40A7-A5F3-EBD2E58763F1}"/>
              </a:ext>
            </a:extLst>
          </p:cNvPr>
          <p:cNvSpPr txBox="1">
            <a:spLocks/>
          </p:cNvSpPr>
          <p:nvPr/>
        </p:nvSpPr>
        <p:spPr>
          <a:xfrm>
            <a:off x="3270250" y="4903179"/>
            <a:ext cx="15038555" cy="4291108"/>
          </a:xfrm>
          <a:prstGeom prst="rect">
            <a:avLst/>
          </a:prstGeom>
        </p:spPr>
        <p:txBody>
          <a:bodyPr vert="horz" wrap="square" lIns="0" tIns="287208" rIns="0" bIns="0" rtlCol="0">
            <a:spAutoFit/>
          </a:bodyPr>
          <a:lstStyle>
            <a:lvl1pPr>
              <a:defRPr sz="1355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6703695" marR="5080" lvl="0" indent="-5744210" defTabSz="914400" eaLnBrk="1" fontAlgn="auto" latinLnBrk="0" hangingPunct="1">
              <a:lnSpc>
                <a:spcPts val="15550"/>
              </a:lnSpc>
              <a:spcBef>
                <a:spcPts val="1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3550" b="0" i="0" u="none" strike="noStrike" kern="0" cap="none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 dónde </a:t>
            </a:r>
            <a:r>
              <a:rPr kumimoji="0" lang="es-PA" sz="13550" b="1" i="0" u="none" strike="noStrike" kern="0" cap="none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surgen</a:t>
            </a:r>
            <a:r>
              <a:rPr kumimoji="0" lang="es-PA" sz="13550" b="0" i="0" u="none" strike="noStrike" kern="0" cap="none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las </a:t>
            </a:r>
            <a:r>
              <a:rPr kumimoji="0" lang="es-PA" sz="13550" b="1" i="0" u="none" strike="noStrike" kern="0" cap="none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ideas</a:t>
            </a:r>
            <a:r>
              <a:rPr kumimoji="0" lang="es-PA" sz="13550" b="0" i="0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?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17AD6766-DB52-49F5-B1DF-7B6741908AB5}"/>
              </a:ext>
            </a:extLst>
          </p:cNvPr>
          <p:cNvSpPr/>
          <p:nvPr/>
        </p:nvSpPr>
        <p:spPr>
          <a:xfrm>
            <a:off x="0" y="759001"/>
            <a:ext cx="4413249" cy="47623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E212F265-FFDA-4DE6-8727-DE81BBDA2CA2}"/>
              </a:ext>
            </a:extLst>
          </p:cNvPr>
          <p:cNvSpPr/>
          <p:nvPr/>
        </p:nvSpPr>
        <p:spPr>
          <a:xfrm>
            <a:off x="4413249" y="759001"/>
            <a:ext cx="3376075" cy="3390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74106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42C2B329-9D0D-4D87-9F52-DCDC5B5B23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2250" y="1003098"/>
            <a:ext cx="9525000" cy="2089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0815"/>
              </a:lnSpc>
              <a:spcBef>
                <a:spcPts val="95"/>
              </a:spcBef>
            </a:pPr>
            <a:r>
              <a:rPr sz="9050" b="1" dirty="0">
                <a:solidFill>
                  <a:schemeClr val="accent6"/>
                </a:solidFill>
              </a:rPr>
              <a:t>por casualidad</a:t>
            </a:r>
          </a:p>
          <a:p>
            <a:pPr algn="ctr">
              <a:lnSpc>
                <a:spcPts val="5355"/>
              </a:lnSpc>
              <a:tabLst>
                <a:tab pos="5771515" algn="l"/>
              </a:tabLst>
            </a:pPr>
            <a:r>
              <a:rPr sz="4400" dirty="0"/>
              <a:t>aparecen por suerte…	no son </a:t>
            </a:r>
            <a:r>
              <a:rPr lang="es-PA" sz="4400" dirty="0"/>
              <a:t>creadas</a:t>
            </a:r>
            <a:endParaRPr sz="4400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ED6FEFBD-5F78-4A53-A1E9-AEB317A0A9EC}"/>
              </a:ext>
            </a:extLst>
          </p:cNvPr>
          <p:cNvSpPr txBox="1"/>
          <p:nvPr/>
        </p:nvSpPr>
        <p:spPr>
          <a:xfrm>
            <a:off x="4108450" y="3082925"/>
            <a:ext cx="15621000" cy="75541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0815"/>
              </a:lnSpc>
              <a:spcBef>
                <a:spcPts val="95"/>
              </a:spcBef>
            </a:pPr>
            <a:r>
              <a:rPr sz="4400" b="1" dirty="0">
                <a:solidFill>
                  <a:schemeClr val="accent1"/>
                </a:solidFill>
                <a:latin typeface="Arial"/>
                <a:cs typeface="Arial"/>
              </a:rPr>
              <a:t>ideas que </a:t>
            </a:r>
            <a:r>
              <a:rPr sz="4400" b="1" dirty="0">
                <a:solidFill>
                  <a:schemeClr val="accent2"/>
                </a:solidFill>
                <a:latin typeface="Arial"/>
                <a:cs typeface="Arial"/>
              </a:rPr>
              <a:t>nos cuentan</a:t>
            </a:r>
          </a:p>
          <a:p>
            <a:pPr marL="1270" algn="ctr">
              <a:lnSpc>
                <a:spcPts val="5355"/>
              </a:lnSpc>
              <a:tabLst>
                <a:tab pos="3377565" algn="l"/>
                <a:tab pos="5864225" algn="l"/>
                <a:tab pos="8580755" algn="l"/>
              </a:tabLst>
            </a:pPr>
            <a:r>
              <a:rPr sz="4400" dirty="0">
                <a:latin typeface="Arial"/>
                <a:cs typeface="Arial"/>
              </a:rPr>
              <a:t>profesores…	amigos…	lecturas…	estudios…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400" dirty="0">
              <a:latin typeface="Times New Roman"/>
              <a:cs typeface="Times New Roman"/>
            </a:endParaRPr>
          </a:p>
          <a:p>
            <a:pPr marL="635" algn="ctr">
              <a:lnSpc>
                <a:spcPts val="10815"/>
              </a:lnSpc>
            </a:pPr>
            <a:r>
              <a:rPr sz="4400" b="1" dirty="0">
                <a:solidFill>
                  <a:schemeClr val="accent1"/>
                </a:solidFill>
                <a:latin typeface="Arial"/>
                <a:cs typeface="Arial"/>
              </a:rPr>
              <a:t>ideas que </a:t>
            </a:r>
            <a:r>
              <a:rPr sz="4400" b="1" dirty="0">
                <a:solidFill>
                  <a:schemeClr val="accent2"/>
                </a:solidFill>
                <a:latin typeface="Arial"/>
                <a:cs typeface="Arial"/>
              </a:rPr>
              <a:t>vemos</a:t>
            </a:r>
          </a:p>
          <a:p>
            <a:pPr marL="1270" algn="ctr">
              <a:lnSpc>
                <a:spcPts val="5355"/>
              </a:lnSpc>
            </a:pPr>
            <a:r>
              <a:rPr sz="4400" dirty="0">
                <a:latin typeface="Arial"/>
                <a:cs typeface="Arial"/>
              </a:rPr>
              <a:t>cambios en la percepción de la gente…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400" dirty="0">
              <a:latin typeface="Times New Roman"/>
              <a:cs typeface="Times New Roman"/>
            </a:endParaRPr>
          </a:p>
          <a:p>
            <a:pPr algn="ctr">
              <a:lnSpc>
                <a:spcPts val="10815"/>
              </a:lnSpc>
              <a:spcBef>
                <a:spcPts val="5"/>
              </a:spcBef>
            </a:pPr>
            <a:r>
              <a:rPr sz="4400" b="1" dirty="0">
                <a:solidFill>
                  <a:schemeClr val="accent1"/>
                </a:solidFill>
                <a:latin typeface="Arial"/>
                <a:cs typeface="Arial"/>
              </a:rPr>
              <a:t>ideas que </a:t>
            </a:r>
            <a:r>
              <a:rPr sz="4400" b="1" dirty="0">
                <a:solidFill>
                  <a:schemeClr val="accent2"/>
                </a:solidFill>
                <a:latin typeface="Arial"/>
                <a:cs typeface="Arial"/>
              </a:rPr>
              <a:t>buscamos</a:t>
            </a:r>
          </a:p>
          <a:p>
            <a:pPr algn="ctr">
              <a:lnSpc>
                <a:spcPts val="5355"/>
              </a:lnSpc>
              <a:tabLst>
                <a:tab pos="2715895" algn="l"/>
                <a:tab pos="4984750" algn="l"/>
              </a:tabLst>
            </a:pPr>
            <a:r>
              <a:rPr sz="4400" dirty="0">
                <a:latin typeface="Arial"/>
                <a:cs typeface="Arial"/>
              </a:rPr>
              <a:t>lecturas…	países…	experiencia… habilidades... aficiones…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04A88F96-F0B4-4AA0-A782-1931EEE77F88}"/>
              </a:ext>
            </a:extLst>
          </p:cNvPr>
          <p:cNvSpPr/>
          <p:nvPr/>
        </p:nvSpPr>
        <p:spPr>
          <a:xfrm>
            <a:off x="1060450" y="4220632"/>
            <a:ext cx="4413906" cy="41253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7758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893405" cy="61861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2213" y="5547060"/>
            <a:ext cx="18855690" cy="3708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4"/>
              </a:spcBef>
            </a:pPr>
            <a:r>
              <a:rPr sz="12000" dirty="0" err="1"/>
              <a:t>técnicas</a:t>
            </a:r>
            <a:r>
              <a:rPr sz="12000" dirty="0"/>
              <a:t> para</a:t>
            </a:r>
            <a:r>
              <a:rPr lang="es-PA" sz="12000" dirty="0"/>
              <a:t> </a:t>
            </a:r>
            <a:r>
              <a:rPr sz="12000" b="1" dirty="0">
                <a:solidFill>
                  <a:schemeClr val="accent1"/>
                </a:solidFill>
              </a:rPr>
              <a:t>gene</a:t>
            </a:r>
            <a:r>
              <a:rPr lang="es-PA" sz="12000" b="1" dirty="0">
                <a:solidFill>
                  <a:schemeClr val="accent1"/>
                </a:solidFill>
              </a:rPr>
              <a:t>rar </a:t>
            </a:r>
            <a:r>
              <a:rPr sz="12000" b="1" dirty="0">
                <a:solidFill>
                  <a:schemeClr val="accent6"/>
                </a:solidFill>
              </a:rPr>
              <a:t>ideas</a:t>
            </a:r>
          </a:p>
        </p:txBody>
      </p:sp>
      <p:sp>
        <p:nvSpPr>
          <p:cNvPr id="4" name="object 4"/>
          <p:cNvSpPr/>
          <p:nvPr/>
        </p:nvSpPr>
        <p:spPr>
          <a:xfrm>
            <a:off x="5708453" y="0"/>
            <a:ext cx="3664604" cy="40044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20104100" cy="12565380"/>
          </a:xfrm>
          <a:custGeom>
            <a:avLst/>
            <a:gdLst/>
            <a:ahLst/>
            <a:cxnLst/>
            <a:rect l="l" t="t" r="r" b="b"/>
            <a:pathLst>
              <a:path w="20104100" h="12565380">
                <a:moveTo>
                  <a:pt x="0" y="12565062"/>
                </a:moveTo>
                <a:lnTo>
                  <a:pt x="20104100" y="12565062"/>
                </a:lnTo>
                <a:lnTo>
                  <a:pt x="20104100" y="0"/>
                </a:lnTo>
                <a:lnTo>
                  <a:pt x="0" y="0"/>
                </a:lnTo>
                <a:lnTo>
                  <a:pt x="0" y="12565062"/>
                </a:lnTo>
                <a:close/>
              </a:path>
            </a:pathLst>
          </a:custGeom>
          <a:ln w="11966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ADD3A0B9-396B-481D-B211-A4243F24B9CC}"/>
              </a:ext>
            </a:extLst>
          </p:cNvPr>
          <p:cNvSpPr/>
          <p:nvPr/>
        </p:nvSpPr>
        <p:spPr>
          <a:xfrm>
            <a:off x="8756650" y="0"/>
            <a:ext cx="1134745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2A0E96C-9F77-4ECD-84FF-02772309A80A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0314609-D45E-4CFA-AA9A-EB68F536CA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893405" cy="61861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99326" y="5351987"/>
            <a:ext cx="10598853" cy="186140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4"/>
              </a:spcBef>
            </a:pPr>
            <a:r>
              <a:rPr lang="es-PA" sz="12000" b="1" dirty="0" err="1">
                <a:solidFill>
                  <a:schemeClr val="accent1"/>
                </a:solidFill>
              </a:rPr>
              <a:t>brain</a:t>
            </a:r>
            <a:r>
              <a:rPr lang="es-PA" sz="12000" b="1" dirty="0" err="1">
                <a:solidFill>
                  <a:schemeClr val="accent3"/>
                </a:solidFill>
              </a:rPr>
              <a:t>storming</a:t>
            </a:r>
            <a:endParaRPr sz="12000" b="1" dirty="0">
              <a:solidFill>
                <a:schemeClr val="accent3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08453" y="0"/>
            <a:ext cx="3664604" cy="40044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20104100" cy="12565380"/>
          </a:xfrm>
          <a:custGeom>
            <a:avLst/>
            <a:gdLst/>
            <a:ahLst/>
            <a:cxnLst/>
            <a:rect l="l" t="t" r="r" b="b"/>
            <a:pathLst>
              <a:path w="20104100" h="12565380">
                <a:moveTo>
                  <a:pt x="0" y="12565062"/>
                </a:moveTo>
                <a:lnTo>
                  <a:pt x="20104100" y="12565062"/>
                </a:lnTo>
                <a:lnTo>
                  <a:pt x="20104100" y="0"/>
                </a:lnTo>
                <a:lnTo>
                  <a:pt x="0" y="0"/>
                </a:lnTo>
                <a:lnTo>
                  <a:pt x="0" y="12565062"/>
                </a:lnTo>
                <a:close/>
              </a:path>
            </a:pathLst>
          </a:custGeom>
          <a:ln w="11966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ADD3A0B9-396B-481D-B211-A4243F24B9CC}"/>
              </a:ext>
            </a:extLst>
          </p:cNvPr>
          <p:cNvSpPr/>
          <p:nvPr/>
        </p:nvSpPr>
        <p:spPr>
          <a:xfrm>
            <a:off x="8756650" y="0"/>
            <a:ext cx="1134745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2A0E96C-9F77-4ECD-84FF-02772309A80A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0314609-D45E-4CFA-AA9A-EB68F536CA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20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34778" y="6552899"/>
            <a:ext cx="8182054" cy="44617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85050" y="1537029"/>
            <a:ext cx="11662728" cy="209993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b="1" dirty="0">
                <a:solidFill>
                  <a:schemeClr val="accent1"/>
                </a:solidFill>
              </a:rPr>
              <a:t>brain</a:t>
            </a:r>
            <a:r>
              <a:rPr b="1" dirty="0">
                <a:solidFill>
                  <a:schemeClr val="accent6"/>
                </a:solidFill>
              </a:rPr>
              <a:t>storming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0940" y="4293363"/>
            <a:ext cx="10966570" cy="397865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15290" indent="-402590">
              <a:lnSpc>
                <a:spcPct val="100000"/>
              </a:lnSpc>
              <a:spcBef>
                <a:spcPts val="125"/>
              </a:spcBef>
              <a:buChar char="-"/>
              <a:tabLst>
                <a:tab pos="415290" algn="l"/>
              </a:tabLst>
            </a:pPr>
            <a:r>
              <a:rPr sz="5250" dirty="0">
                <a:latin typeface="Arial"/>
                <a:cs typeface="Arial"/>
              </a:rPr>
              <a:t>Forma de generar ideas en grupo</a:t>
            </a: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-"/>
            </a:pPr>
            <a:endParaRPr sz="5000" dirty="0">
              <a:latin typeface="Times New Roman"/>
              <a:cs typeface="Times New Roman"/>
            </a:endParaRPr>
          </a:p>
          <a:p>
            <a:pPr marL="415290" indent="-402590">
              <a:lnSpc>
                <a:spcPct val="100000"/>
              </a:lnSpc>
              <a:buChar char="-"/>
              <a:tabLst>
                <a:tab pos="415290" algn="l"/>
              </a:tabLst>
            </a:pPr>
            <a:r>
              <a:rPr sz="5250" dirty="0">
                <a:latin typeface="Arial"/>
                <a:cs typeface="Arial"/>
              </a:rPr>
              <a:t>Cada persona pensamos diferente</a:t>
            </a: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-"/>
            </a:pPr>
            <a:endParaRPr sz="5000" dirty="0">
              <a:latin typeface="Times New Roman"/>
              <a:cs typeface="Times New Roman"/>
            </a:endParaRPr>
          </a:p>
          <a:p>
            <a:pPr marL="415290" indent="-402590">
              <a:lnSpc>
                <a:spcPct val="100000"/>
              </a:lnSpc>
              <a:spcBef>
                <a:spcPts val="5"/>
              </a:spcBef>
              <a:buChar char="-"/>
              <a:tabLst>
                <a:tab pos="415290" algn="l"/>
              </a:tabLst>
            </a:pPr>
            <a:r>
              <a:rPr sz="5250" dirty="0">
                <a:latin typeface="Arial"/>
                <a:cs typeface="Arial"/>
              </a:rPr>
              <a:t>Importa la cantidad de ideas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20104100" cy="12565380"/>
          </a:xfrm>
          <a:custGeom>
            <a:avLst/>
            <a:gdLst/>
            <a:ahLst/>
            <a:cxnLst/>
            <a:rect l="l" t="t" r="r" b="b"/>
            <a:pathLst>
              <a:path w="20104100" h="12565380">
                <a:moveTo>
                  <a:pt x="0" y="12565062"/>
                </a:moveTo>
                <a:lnTo>
                  <a:pt x="20104100" y="12565062"/>
                </a:lnTo>
                <a:lnTo>
                  <a:pt x="20104100" y="0"/>
                </a:lnTo>
                <a:lnTo>
                  <a:pt x="0" y="0"/>
                </a:lnTo>
                <a:lnTo>
                  <a:pt x="0" y="12565062"/>
                </a:lnTo>
                <a:close/>
              </a:path>
            </a:pathLst>
          </a:custGeom>
          <a:ln w="11966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00C957F-C3AA-4260-B626-8ABAE6B8E6DC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26C732CF-F443-4994-A79B-E229A973C70C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F654B5E-CD45-49AC-8AB1-1A1537A84C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97025"/>
            <a:ext cx="1512191" cy="9133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3592EDCF-D742-4650-BB1C-4B0938056854}"/>
              </a:ext>
            </a:extLst>
          </p:cNvPr>
          <p:cNvSpPr txBox="1"/>
          <p:nvPr/>
        </p:nvSpPr>
        <p:spPr>
          <a:xfrm>
            <a:off x="527050" y="4558589"/>
            <a:ext cx="19278600" cy="636392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95300" indent="-482600">
              <a:lnSpc>
                <a:spcPct val="100000"/>
              </a:lnSpc>
              <a:spcBef>
                <a:spcPts val="125"/>
              </a:spcBef>
              <a:buSzPct val="98095"/>
              <a:buAutoNum type="arabicPeriod"/>
              <a:tabLst>
                <a:tab pos="495934" algn="l"/>
              </a:tabLst>
            </a:pPr>
            <a:r>
              <a:rPr lang="es-PA" sz="5250" dirty="0">
                <a:latin typeface="Arial"/>
                <a:cs typeface="Arial"/>
              </a:rPr>
              <a:t> </a:t>
            </a:r>
            <a:r>
              <a:rPr sz="5250" dirty="0">
                <a:latin typeface="Arial"/>
                <a:cs typeface="Arial"/>
              </a:rPr>
              <a:t>Define el problema</a:t>
            </a: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AutoNum type="arabicPeriod"/>
            </a:pPr>
            <a:endParaRPr sz="5000" dirty="0">
              <a:latin typeface="Times New Roman"/>
              <a:cs typeface="Times New Roman"/>
            </a:endParaRPr>
          </a:p>
          <a:p>
            <a:pPr marL="495300" indent="-482600">
              <a:buSzPct val="98095"/>
              <a:buFontTx/>
              <a:buAutoNum type="arabicPeriod"/>
              <a:tabLst>
                <a:tab pos="495934" algn="l"/>
              </a:tabLst>
            </a:pPr>
            <a:r>
              <a:rPr lang="es-PA" sz="5250" dirty="0">
                <a:latin typeface="Arial"/>
                <a:cs typeface="Arial"/>
              </a:rPr>
              <a:t> Es de carácter grupal</a:t>
            </a:r>
            <a:endParaRPr sz="52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AutoNum type="arabicPeriod"/>
            </a:pPr>
            <a:endParaRPr sz="5000" dirty="0">
              <a:latin typeface="Times New Roman"/>
              <a:cs typeface="Times New Roman"/>
            </a:endParaRPr>
          </a:p>
          <a:p>
            <a:pPr marL="548005" indent="-535305">
              <a:lnSpc>
                <a:spcPct val="100000"/>
              </a:lnSpc>
              <a:spcBef>
                <a:spcPts val="5"/>
              </a:spcBef>
              <a:buSzPct val="98095"/>
              <a:buAutoNum type="arabicPeriod"/>
              <a:tabLst>
                <a:tab pos="548640" algn="l"/>
              </a:tabLst>
            </a:pPr>
            <a:r>
              <a:rPr lang="es-PA" sz="5250" dirty="0">
                <a:latin typeface="Arial"/>
                <a:cs typeface="Arial"/>
              </a:rPr>
              <a:t> Requiere llevar un récord de las ideas generadas</a:t>
            </a:r>
            <a:endParaRPr sz="52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AutoNum type="arabicPeriod"/>
            </a:pPr>
            <a:endParaRPr sz="5000" dirty="0">
              <a:latin typeface="Times New Roman"/>
              <a:cs typeface="Times New Roman"/>
            </a:endParaRPr>
          </a:p>
          <a:p>
            <a:pPr marL="548005" indent="-535305">
              <a:buSzPct val="98095"/>
              <a:buFontTx/>
              <a:buAutoNum type="arabicPeriod"/>
              <a:tabLst>
                <a:tab pos="548640" algn="l"/>
              </a:tabLst>
            </a:pPr>
            <a:r>
              <a:rPr lang="es-PA" sz="5250" dirty="0">
                <a:latin typeface="Arial"/>
                <a:cs typeface="Arial"/>
              </a:rPr>
              <a:t> </a:t>
            </a:r>
            <a:r>
              <a:rPr sz="5250" dirty="0" err="1">
                <a:latin typeface="Arial"/>
                <a:cs typeface="Arial"/>
              </a:rPr>
              <a:t>Acepta</a:t>
            </a:r>
            <a:r>
              <a:rPr lang="es-PA" sz="5250" dirty="0">
                <a:latin typeface="Arial"/>
                <a:cs typeface="Arial"/>
              </a:rPr>
              <a:t> y</a:t>
            </a:r>
            <a:r>
              <a:rPr sz="5250" dirty="0">
                <a:latin typeface="Arial"/>
                <a:cs typeface="Arial"/>
              </a:rPr>
              <a:t> </a:t>
            </a:r>
            <a:r>
              <a:rPr lang="es-PA" sz="5250" dirty="0">
                <a:latin typeface="Arial"/>
                <a:cs typeface="Arial"/>
              </a:rPr>
              <a:t>Trabaja todas las ideas. Se pueden mejorar?</a:t>
            </a:r>
          </a:p>
          <a:p>
            <a:pPr marL="12700">
              <a:lnSpc>
                <a:spcPct val="100000"/>
              </a:lnSpc>
              <a:buSzPct val="98095"/>
              <a:tabLst>
                <a:tab pos="548640" algn="l"/>
              </a:tabLst>
            </a:pPr>
            <a:endParaRPr sz="5250" dirty="0">
              <a:latin typeface="Arial"/>
              <a:cs typeface="Arial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E2AE844-41EB-43B0-BC4A-42EBDFAC7002}"/>
              </a:ext>
            </a:extLst>
          </p:cNvPr>
          <p:cNvSpPr txBox="1">
            <a:spLocks/>
          </p:cNvSpPr>
          <p:nvPr/>
        </p:nvSpPr>
        <p:spPr>
          <a:xfrm>
            <a:off x="7385050" y="1537029"/>
            <a:ext cx="11662728" cy="209993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sz="1355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3550" b="1" i="0" u="none" strike="noStrike" kern="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brain</a:t>
            </a:r>
            <a:r>
              <a:rPr kumimoji="0" lang="es-PA" sz="1355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storming</a:t>
            </a:r>
            <a:endParaRPr kumimoji="0" lang="es-PA" sz="13550" b="1" i="0" u="none" strike="noStrike" kern="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5194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73A4FF36-6CAD-4011-88AC-BA0EBD506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650" y="160771"/>
            <a:ext cx="15544800" cy="11380354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1863725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E52F2688-E0BD-4FB0-9536-CDEA655AB0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78630" y="-111509"/>
            <a:ext cx="8673976" cy="186397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0" b="1" dirty="0">
                <a:solidFill>
                  <a:schemeClr val="accent1"/>
                </a:solidFill>
              </a:rPr>
              <a:t>brain</a:t>
            </a:r>
            <a:r>
              <a:rPr sz="12000" b="1" dirty="0">
                <a:solidFill>
                  <a:schemeClr val="accent6"/>
                </a:solidFill>
              </a:rPr>
              <a:t>storming</a:t>
            </a:r>
          </a:p>
        </p:txBody>
      </p:sp>
    </p:spTree>
    <p:extLst>
      <p:ext uri="{BB962C8B-B14F-4D97-AF65-F5344CB8AC3E}">
        <p14:creationId xmlns:p14="http://schemas.microsoft.com/office/powerpoint/2010/main" val="2642849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1F765406-74FF-4A80-A745-F0269B115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450" y="2293449"/>
            <a:ext cx="14905972" cy="10273201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19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hlinkClick r:id="rId2"/>
            <a:extLst>
              <a:ext uri="{FF2B5EF4-FFF2-40B4-BE49-F238E27FC236}">
                <a16:creationId xmlns:a16="http://schemas.microsoft.com/office/drawing/2014/main" id="{E013D1D7-9098-4EA6-8488-743B9DCCF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249" y="904399"/>
            <a:ext cx="14325600" cy="10757852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E68101C-5032-4D53-8F74-0224AD376D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14849" y="7427138"/>
            <a:ext cx="28575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0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4E89AE7D-B477-435E-BDDB-B254DFBF49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951" y="1101725"/>
            <a:ext cx="11153899" cy="386451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s-PA" sz="25000" dirty="0" err="1"/>
              <a:t>scamper</a:t>
            </a:r>
            <a:endParaRPr sz="25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9F507B2-8701-4F5B-AB75-21D9B6734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812" y="5530850"/>
            <a:ext cx="10206038" cy="505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24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00836CBF-643D-4B59-9F0E-7DD10C274461}"/>
              </a:ext>
            </a:extLst>
          </p:cNvPr>
          <p:cNvSpPr txBox="1"/>
          <p:nvPr/>
        </p:nvSpPr>
        <p:spPr>
          <a:xfrm>
            <a:off x="4337050" y="3139195"/>
            <a:ext cx="15538577" cy="6288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50" dirty="0">
                <a:latin typeface="Arial"/>
                <a:cs typeface="Arial"/>
              </a:rPr>
              <a:t>1.Establecimiento del </a:t>
            </a:r>
            <a:r>
              <a:rPr sz="9050" dirty="0" err="1">
                <a:latin typeface="Arial"/>
                <a:cs typeface="Arial"/>
              </a:rPr>
              <a:t>problema</a:t>
            </a:r>
            <a:endParaRPr sz="90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465"/>
              </a:spcBef>
            </a:pPr>
            <a:r>
              <a:rPr sz="9050" dirty="0">
                <a:latin typeface="Arial"/>
                <a:cs typeface="Arial"/>
              </a:rPr>
              <a:t>2. </a:t>
            </a:r>
            <a:r>
              <a:rPr lang="es-PA" sz="9050" dirty="0">
                <a:latin typeface="Arial"/>
                <a:cs typeface="Arial"/>
              </a:rPr>
              <a:t>Responder las </a:t>
            </a:r>
            <a:r>
              <a:rPr sz="9050" dirty="0" err="1">
                <a:latin typeface="Arial"/>
                <a:cs typeface="Arial"/>
              </a:rPr>
              <a:t>preguntas</a:t>
            </a:r>
            <a:r>
              <a:rPr sz="9050" dirty="0">
                <a:latin typeface="Arial"/>
                <a:cs typeface="Arial"/>
              </a:rPr>
              <a:t> SCAMPER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27337B8C-F838-4305-A577-60232771368A}"/>
              </a:ext>
            </a:extLst>
          </p:cNvPr>
          <p:cNvSpPr txBox="1">
            <a:spLocks/>
          </p:cNvSpPr>
          <p:nvPr/>
        </p:nvSpPr>
        <p:spPr>
          <a:xfrm>
            <a:off x="1034337" y="796925"/>
            <a:ext cx="1306679" cy="9385903"/>
          </a:xfrm>
          <a:prstGeom prst="rect">
            <a:avLst/>
          </a:prstGeom>
        </p:spPr>
        <p:txBody>
          <a:bodyPr vert="horz" wrap="square" lIns="0" tIns="760730" rIns="0" bIns="0" rtlCol="0">
            <a:spAutoFit/>
          </a:bodyPr>
          <a:lstStyle>
            <a:lvl1pPr>
              <a:defRPr sz="1355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86995" marR="0" lvl="0" indent="0" algn="ctr" defTabSz="914400" eaLnBrk="1" fontAlgn="auto" latinLnBrk="0" hangingPunct="1">
              <a:lnSpc>
                <a:spcPct val="100000"/>
              </a:lnSpc>
              <a:spcBef>
                <a:spcPts val="59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0" cap="none" spc="0" normalizeH="0" baseline="0" noProof="0">
                <a:ln>
                  <a:noFill/>
                </a:ln>
                <a:solidFill>
                  <a:srgbClr val="A8D2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</a:t>
            </a:r>
            <a:br>
              <a:rPr kumimoji="0" lang="pt-BR" sz="8000" b="1" i="0" u="none" strike="noStrike" kern="0" cap="none" spc="0" normalizeH="0" baseline="0" noProof="0">
                <a:ln>
                  <a:noFill/>
                </a:ln>
                <a:solidFill>
                  <a:srgbClr val="A8D2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pt-BR" sz="8000" b="1" i="0" u="none" strike="noStrike" kern="0" cap="none" spc="0" normalizeH="0" baseline="0" noProof="0">
                <a:ln>
                  <a:noFill/>
                </a:ln>
                <a:solidFill>
                  <a:srgbClr val="A8D2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</a:t>
            </a:r>
            <a:br>
              <a:rPr kumimoji="0" lang="pt-BR" sz="8000" b="1" i="0" u="none" strike="noStrike" kern="0" cap="none" spc="0" normalizeH="0" baseline="0" noProof="0">
                <a:ln>
                  <a:noFill/>
                </a:ln>
                <a:solidFill>
                  <a:srgbClr val="A8D2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pt-BR" sz="8000" b="1" i="0" u="none" strike="noStrike" kern="0" cap="none" spc="0" normalizeH="0" baseline="0" noProof="0">
                <a:ln>
                  <a:noFill/>
                </a:ln>
                <a:solidFill>
                  <a:srgbClr val="A8D2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</a:t>
            </a:r>
            <a:br>
              <a:rPr kumimoji="0" lang="pt-BR" sz="8000" b="1" i="0" u="none" strike="noStrike" kern="0" cap="none" spc="0" normalizeH="0" baseline="0" noProof="0">
                <a:ln>
                  <a:noFill/>
                </a:ln>
                <a:solidFill>
                  <a:srgbClr val="A8D2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pt-BR" sz="8000" b="1" i="0" u="none" strike="noStrike" kern="0" cap="none" spc="0" normalizeH="0" baseline="0" noProof="0">
                <a:ln>
                  <a:noFill/>
                </a:ln>
                <a:solidFill>
                  <a:srgbClr val="A8D2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</a:t>
            </a:r>
            <a:br>
              <a:rPr kumimoji="0" lang="pt-BR" sz="8000" b="1" i="0" u="none" strike="noStrike" kern="0" cap="none" spc="0" normalizeH="0" baseline="0" noProof="0">
                <a:ln>
                  <a:noFill/>
                </a:ln>
                <a:solidFill>
                  <a:srgbClr val="A8D2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pt-BR" sz="8000" b="1" i="0" u="none" strike="noStrike" kern="0" cap="none" spc="0" normalizeH="0" baseline="0" noProof="0">
                <a:ln>
                  <a:noFill/>
                </a:ln>
                <a:solidFill>
                  <a:srgbClr val="A8D2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</a:t>
            </a:r>
            <a:br>
              <a:rPr kumimoji="0" lang="pt-BR" sz="8000" b="1" i="0" u="none" strike="noStrike" kern="0" cap="none" spc="0" normalizeH="0" baseline="0" noProof="0">
                <a:ln>
                  <a:noFill/>
                </a:ln>
                <a:solidFill>
                  <a:srgbClr val="A8D2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pt-BR" sz="8000" b="1" i="0" u="none" strike="noStrike" kern="0" cap="none" spc="0" normalizeH="0" baseline="0" noProof="0">
                <a:ln>
                  <a:noFill/>
                </a:ln>
                <a:solidFill>
                  <a:srgbClr val="A8D2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</a:t>
            </a:r>
            <a:br>
              <a:rPr kumimoji="0" lang="pt-BR" sz="8000" b="1" i="0" u="none" strike="noStrike" kern="0" cap="none" spc="0" normalizeH="0" baseline="0" noProof="0">
                <a:ln>
                  <a:noFill/>
                </a:ln>
                <a:solidFill>
                  <a:srgbClr val="A8D2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pt-BR" sz="8000" b="1" i="0" u="none" strike="noStrike" kern="0" cap="none" spc="0" normalizeH="0" baseline="0" noProof="0">
                <a:ln>
                  <a:noFill/>
                </a:ln>
                <a:solidFill>
                  <a:srgbClr val="A8D2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</a:t>
            </a:r>
            <a:endParaRPr kumimoji="0" lang="pt-BR" sz="8000" b="1" i="0" u="none" strike="noStrike" kern="0" cap="none" spc="0" normalizeH="0" baseline="0" noProof="0" dirty="0">
              <a:ln>
                <a:noFill/>
              </a:ln>
              <a:solidFill>
                <a:srgbClr val="A8D2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2202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34337" y="796925"/>
            <a:ext cx="1306679" cy="9385903"/>
          </a:xfrm>
          <a:prstGeom prst="rect">
            <a:avLst/>
          </a:prstGeom>
        </p:spPr>
        <p:txBody>
          <a:bodyPr vert="horz" wrap="square" lIns="0" tIns="760730" rIns="0" bIns="0" rtlCol="0">
            <a:spAutoFit/>
          </a:bodyPr>
          <a:lstStyle/>
          <a:p>
            <a:pPr marL="86995" algn="ctr">
              <a:lnSpc>
                <a:spcPct val="100000"/>
              </a:lnSpc>
              <a:spcBef>
                <a:spcPts val="5990"/>
              </a:spcBef>
            </a:pPr>
            <a:r>
              <a:rPr sz="8000" b="1" dirty="0">
                <a:solidFill>
                  <a:srgbClr val="A8D200"/>
                </a:solidFill>
              </a:rPr>
              <a:t>S</a:t>
            </a:r>
            <a:br>
              <a:rPr lang="es-PA" sz="8000" b="1" dirty="0">
                <a:solidFill>
                  <a:srgbClr val="A8D200"/>
                </a:solidFill>
              </a:rPr>
            </a:br>
            <a:r>
              <a:rPr sz="8000" b="1" dirty="0">
                <a:solidFill>
                  <a:srgbClr val="A8D200"/>
                </a:solidFill>
              </a:rPr>
              <a:t>C</a:t>
            </a:r>
            <a:br>
              <a:rPr lang="es-PA" sz="8000" b="1" dirty="0">
                <a:solidFill>
                  <a:srgbClr val="A8D200"/>
                </a:solidFill>
              </a:rPr>
            </a:br>
            <a:r>
              <a:rPr sz="8000" b="1" dirty="0">
                <a:solidFill>
                  <a:srgbClr val="A8D200"/>
                </a:solidFill>
              </a:rPr>
              <a:t>A</a:t>
            </a:r>
            <a:br>
              <a:rPr lang="es-PA" sz="8000" b="1" dirty="0">
                <a:solidFill>
                  <a:srgbClr val="A8D200"/>
                </a:solidFill>
              </a:rPr>
            </a:br>
            <a:r>
              <a:rPr sz="8000" b="1" dirty="0">
                <a:solidFill>
                  <a:srgbClr val="A8D200"/>
                </a:solidFill>
              </a:rPr>
              <a:t>M</a:t>
            </a:r>
            <a:br>
              <a:rPr lang="es-PA" sz="8000" b="1" dirty="0">
                <a:solidFill>
                  <a:srgbClr val="A8D200"/>
                </a:solidFill>
              </a:rPr>
            </a:br>
            <a:r>
              <a:rPr sz="8000" b="1" dirty="0">
                <a:solidFill>
                  <a:srgbClr val="A8D200"/>
                </a:solidFill>
              </a:rPr>
              <a:t>P</a:t>
            </a:r>
            <a:br>
              <a:rPr lang="es-PA" sz="8000" b="1" dirty="0">
                <a:solidFill>
                  <a:srgbClr val="A8D200"/>
                </a:solidFill>
              </a:rPr>
            </a:br>
            <a:r>
              <a:rPr sz="8000" b="1" dirty="0">
                <a:solidFill>
                  <a:srgbClr val="A8D200"/>
                </a:solidFill>
              </a:rPr>
              <a:t>E</a:t>
            </a:r>
            <a:br>
              <a:rPr lang="es-PA" sz="8000" b="1" dirty="0">
                <a:solidFill>
                  <a:srgbClr val="A8D200"/>
                </a:solidFill>
              </a:rPr>
            </a:br>
            <a:r>
              <a:rPr sz="8000" b="1" dirty="0">
                <a:solidFill>
                  <a:srgbClr val="A8D200"/>
                </a:solidFill>
              </a:rPr>
              <a:t>R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20104100" cy="12565380"/>
          </a:xfrm>
          <a:custGeom>
            <a:avLst/>
            <a:gdLst/>
            <a:ahLst/>
            <a:cxnLst/>
            <a:rect l="l" t="t" r="r" b="b"/>
            <a:pathLst>
              <a:path w="20104100" h="12565380">
                <a:moveTo>
                  <a:pt x="0" y="12565062"/>
                </a:moveTo>
                <a:lnTo>
                  <a:pt x="20104100" y="12565062"/>
                </a:lnTo>
                <a:lnTo>
                  <a:pt x="20104100" y="0"/>
                </a:lnTo>
                <a:lnTo>
                  <a:pt x="0" y="0"/>
                </a:lnTo>
                <a:lnTo>
                  <a:pt x="0" y="12565062"/>
                </a:lnTo>
                <a:close/>
              </a:path>
            </a:pathLst>
          </a:custGeom>
          <a:ln w="11966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63D3FFD2-62E8-464A-ABE1-8E9CBECFEC89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1089C78C-B799-4072-888B-53687C06A411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8F1012F-16DC-45D4-A5A7-8A430F05EA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pic>
        <p:nvPicPr>
          <p:cNvPr id="11" name="Imagen 10" descr="Captura de pantalla de un celular con letras&#10;&#10;Descripción generada automáticamente">
            <a:extLst>
              <a:ext uri="{FF2B5EF4-FFF2-40B4-BE49-F238E27FC236}">
                <a16:creationId xmlns:a16="http://schemas.microsoft.com/office/drawing/2014/main" id="{065453ED-89C6-4D62-8358-52A648E5F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49" y="961819"/>
            <a:ext cx="16622879" cy="9662049"/>
          </a:xfrm>
          <a:prstGeom prst="rect">
            <a:avLst/>
          </a:prstGeom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D0E46FAA-15C7-4DD9-AFF9-75A90097ECEC}"/>
              </a:ext>
            </a:extLst>
          </p:cNvPr>
          <p:cNvSpPr/>
          <p:nvPr/>
        </p:nvSpPr>
        <p:spPr>
          <a:xfrm>
            <a:off x="10260244" y="6664325"/>
            <a:ext cx="1981200" cy="15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pic>
        <p:nvPicPr>
          <p:cNvPr id="3" name="Imagen 2" descr="Imagen que contiene texto, captura de pantalla&#10;&#10;Descripción generada automáticamente">
            <a:extLst>
              <a:ext uri="{FF2B5EF4-FFF2-40B4-BE49-F238E27FC236}">
                <a16:creationId xmlns:a16="http://schemas.microsoft.com/office/drawing/2014/main" id="{EF118955-72F9-4CF2-8AC7-A3E0B8132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34" y="724324"/>
            <a:ext cx="18141716" cy="1020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97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8897CA7-479A-4656-A116-9063C1176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744104"/>
            <a:ext cx="18153304" cy="1021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758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893405" cy="61861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46650" y="5351987"/>
            <a:ext cx="13351529" cy="186140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4"/>
              </a:spcBef>
            </a:pPr>
            <a:r>
              <a:rPr lang="es-PA" sz="12000" b="1" dirty="0" err="1">
                <a:solidFill>
                  <a:schemeClr val="accent2"/>
                </a:solidFill>
              </a:rPr>
              <a:t>la</a:t>
            </a:r>
            <a:r>
              <a:rPr lang="es-PA" sz="12000" b="1" dirty="0" err="1">
                <a:solidFill>
                  <a:schemeClr val="accent1"/>
                </a:solidFill>
              </a:rPr>
              <a:t>caja</a:t>
            </a:r>
            <a:r>
              <a:rPr lang="es-PA" sz="12000" b="1" dirty="0" err="1">
                <a:solidFill>
                  <a:schemeClr val="accent3"/>
                </a:solidFill>
              </a:rPr>
              <a:t>morfológica</a:t>
            </a:r>
            <a:endParaRPr sz="12000" b="1" dirty="0">
              <a:solidFill>
                <a:schemeClr val="accent3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08453" y="0"/>
            <a:ext cx="3664604" cy="40044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20104100" cy="12565380"/>
          </a:xfrm>
          <a:custGeom>
            <a:avLst/>
            <a:gdLst/>
            <a:ahLst/>
            <a:cxnLst/>
            <a:rect l="l" t="t" r="r" b="b"/>
            <a:pathLst>
              <a:path w="20104100" h="12565380">
                <a:moveTo>
                  <a:pt x="0" y="12565062"/>
                </a:moveTo>
                <a:lnTo>
                  <a:pt x="20104100" y="12565062"/>
                </a:lnTo>
                <a:lnTo>
                  <a:pt x="20104100" y="0"/>
                </a:lnTo>
                <a:lnTo>
                  <a:pt x="0" y="0"/>
                </a:lnTo>
                <a:lnTo>
                  <a:pt x="0" y="12565062"/>
                </a:lnTo>
                <a:close/>
              </a:path>
            </a:pathLst>
          </a:custGeom>
          <a:ln w="11966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ADD3A0B9-396B-481D-B211-A4243F24B9CC}"/>
              </a:ext>
            </a:extLst>
          </p:cNvPr>
          <p:cNvSpPr/>
          <p:nvPr/>
        </p:nvSpPr>
        <p:spPr>
          <a:xfrm>
            <a:off x="8756650" y="0"/>
            <a:ext cx="1134745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2A0E96C-9F77-4ECD-84FF-02772309A80A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0314609-D45E-4CFA-AA9A-EB68F536CA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39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4E89AE7D-B477-435E-BDDB-B254DFBF49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89650" y="842658"/>
            <a:ext cx="12763529" cy="232563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s-PA" sz="15000" b="1" dirty="0"/>
              <a:t>Caja morfológica</a:t>
            </a:r>
            <a:endParaRPr sz="15000" b="1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03840427-6C95-47A0-BCEF-29A83AE41B88}"/>
              </a:ext>
            </a:extLst>
          </p:cNvPr>
          <p:cNvSpPr txBox="1"/>
          <p:nvPr/>
        </p:nvSpPr>
        <p:spPr>
          <a:xfrm>
            <a:off x="603250" y="3693817"/>
            <a:ext cx="19278600" cy="232435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SzPct val="98095"/>
              <a:tabLst>
                <a:tab pos="495934" algn="l"/>
              </a:tabLst>
            </a:pPr>
            <a:r>
              <a:rPr lang="es-PA" sz="5000" b="1" dirty="0">
                <a:solidFill>
                  <a:schemeClr val="accent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Qué es: </a:t>
            </a:r>
            <a:r>
              <a:rPr lang="es-PA" sz="5000" dirty="0">
                <a:latin typeface="MV Boli" panose="02000500030200090000" pitchFamily="2" charset="0"/>
                <a:cs typeface="MV Boli" panose="02000500030200090000" pitchFamily="2" charset="0"/>
              </a:rPr>
              <a:t>Es una propuesta que agrupa los principios básicos de dos técnicas, el “listado de atributos” (R.P. Crawford) y las “Relaciones Forzadas” (Charles S. </a:t>
            </a:r>
            <a:r>
              <a:rPr lang="es-PA" sz="5000" dirty="0" err="1">
                <a:latin typeface="MV Boli" panose="02000500030200090000" pitchFamily="2" charset="0"/>
                <a:cs typeface="MV Boli" panose="02000500030200090000" pitchFamily="2" charset="0"/>
              </a:rPr>
              <a:t>Whiting</a:t>
            </a:r>
            <a:r>
              <a:rPr lang="es-PA" sz="5000" dirty="0">
                <a:latin typeface="MV Boli" panose="02000500030200090000" pitchFamily="2" charset="0"/>
                <a:cs typeface="MV Boli" panose="02000500030200090000" pitchFamily="2" charset="0"/>
              </a:rPr>
              <a:t>)</a:t>
            </a:r>
            <a:endParaRPr sz="50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680E0962-5F1A-49E7-B203-DD36D095585A}"/>
              </a:ext>
            </a:extLst>
          </p:cNvPr>
          <p:cNvSpPr txBox="1"/>
          <p:nvPr/>
        </p:nvSpPr>
        <p:spPr>
          <a:xfrm>
            <a:off x="603250" y="6487697"/>
            <a:ext cx="19278600" cy="232435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SzPct val="98095"/>
              <a:tabLst>
                <a:tab pos="495934" algn="l"/>
              </a:tabLst>
            </a:pPr>
            <a:r>
              <a:rPr lang="es-PA" sz="5000" b="1" dirty="0">
                <a:solidFill>
                  <a:schemeClr val="accent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Para qué sirve: </a:t>
            </a:r>
            <a:r>
              <a:rPr lang="es-PA" sz="5000" dirty="0">
                <a:latin typeface="MV Boli" panose="02000500030200090000" pitchFamily="2" charset="0"/>
                <a:cs typeface="MV Boli" panose="02000500030200090000" pitchFamily="2" charset="0"/>
              </a:rPr>
              <a:t>En una primera fase facilita el surgimiento de ideas sobre aspectos que no habíamos considerado, y en una segunda fase provoca analogías inspiradoras </a:t>
            </a:r>
            <a:endParaRPr sz="50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6E4E14F1-F5FB-43FE-90BC-E80F4303AC5B}"/>
              </a:ext>
            </a:extLst>
          </p:cNvPr>
          <p:cNvSpPr txBox="1"/>
          <p:nvPr/>
        </p:nvSpPr>
        <p:spPr>
          <a:xfrm>
            <a:off x="603250" y="9213423"/>
            <a:ext cx="19278600" cy="155491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SzPct val="98095"/>
              <a:tabLst>
                <a:tab pos="495934" algn="l"/>
              </a:tabLst>
            </a:pPr>
            <a:r>
              <a:rPr lang="es-PA" sz="5000" b="1" dirty="0">
                <a:solidFill>
                  <a:schemeClr val="accent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Cómo se hace: </a:t>
            </a:r>
            <a:r>
              <a:rPr lang="es-PA" sz="5000" dirty="0">
                <a:latin typeface="MV Boli" panose="02000500030200090000" pitchFamily="2" charset="0"/>
                <a:cs typeface="MV Boli" panose="02000500030200090000" pitchFamily="2" charset="0"/>
              </a:rPr>
              <a:t>Una vez definido el objetivo creativo y tenemos algunas ideas, le damos un giro más analítico y creativo</a:t>
            </a:r>
            <a:endParaRPr sz="50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D2C002C-6970-4E0D-A7F8-4B7020A87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850" y="965980"/>
            <a:ext cx="2202315" cy="220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08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3C13E4C-CBDB-40FF-BB40-717551288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644" y="777596"/>
            <a:ext cx="16687800" cy="1013614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65D6171-148E-4F94-B589-B1469FDD6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42987" y="-9299"/>
            <a:ext cx="2438611" cy="236545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418D205-5031-4237-92BA-F4DFA128D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4376" y="-18596"/>
            <a:ext cx="2438611" cy="236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84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A9167DC5-82C0-4BDE-86A6-A09F45CC9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550" y="0"/>
            <a:ext cx="15621000" cy="11715750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1"/>
            <a:ext cx="20104100" cy="1642739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E6D3B746-3F14-4BFD-92B0-755F029FE8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3642" y="0"/>
            <a:ext cx="24384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373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893405" cy="61861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46650" y="5351987"/>
            <a:ext cx="13351529" cy="186140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4"/>
              </a:spcBef>
            </a:pPr>
            <a:r>
              <a:rPr lang="es-PA" sz="12000" b="1" dirty="0" err="1">
                <a:solidFill>
                  <a:schemeClr val="accent2"/>
                </a:solidFill>
              </a:rPr>
              <a:t>la</a:t>
            </a:r>
            <a:r>
              <a:rPr lang="es-PA" sz="12000" b="1" dirty="0" err="1">
                <a:solidFill>
                  <a:schemeClr val="accent1"/>
                </a:solidFill>
              </a:rPr>
              <a:t>técnica</a:t>
            </a:r>
            <a:r>
              <a:rPr lang="es-PA" sz="12000" b="1" dirty="0" err="1">
                <a:solidFill>
                  <a:schemeClr val="accent3"/>
                </a:solidFill>
              </a:rPr>
              <a:t>estratal</a:t>
            </a:r>
            <a:endParaRPr sz="12000" b="1" dirty="0">
              <a:solidFill>
                <a:schemeClr val="accent3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08453" y="0"/>
            <a:ext cx="3664604" cy="40044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20104100" cy="12565380"/>
          </a:xfrm>
          <a:custGeom>
            <a:avLst/>
            <a:gdLst/>
            <a:ahLst/>
            <a:cxnLst/>
            <a:rect l="l" t="t" r="r" b="b"/>
            <a:pathLst>
              <a:path w="20104100" h="12565380">
                <a:moveTo>
                  <a:pt x="0" y="12565062"/>
                </a:moveTo>
                <a:lnTo>
                  <a:pt x="20104100" y="12565062"/>
                </a:lnTo>
                <a:lnTo>
                  <a:pt x="20104100" y="0"/>
                </a:lnTo>
                <a:lnTo>
                  <a:pt x="0" y="0"/>
                </a:lnTo>
                <a:lnTo>
                  <a:pt x="0" y="12565062"/>
                </a:lnTo>
                <a:close/>
              </a:path>
            </a:pathLst>
          </a:custGeom>
          <a:ln w="11966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ADD3A0B9-396B-481D-B211-A4243F24B9CC}"/>
              </a:ext>
            </a:extLst>
          </p:cNvPr>
          <p:cNvSpPr/>
          <p:nvPr/>
        </p:nvSpPr>
        <p:spPr>
          <a:xfrm>
            <a:off x="8756650" y="0"/>
            <a:ext cx="1134745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2A0E96C-9F77-4ECD-84FF-02772309A80A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0314609-D45E-4CFA-AA9A-EB68F536CA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898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20652EFA-E59B-47DA-987A-59FAC90DE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951" y="1101725"/>
            <a:ext cx="11153899" cy="386451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s-PA" sz="25000" dirty="0" err="1"/>
              <a:t>estratal</a:t>
            </a:r>
            <a:endParaRPr sz="25000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49C927A9-49F5-446F-9797-AD6A62EFFA7A}"/>
              </a:ext>
            </a:extLst>
          </p:cNvPr>
          <p:cNvSpPr txBox="1"/>
          <p:nvPr/>
        </p:nvSpPr>
        <p:spPr>
          <a:xfrm>
            <a:off x="412749" y="5562918"/>
            <a:ext cx="19278600" cy="386323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SzPct val="98095"/>
              <a:tabLst>
                <a:tab pos="495934" algn="l"/>
              </a:tabLst>
            </a:pPr>
            <a:r>
              <a:rPr lang="es-PA" sz="5000" b="1" dirty="0">
                <a:solidFill>
                  <a:schemeClr val="accent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 </a:t>
            </a:r>
            <a:r>
              <a:rPr lang="es-PA" sz="5000" b="1" dirty="0" err="1">
                <a:solidFill>
                  <a:schemeClr val="accent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estratal</a:t>
            </a:r>
            <a:r>
              <a:rPr lang="es-PA" sz="5000" b="1" dirty="0">
                <a:solidFill>
                  <a:schemeClr val="accent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PA" sz="5000" dirty="0">
                <a:latin typeface="MV Boli" panose="02000500030200090000" pitchFamily="2" charset="0"/>
                <a:cs typeface="MV Boli" panose="02000500030200090000" pitchFamily="2" charset="0"/>
              </a:rPr>
              <a:t>es una serie de enunciados paralelos que se consideran como una totalidad, no es necesario que los enunciados tengan entre sí conexión alguna y tampoco se pretende entenderlos, no se intenta abarcar todos los aspectos ni ser descriptivo, no se intenta ser analítico</a:t>
            </a:r>
          </a:p>
        </p:txBody>
      </p:sp>
    </p:spTree>
    <p:extLst>
      <p:ext uri="{BB962C8B-B14F-4D97-AF65-F5344CB8AC3E}">
        <p14:creationId xmlns:p14="http://schemas.microsoft.com/office/powerpoint/2010/main" val="3389504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20652EFA-E59B-47DA-987A-59FAC90DE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7500" y="932778"/>
            <a:ext cx="18469099" cy="30950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s-PA" sz="20000" dirty="0" err="1"/>
              <a:t>estratal</a:t>
            </a:r>
            <a:r>
              <a:rPr lang="es-PA" sz="20000" dirty="0"/>
              <a:t> = 5 líneas </a:t>
            </a:r>
            <a:endParaRPr sz="200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99DEB6A-776F-4BC2-84DE-A88887DA7D1D}"/>
              </a:ext>
            </a:extLst>
          </p:cNvPr>
          <p:cNvSpPr/>
          <p:nvPr/>
        </p:nvSpPr>
        <p:spPr>
          <a:xfrm>
            <a:off x="603250" y="4911725"/>
            <a:ext cx="18897600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5500" dirty="0">
                <a:latin typeface="MV Boli" panose="02000500030200090000" pitchFamily="2" charset="0"/>
                <a:cs typeface="MV Boli" panose="02000500030200090000" pitchFamily="2" charset="0"/>
              </a:rPr>
              <a:t>Un </a:t>
            </a:r>
            <a:r>
              <a:rPr lang="es-PA" sz="5500" b="1" dirty="0" err="1">
                <a:solidFill>
                  <a:schemeClr val="accent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estratal</a:t>
            </a:r>
            <a:r>
              <a:rPr lang="es-PA" sz="5500" dirty="0">
                <a:latin typeface="MV Boli" panose="02000500030200090000" pitchFamily="2" charset="0"/>
                <a:cs typeface="MV Boli" panose="02000500030200090000" pitchFamily="2" charset="0"/>
              </a:rPr>
              <a:t> sobre la </a:t>
            </a:r>
            <a:r>
              <a:rPr lang="es-PA" sz="5500" b="1" dirty="0">
                <a:solidFill>
                  <a:schemeClr val="accent4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cerveza</a:t>
            </a:r>
            <a:r>
              <a:rPr lang="es-PA" sz="5500" dirty="0">
                <a:latin typeface="MV Boli" panose="02000500030200090000" pitchFamily="2" charset="0"/>
                <a:cs typeface="MV Boli" panose="02000500030200090000" pitchFamily="2" charset="0"/>
              </a:rPr>
              <a:t> sería así:</a:t>
            </a:r>
          </a:p>
          <a:p>
            <a:r>
              <a:rPr lang="es-PA" sz="55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  <a:p>
            <a:r>
              <a:rPr lang="es-PA" sz="5500" dirty="0">
                <a:latin typeface="MV Boli" panose="02000500030200090000" pitchFamily="2" charset="0"/>
                <a:cs typeface="MV Boli" panose="02000500030200090000" pitchFamily="2" charset="0"/>
              </a:rPr>
              <a:t>...Bebida consumida sobre todo por hombres </a:t>
            </a:r>
          </a:p>
          <a:p>
            <a:r>
              <a:rPr lang="es-PA" sz="5500" dirty="0">
                <a:latin typeface="MV Boli" panose="02000500030200090000" pitchFamily="2" charset="0"/>
                <a:cs typeface="MV Boli" panose="02000500030200090000" pitchFamily="2" charset="0"/>
              </a:rPr>
              <a:t>...Fácil de consumir </a:t>
            </a:r>
          </a:p>
          <a:p>
            <a:r>
              <a:rPr lang="es-PA" sz="5500" dirty="0">
                <a:latin typeface="MV Boli" panose="02000500030200090000" pitchFamily="2" charset="0"/>
                <a:cs typeface="MV Boli" panose="02000500030200090000" pitchFamily="2" charset="0"/>
              </a:rPr>
              <a:t>...Difícil establecer diferencias entre marcas </a:t>
            </a:r>
          </a:p>
          <a:p>
            <a:r>
              <a:rPr lang="es-PA" sz="5500" dirty="0">
                <a:latin typeface="MV Boli" panose="02000500030200090000" pitchFamily="2" charset="0"/>
                <a:cs typeface="MV Boli" panose="02000500030200090000" pitchFamily="2" charset="0"/>
              </a:rPr>
              <a:t>...Casi siempre comprada por mujeres en supermercados </a:t>
            </a:r>
          </a:p>
          <a:p>
            <a:r>
              <a:rPr lang="es-PA" sz="5500" dirty="0">
                <a:latin typeface="MV Boli" panose="02000500030200090000" pitchFamily="2" charset="0"/>
                <a:cs typeface="MV Boli" panose="02000500030200090000" pitchFamily="2" charset="0"/>
              </a:rPr>
              <a:t>...Valor de mercado de los nuevos consumidores </a:t>
            </a:r>
          </a:p>
        </p:txBody>
      </p:sp>
    </p:spTree>
    <p:extLst>
      <p:ext uri="{BB962C8B-B14F-4D97-AF65-F5344CB8AC3E}">
        <p14:creationId xmlns:p14="http://schemas.microsoft.com/office/powerpoint/2010/main" val="2565572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893405" cy="61861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13250" y="5841025"/>
            <a:ext cx="15256529" cy="186140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4"/>
              </a:spcBef>
            </a:pPr>
            <a:r>
              <a:rPr lang="es-PA" sz="12000" b="1" dirty="0" err="1">
                <a:solidFill>
                  <a:schemeClr val="accent2"/>
                </a:solidFill>
              </a:rPr>
              <a:t>la</a:t>
            </a:r>
            <a:r>
              <a:rPr lang="es-PA" sz="12000" b="1" dirty="0" err="1">
                <a:solidFill>
                  <a:schemeClr val="accent1"/>
                </a:solidFill>
              </a:rPr>
              <a:t>técnica</a:t>
            </a:r>
            <a:r>
              <a:rPr lang="es-PA" sz="12000" b="1" dirty="0" err="1">
                <a:solidFill>
                  <a:schemeClr val="accent6"/>
                </a:solidFill>
              </a:rPr>
              <a:t>de</a:t>
            </a:r>
            <a:r>
              <a:rPr lang="es-PA" sz="12000" b="1" dirty="0" err="1">
                <a:solidFill>
                  <a:schemeClr val="accent3"/>
                </a:solidFill>
              </a:rPr>
              <a:t>inversión</a:t>
            </a:r>
            <a:endParaRPr sz="12000" b="1" dirty="0">
              <a:solidFill>
                <a:schemeClr val="accent3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08453" y="0"/>
            <a:ext cx="3664604" cy="40044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20104100" cy="12565380"/>
          </a:xfrm>
          <a:custGeom>
            <a:avLst/>
            <a:gdLst/>
            <a:ahLst/>
            <a:cxnLst/>
            <a:rect l="l" t="t" r="r" b="b"/>
            <a:pathLst>
              <a:path w="20104100" h="12565380">
                <a:moveTo>
                  <a:pt x="0" y="12565062"/>
                </a:moveTo>
                <a:lnTo>
                  <a:pt x="20104100" y="12565062"/>
                </a:lnTo>
                <a:lnTo>
                  <a:pt x="20104100" y="0"/>
                </a:lnTo>
                <a:lnTo>
                  <a:pt x="0" y="0"/>
                </a:lnTo>
                <a:lnTo>
                  <a:pt x="0" y="12565062"/>
                </a:lnTo>
                <a:close/>
              </a:path>
            </a:pathLst>
          </a:custGeom>
          <a:ln w="11966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ADD3A0B9-396B-481D-B211-A4243F24B9CC}"/>
              </a:ext>
            </a:extLst>
          </p:cNvPr>
          <p:cNvSpPr/>
          <p:nvPr/>
        </p:nvSpPr>
        <p:spPr>
          <a:xfrm>
            <a:off x="8756650" y="0"/>
            <a:ext cx="1134745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2A0E96C-9F77-4ECD-84FF-02772309A80A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0314609-D45E-4CFA-AA9A-EB68F536CA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39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6ACB8885-5193-497D-8966-E6221E552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050" y="-1"/>
            <a:ext cx="16002000" cy="11731625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1"/>
            <a:ext cx="20104100" cy="1863725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sp>
        <p:nvSpPr>
          <p:cNvPr id="10" name="object 3">
            <a:extLst>
              <a:ext uri="{FF2B5EF4-FFF2-40B4-BE49-F238E27FC236}">
                <a16:creationId xmlns:a16="http://schemas.microsoft.com/office/drawing/2014/main" id="{D285CC6F-82E7-4B8F-B3C3-7A668C21AC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0800000">
            <a:off x="14776450" y="153763"/>
            <a:ext cx="4880955" cy="15561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s-PA" sz="10000" b="1" dirty="0">
                <a:solidFill>
                  <a:srgbClr val="7030A0"/>
                </a:solidFill>
              </a:rPr>
              <a:t>inversión</a:t>
            </a:r>
            <a:endParaRPr sz="10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4626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0"/>
            <a:ext cx="20104100" cy="759001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0506" y="10932338"/>
            <a:ext cx="20104100" cy="1642738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395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954" y="11260341"/>
            <a:ext cx="1512191" cy="913363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B08D8C32-B36C-42E4-A6C8-D0747F0C0B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64456" y="1040372"/>
            <a:ext cx="17788255" cy="1403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615035" algn="l"/>
              </a:tabLst>
            </a:pPr>
            <a:r>
              <a:rPr sz="9050" dirty="0"/>
              <a:t>Existen muchas </a:t>
            </a:r>
            <a:r>
              <a:rPr sz="9050" dirty="0" err="1"/>
              <a:t>más</a:t>
            </a:r>
            <a:r>
              <a:rPr sz="9050" dirty="0"/>
              <a:t> </a:t>
            </a:r>
            <a:r>
              <a:rPr sz="9050" dirty="0" err="1"/>
              <a:t>técnicas</a:t>
            </a:r>
            <a:r>
              <a:rPr lang="es-PA" sz="9050" dirty="0"/>
              <a:t> </a:t>
            </a:r>
            <a:r>
              <a:rPr sz="9050" dirty="0"/>
              <a:t>y libros...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8EF6D49-E63D-4379-BA1D-E0F9843D3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676" y="2902371"/>
            <a:ext cx="6330573" cy="389573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9C5FA08-F5C2-4C3D-8D49-5E7ED82F7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0822" y="3082925"/>
            <a:ext cx="5943604" cy="365760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8B2AA7F-80B2-415B-AF0E-4C8237577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71255">
            <a:off x="2863690" y="6918580"/>
            <a:ext cx="2635826" cy="349299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D2051A5-EC78-4112-A146-46D04215F9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8380" y="3038157"/>
            <a:ext cx="4777950" cy="742573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980C37A-45AD-47B4-9D9D-D661831220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956745">
            <a:off x="15081709" y="7128921"/>
            <a:ext cx="2601830" cy="327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903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14">
            <a:extLst>
              <a:ext uri="{FF2B5EF4-FFF2-40B4-BE49-F238E27FC236}">
                <a16:creationId xmlns:a16="http://schemas.microsoft.com/office/drawing/2014/main" id="{6FC11E2E-9797-4FEA-90FD-894E32A208B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613604"/>
            <a:ext cx="11111423" cy="2323999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6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Freeform 33">
            <a:extLst>
              <a:ext uri="{FF2B5EF4-FFF2-40B4-BE49-F238E27FC236}">
                <a16:creationId xmlns:a16="http://schemas.microsoft.com/office/drawing/2014/main" id="{F8828EFD-56F8-4B00-9A0D-B623CC074A0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062102" y="6580131"/>
            <a:ext cx="7457902" cy="5357472"/>
          </a:xfrm>
          <a:custGeom>
            <a:avLst/>
            <a:gdLst>
              <a:gd name="connsiteX0" fmla="*/ 3018081 w 4522796"/>
              <a:gd name="connsiteY0" fmla="*/ 0 h 3249004"/>
              <a:gd name="connsiteX1" fmla="*/ 0 w 4522796"/>
              <a:gd name="connsiteY1" fmla="*/ 0 h 3249004"/>
              <a:gd name="connsiteX2" fmla="*/ 0 w 4522796"/>
              <a:gd name="connsiteY2" fmla="*/ 3249004 h 3249004"/>
              <a:gd name="connsiteX3" fmla="*/ 4522796 w 4522796"/>
              <a:gd name="connsiteY3" fmla="*/ 3249004 h 324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3249004">
                <a:moveTo>
                  <a:pt x="3018081" y="0"/>
                </a:moveTo>
                <a:lnTo>
                  <a:pt x="0" y="0"/>
                </a:lnTo>
                <a:lnTo>
                  <a:pt x="0" y="3249004"/>
                </a:lnTo>
                <a:lnTo>
                  <a:pt x="4522796" y="32490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68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A085B63A-2D2F-4B09-9BFB-E2080686CEE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33709" y="9613604"/>
            <a:ext cx="9770391" cy="2323999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6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4">
            <a:extLst>
              <a:ext uri="{FF2B5EF4-FFF2-40B4-BE49-F238E27FC236}">
                <a16:creationId xmlns:a16="http://schemas.microsoft.com/office/drawing/2014/main" id="{3D4697C8-4A0D-4493-B526-7CC15E0EE5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047"/>
            <a:ext cx="9762852" cy="4775809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6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810D5B-2332-4275-85CE-BC4516FB2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7869" y="3826626"/>
            <a:ext cx="7481045" cy="2323999"/>
          </a:xfrm>
        </p:spPr>
        <p:txBody>
          <a:bodyPr>
            <a:normAutofit/>
          </a:bodyPr>
          <a:lstStyle/>
          <a:p>
            <a:r>
              <a:rPr lang="es-PA" sz="8905" b="1" dirty="0">
                <a:latin typeface="Calibri" panose="020F0502020204030204" pitchFamily="34" charset="0"/>
                <a:cs typeface="Calibri" panose="020F0502020204030204" pitchFamily="34" charset="0"/>
              </a:rPr>
              <a:t>FIN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32AEC4F-6B7C-4DCE-B2C3-7197E6F48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803" y="6283326"/>
            <a:ext cx="3398909" cy="205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08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568B5DAF9081947BA6E5E74659BC90D" ma:contentTypeVersion="4" ma:contentTypeDescription="Crear nuevo documento." ma:contentTypeScope="" ma:versionID="e2a476d8eebd9edcfc83ced4a9c83042">
  <xsd:schema xmlns:xsd="http://www.w3.org/2001/XMLSchema" xmlns:xs="http://www.w3.org/2001/XMLSchema" xmlns:p="http://schemas.microsoft.com/office/2006/metadata/properties" xmlns:ns2="1a254d15-f5fb-4a7a-a6ba-bba584983fb2" targetNamespace="http://schemas.microsoft.com/office/2006/metadata/properties" ma:root="true" ma:fieldsID="3f7214c2af662255bdf43694a72cf0ed" ns2:_="">
    <xsd:import namespace="1a254d15-f5fb-4a7a-a6ba-bba584983f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54d15-f5fb-4a7a-a6ba-bba584983f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4848CA5-B5A9-4BA0-A6F8-1E077791271D}"/>
</file>

<file path=customXml/itemProps2.xml><?xml version="1.0" encoding="utf-8"?>
<ds:datastoreItem xmlns:ds="http://schemas.openxmlformats.org/officeDocument/2006/customXml" ds:itemID="{14E4B064-64A1-4340-9ECE-DAFDBC154838}"/>
</file>

<file path=customXml/itemProps3.xml><?xml version="1.0" encoding="utf-8"?>
<ds:datastoreItem xmlns:ds="http://schemas.openxmlformats.org/officeDocument/2006/customXml" ds:itemID="{3AAFBAB5-7BEB-4763-9BFD-C34F0F1F697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</TotalTime>
  <Words>354</Words>
  <Application>Microsoft Office PowerPoint</Application>
  <PresentationFormat>Personalizado</PresentationFormat>
  <Paragraphs>54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MV Boli</vt:lpstr>
      <vt:lpstr>Times New Roman</vt:lpstr>
      <vt:lpstr>Office Theme</vt:lpstr>
      <vt:lpstr>Tema de Office</vt:lpstr>
      <vt:lpstr>Técnicas para desarrollar la Creatividad</vt:lpstr>
      <vt:lpstr>Presentación de PowerPoint</vt:lpstr>
      <vt:lpstr>por casualidad aparecen por suerte… no son creadas</vt:lpstr>
      <vt:lpstr>técnicas para generar ideas</vt:lpstr>
      <vt:lpstr>brainstorming</vt:lpstr>
      <vt:lpstr>brainstorming</vt:lpstr>
      <vt:lpstr>Presentación de PowerPoint</vt:lpstr>
      <vt:lpstr>brainstorming</vt:lpstr>
      <vt:lpstr>Presentación de PowerPoint</vt:lpstr>
      <vt:lpstr>Presentación de PowerPoint</vt:lpstr>
      <vt:lpstr>scamper</vt:lpstr>
      <vt:lpstr>Presentación de PowerPoint</vt:lpstr>
      <vt:lpstr>S C A M P E R</vt:lpstr>
      <vt:lpstr>Presentación de PowerPoint</vt:lpstr>
      <vt:lpstr>Presentación de PowerPoint</vt:lpstr>
      <vt:lpstr>lacajamorfológica</vt:lpstr>
      <vt:lpstr>Caja morfológica</vt:lpstr>
      <vt:lpstr>Presentación de PowerPoint</vt:lpstr>
      <vt:lpstr>Presentación de PowerPoint</vt:lpstr>
      <vt:lpstr>latécnicaestratal</vt:lpstr>
      <vt:lpstr>estratal</vt:lpstr>
      <vt:lpstr>estratal = 5 líneas </vt:lpstr>
      <vt:lpstr>latécnicadeinversión</vt:lpstr>
      <vt:lpstr>inversión</vt:lpstr>
      <vt:lpstr>Existen muchas más técnicas y libros...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creatividad</dc:title>
  <dc:creator>Ricardo</dc:creator>
  <cp:lastModifiedBy>Ricardo Cajina</cp:lastModifiedBy>
  <cp:revision>26</cp:revision>
  <dcterms:created xsi:type="dcterms:W3CDTF">2018-05-28T23:39:54Z</dcterms:created>
  <dcterms:modified xsi:type="dcterms:W3CDTF">2021-05-27T01:11:29Z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2008-09-30T00:00:00Z</vt:filetime>
  </property>
  <property fmtid="{D5CDD505-2E9C-101B-9397-08002B2CF9AE}" pid="3" name="Creator">
    <vt:lpwstr>Apple Keynote 4.0.3</vt:lpwstr>
  </property>
  <property fmtid="{D5CDD505-2E9C-101B-9397-08002B2CF9AE}" pid="4" name="LastSaved">
    <vt:filetime>2018-05-28T00:00:00Z</vt:filetime>
  </property>
  <property fmtid="{D5CDD505-2E9C-101B-9397-08002B2CF9AE}" pid="5" name="ContentTypeId">
    <vt:lpwstr>0x0101002568B5DAF9081947BA6E5E74659BC90D</vt:lpwstr>
  </property>
</Properties>
</file>