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9" r:id="rId3"/>
    <p:sldId id="270" r:id="rId4"/>
    <p:sldId id="262" r:id="rId5"/>
    <p:sldId id="271" r:id="rId6"/>
    <p:sldId id="268" r:id="rId7"/>
    <p:sldId id="27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318" r:id="rId20"/>
    <p:sldId id="294" r:id="rId21"/>
    <p:sldId id="295" r:id="rId22"/>
    <p:sldId id="296" r:id="rId23"/>
    <p:sldId id="297" r:id="rId24"/>
    <p:sldId id="298" r:id="rId25"/>
    <p:sldId id="300" r:id="rId26"/>
    <p:sldId id="301" r:id="rId27"/>
    <p:sldId id="302" r:id="rId28"/>
    <p:sldId id="303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7" r:id="rId41"/>
  </p:sldIdLst>
  <p:sldSz cx="9144000" cy="6858000" type="screen4x3"/>
  <p:notesSz cx="9144000" cy="6858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48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35683" y="1032205"/>
            <a:ext cx="6072632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2887" y="1164653"/>
            <a:ext cx="8599170" cy="47790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15.png"/><Relationship Id="rId17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29.png"/><Relationship Id="rId10" Type="http://schemas.openxmlformats.org/officeDocument/2006/relationships/image" Target="../media/image25.png"/><Relationship Id="rId19" Type="http://schemas.openxmlformats.org/officeDocument/2006/relationships/image" Target="../media/image33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9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35.png"/><Relationship Id="rId12" Type="http://schemas.openxmlformats.org/officeDocument/2006/relationships/image" Target="../media/image28.png"/><Relationship Id="rId17" Type="http://schemas.openxmlformats.org/officeDocument/2006/relationships/image" Target="../media/image25.png"/><Relationship Id="rId2" Type="http://schemas.openxmlformats.org/officeDocument/2006/relationships/image" Target="../media/image1.png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7.png"/><Relationship Id="rId5" Type="http://schemas.openxmlformats.org/officeDocument/2006/relationships/image" Target="../media/image20.png"/><Relationship Id="rId15" Type="http://schemas.openxmlformats.org/officeDocument/2006/relationships/image" Target="../media/image31.png"/><Relationship Id="rId10" Type="http://schemas.openxmlformats.org/officeDocument/2006/relationships/image" Target="../media/image23.png"/><Relationship Id="rId19" Type="http://schemas.openxmlformats.org/officeDocument/2006/relationships/image" Target="../media/image26.png"/><Relationship Id="rId4" Type="http://schemas.openxmlformats.org/officeDocument/2006/relationships/image" Target="../media/image19.png"/><Relationship Id="rId9" Type="http://schemas.openxmlformats.org/officeDocument/2006/relationships/image" Target="../media/image36.png"/><Relationship Id="rId1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17" Type="http://schemas.openxmlformats.org/officeDocument/2006/relationships/image" Target="../media/image17.png"/><Relationship Id="rId2" Type="http://schemas.openxmlformats.org/officeDocument/2006/relationships/image" Target="../media/image18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36.png"/><Relationship Id="rId5" Type="http://schemas.openxmlformats.org/officeDocument/2006/relationships/image" Target="../media/image21.png"/><Relationship Id="rId15" Type="http://schemas.openxmlformats.org/officeDocument/2006/relationships/image" Target="../media/image15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8194" y="2341880"/>
            <a:ext cx="6660515" cy="885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solidFill>
                  <a:srgbClr val="404040"/>
                </a:solidFill>
              </a:rPr>
              <a:t>INVESTIGACIÓN </a:t>
            </a:r>
            <a:r>
              <a:rPr spc="-5" dirty="0">
                <a:solidFill>
                  <a:srgbClr val="404040"/>
                </a:solidFill>
              </a:rPr>
              <a:t>DE</a:t>
            </a:r>
            <a:r>
              <a:rPr spc="15" dirty="0">
                <a:solidFill>
                  <a:srgbClr val="404040"/>
                </a:solidFill>
              </a:rPr>
              <a:t> </a:t>
            </a:r>
            <a:r>
              <a:rPr spc="-20" dirty="0">
                <a:solidFill>
                  <a:srgbClr val="404040"/>
                </a:solidFill>
              </a:rPr>
              <a:t>MERCADOS</a:t>
            </a: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sz="2400" i="1" spc="-5" dirty="0">
                <a:solidFill>
                  <a:srgbClr val="404040"/>
                </a:solidFill>
                <a:latin typeface="Carlito"/>
                <a:cs typeface="Carlito"/>
              </a:rPr>
              <a:t>Diseño de </a:t>
            </a:r>
            <a:r>
              <a:rPr sz="2400" i="1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400" i="1" spc="-10" dirty="0">
                <a:solidFill>
                  <a:srgbClr val="404040"/>
                </a:solidFill>
                <a:latin typeface="Carlito"/>
                <a:cs typeface="Carlito"/>
              </a:rPr>
              <a:t>investigación </a:t>
            </a:r>
            <a:r>
              <a:rPr sz="2400" i="1" spc="-140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i="1" spc="-10" dirty="0" err="1">
                <a:solidFill>
                  <a:srgbClr val="404040"/>
                </a:solidFill>
                <a:latin typeface="Carlito"/>
                <a:cs typeface="Carlito"/>
              </a:rPr>
              <a:t>Investigación</a:t>
            </a:r>
            <a:r>
              <a:rPr sz="2400" i="1" spc="-10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lang="es-PA" sz="2400" i="1" spc="-20" dirty="0">
                <a:solidFill>
                  <a:srgbClr val="404040"/>
                </a:solidFill>
                <a:latin typeface="Carlito"/>
                <a:cs typeface="Carlito"/>
              </a:rPr>
              <a:t>Cualitativa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7076" y="2328418"/>
            <a:ext cx="70739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>
                <a:solidFill>
                  <a:srgbClr val="000000"/>
                </a:solidFill>
              </a:rPr>
              <a:t>INVESTIGACIÓN</a:t>
            </a:r>
            <a:r>
              <a:rPr sz="4400" spc="-140" dirty="0">
                <a:solidFill>
                  <a:srgbClr val="000000"/>
                </a:solidFill>
              </a:rPr>
              <a:t> </a:t>
            </a:r>
            <a:r>
              <a:rPr sz="4400" spc="-95" dirty="0">
                <a:solidFill>
                  <a:srgbClr val="000000"/>
                </a:solidFill>
              </a:rPr>
              <a:t>EXPLORATORIA</a:t>
            </a:r>
            <a:endParaRPr sz="4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63" y="245491"/>
            <a:ext cx="21609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solidFill>
                  <a:srgbClr val="575757"/>
                </a:solidFill>
              </a:rPr>
              <a:t>Estamos aquí…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31619" y="1123188"/>
            <a:ext cx="6581140" cy="4122420"/>
            <a:chOff x="1531619" y="1123188"/>
            <a:chExt cx="6581140" cy="4122420"/>
          </a:xfrm>
        </p:grpSpPr>
        <p:sp>
          <p:nvSpPr>
            <p:cNvPr id="4" name="object 4"/>
            <p:cNvSpPr/>
            <p:nvPr/>
          </p:nvSpPr>
          <p:spPr>
            <a:xfrm>
              <a:off x="1531619" y="4934711"/>
              <a:ext cx="2948939" cy="3108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61716" y="3906011"/>
              <a:ext cx="3291839" cy="31089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95443" y="2875788"/>
              <a:ext cx="3416807" cy="312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72689" y="1852422"/>
              <a:ext cx="4078604" cy="304800"/>
            </a:xfrm>
            <a:custGeom>
              <a:avLst/>
              <a:gdLst/>
              <a:ahLst/>
              <a:cxnLst/>
              <a:rect l="l" t="t" r="r" b="b"/>
              <a:pathLst>
                <a:path w="4078604" h="304800">
                  <a:moveTo>
                    <a:pt x="1991868" y="0"/>
                  </a:moveTo>
                  <a:lnTo>
                    <a:pt x="1991868" y="152145"/>
                  </a:lnTo>
                  <a:lnTo>
                    <a:pt x="4078096" y="152145"/>
                  </a:lnTo>
                  <a:lnTo>
                    <a:pt x="4078096" y="304291"/>
                  </a:lnTo>
                </a:path>
                <a:path w="4078604" h="304800">
                  <a:moveTo>
                    <a:pt x="1991868" y="0"/>
                  </a:moveTo>
                  <a:lnTo>
                    <a:pt x="1991868" y="152145"/>
                  </a:lnTo>
                  <a:lnTo>
                    <a:pt x="0" y="152145"/>
                  </a:lnTo>
                  <a:lnTo>
                    <a:pt x="0" y="304291"/>
                  </a:lnTo>
                </a:path>
              </a:pathLst>
            </a:custGeom>
            <a:ln w="25908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35324" y="1123188"/>
              <a:ext cx="1456944" cy="7315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902202" y="1217422"/>
            <a:ext cx="1109980" cy="49784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indent="33020">
              <a:lnSpc>
                <a:spcPts val="1800"/>
              </a:lnSpc>
              <a:spcBef>
                <a:spcPts val="254"/>
              </a:spcBef>
            </a:pP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Diseño de la  i</a:t>
            </a:r>
            <a:r>
              <a:rPr sz="1600" b="1" spc="-60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r>
              <a:rPr sz="1600" b="1" spc="-45" dirty="0">
                <a:solidFill>
                  <a:srgbClr val="FFFFFF"/>
                </a:solidFill>
                <a:latin typeface="Carlito"/>
                <a:cs typeface="Carlito"/>
              </a:rPr>
              <a:t>v</a:t>
            </a:r>
            <a:r>
              <a:rPr sz="1600" b="1" spc="-2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600" b="1" spc="-45" dirty="0">
                <a:solidFill>
                  <a:srgbClr val="FFFFFF"/>
                </a:solidFill>
                <a:latin typeface="Carlito"/>
                <a:cs typeface="Carlito"/>
              </a:rPr>
              <a:t>s</a:t>
            </a:r>
            <a:r>
              <a:rPr sz="1600" b="1" spc="-10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600" b="1" spc="-55" dirty="0">
                <a:solidFill>
                  <a:srgbClr val="FFFFFF"/>
                </a:solidFill>
                <a:latin typeface="Carlito"/>
                <a:cs typeface="Carlito"/>
              </a:rPr>
              <a:t>g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ac</a:t>
            </a:r>
            <a:r>
              <a:rPr sz="1600" b="1" spc="-1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600" b="1" dirty="0">
                <a:solidFill>
                  <a:srgbClr val="FFFFFF"/>
                </a:solidFill>
                <a:latin typeface="Carlito"/>
                <a:cs typeface="Carlito"/>
              </a:rPr>
              <a:t>ó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20011" y="2135123"/>
            <a:ext cx="1754124" cy="8122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774698" y="2246756"/>
            <a:ext cx="1367790" cy="49784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84785" marR="5080" indent="-172720">
              <a:lnSpc>
                <a:spcPts val="1800"/>
              </a:lnSpc>
              <a:spcBef>
                <a:spcPts val="254"/>
              </a:spcBef>
            </a:pP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Diseño de la</a:t>
            </a:r>
            <a:r>
              <a:rPr sz="1600" b="1" spc="-17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600" b="1" spc="-65" dirty="0">
                <a:solidFill>
                  <a:srgbClr val="FFFFFF"/>
                </a:solidFill>
                <a:latin typeface="Carlito"/>
                <a:cs typeface="Carlito"/>
              </a:rPr>
              <a:t>inv.  </a:t>
            </a:r>
            <a:r>
              <a:rPr sz="1600" b="1" spc="-25" dirty="0">
                <a:solidFill>
                  <a:srgbClr val="FFFFFF"/>
                </a:solidFill>
                <a:latin typeface="Carlito"/>
                <a:cs typeface="Carlito"/>
              </a:rPr>
              <a:t>exploratoria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21679" y="2151888"/>
            <a:ext cx="1456944" cy="7315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53810" y="2246756"/>
            <a:ext cx="1367790" cy="49784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89230" marR="5080" indent="-177165">
              <a:lnSpc>
                <a:spcPts val="1800"/>
              </a:lnSpc>
              <a:spcBef>
                <a:spcPts val="254"/>
              </a:spcBef>
            </a:pP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Diseño de la</a:t>
            </a:r>
            <a:r>
              <a:rPr sz="1600" b="1" spc="-17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600" b="1" spc="-65" dirty="0">
                <a:solidFill>
                  <a:srgbClr val="FFFFFF"/>
                </a:solidFill>
                <a:latin typeface="Carlito"/>
                <a:cs typeface="Carlito"/>
              </a:rPr>
              <a:t>inv.  </a:t>
            </a:r>
            <a:r>
              <a:rPr sz="1600" b="1" spc="-20" dirty="0">
                <a:solidFill>
                  <a:srgbClr val="FFFFFF"/>
                </a:solidFill>
                <a:latin typeface="Carlito"/>
                <a:cs typeface="Carlito"/>
              </a:rPr>
              <a:t>concluyente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974591" y="3180588"/>
            <a:ext cx="1456943" cy="7330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140200" y="3276346"/>
            <a:ext cx="1111250" cy="49784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03505" marR="5080" indent="-91440">
              <a:lnSpc>
                <a:spcPts val="1800"/>
              </a:lnSpc>
              <a:spcBef>
                <a:spcPts val="254"/>
              </a:spcBef>
            </a:pPr>
            <a:r>
              <a:rPr sz="1600" b="1" spc="-2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600" b="1" spc="-70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r>
              <a:rPr sz="1600" b="1" spc="-45" dirty="0">
                <a:solidFill>
                  <a:srgbClr val="FFFFFF"/>
                </a:solidFill>
                <a:latin typeface="Carlito"/>
                <a:cs typeface="Carlito"/>
              </a:rPr>
              <a:t>v</a:t>
            </a:r>
            <a:r>
              <a:rPr sz="1600" b="1" spc="-2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600" b="1" spc="-45" dirty="0">
                <a:solidFill>
                  <a:srgbClr val="FFFFFF"/>
                </a:solidFill>
                <a:latin typeface="Carlito"/>
                <a:cs typeface="Carlito"/>
              </a:rPr>
              <a:t>s</a:t>
            </a:r>
            <a:r>
              <a:rPr sz="1600" b="1" spc="-10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600" b="1" spc="-55" dirty="0">
                <a:solidFill>
                  <a:srgbClr val="FFFFFF"/>
                </a:solidFill>
                <a:latin typeface="Carlito"/>
                <a:cs typeface="Carlito"/>
              </a:rPr>
              <a:t>g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aci</a:t>
            </a:r>
            <a:r>
              <a:rPr sz="1600" b="1" dirty="0">
                <a:solidFill>
                  <a:srgbClr val="FFFFFF"/>
                </a:solidFill>
                <a:latin typeface="Carlito"/>
                <a:cs typeface="Carlito"/>
              </a:rPr>
              <a:t>ó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n  </a:t>
            </a:r>
            <a:r>
              <a:rPr sz="1600" b="1" spc="-20" dirty="0">
                <a:solidFill>
                  <a:srgbClr val="FFFFFF"/>
                </a:solidFill>
                <a:latin typeface="Carlito"/>
                <a:cs typeface="Carlito"/>
              </a:rPr>
              <a:t>descriptiva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340864" y="4209288"/>
            <a:ext cx="1456943" cy="7330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597276" y="4305427"/>
            <a:ext cx="927100" cy="49784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indent="170180">
              <a:lnSpc>
                <a:spcPts val="1800"/>
              </a:lnSpc>
              <a:spcBef>
                <a:spcPts val="254"/>
              </a:spcBef>
            </a:pP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Diseño  </a:t>
            </a:r>
            <a:r>
              <a:rPr sz="1600" b="1" spc="-10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600" b="1" spc="-95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sz="1600" b="1" spc="-10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r>
              <a:rPr sz="1600" b="1" spc="-55" dirty="0">
                <a:solidFill>
                  <a:srgbClr val="FFFFFF"/>
                </a:solidFill>
                <a:latin typeface="Carlito"/>
                <a:cs typeface="Carlito"/>
              </a:rPr>
              <a:t>s</a:t>
            </a:r>
            <a:r>
              <a:rPr sz="1600" b="1" spc="-45" dirty="0">
                <a:solidFill>
                  <a:srgbClr val="FFFFFF"/>
                </a:solidFill>
                <a:latin typeface="Carlito"/>
                <a:cs typeface="Carlito"/>
              </a:rPr>
              <a:t>v</a:t>
            </a:r>
            <a:r>
              <a:rPr sz="1600" b="1" spc="-2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600" b="1" spc="-70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sal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10768" y="5237988"/>
            <a:ext cx="1456944" cy="7330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78788" y="5213350"/>
            <a:ext cx="927100" cy="716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algn="ctr">
              <a:lnSpc>
                <a:spcPts val="1760"/>
              </a:lnSpc>
              <a:spcBef>
                <a:spcPts val="285"/>
              </a:spcBef>
            </a:pP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Diseño  </a:t>
            </a:r>
            <a:r>
              <a:rPr sz="1600" b="1" spc="-10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600" b="1" spc="-95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sz="1600" b="1" spc="-10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r>
              <a:rPr sz="1600" b="1" spc="-55" dirty="0">
                <a:solidFill>
                  <a:srgbClr val="FFFFFF"/>
                </a:solidFill>
                <a:latin typeface="Carlito"/>
                <a:cs typeface="Carlito"/>
              </a:rPr>
              <a:t>s</a:t>
            </a:r>
            <a:r>
              <a:rPr sz="1600" b="1" spc="-45" dirty="0">
                <a:solidFill>
                  <a:srgbClr val="FFFFFF"/>
                </a:solidFill>
                <a:latin typeface="Carlito"/>
                <a:cs typeface="Carlito"/>
              </a:rPr>
              <a:t>v</a:t>
            </a:r>
            <a:r>
              <a:rPr sz="1600" b="1" spc="-2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600" b="1" spc="-70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sal  simple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735323" y="5237988"/>
            <a:ext cx="1456944" cy="7330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004817" y="5213350"/>
            <a:ext cx="927735" cy="716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indent="-635" algn="ctr">
              <a:lnSpc>
                <a:spcPts val="1760"/>
              </a:lnSpc>
              <a:spcBef>
                <a:spcPts val="285"/>
              </a:spcBef>
            </a:pP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Diseño  </a:t>
            </a:r>
            <a:r>
              <a:rPr sz="1600" b="1" spc="-10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600" b="1" spc="-95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sz="1600" b="1" spc="-10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r>
              <a:rPr sz="1600" b="1" spc="-55" dirty="0">
                <a:solidFill>
                  <a:srgbClr val="FFFFFF"/>
                </a:solidFill>
                <a:latin typeface="Carlito"/>
                <a:cs typeface="Carlito"/>
              </a:rPr>
              <a:t>s</a:t>
            </a:r>
            <a:r>
              <a:rPr sz="1600" b="1" spc="-45" dirty="0">
                <a:solidFill>
                  <a:srgbClr val="FFFFFF"/>
                </a:solidFill>
                <a:latin typeface="Carlito"/>
                <a:cs typeface="Carlito"/>
              </a:rPr>
              <a:t>v</a:t>
            </a:r>
            <a:r>
              <a:rPr sz="1600" b="1" spc="-2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600" b="1" spc="-70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s</a:t>
            </a:r>
            <a:r>
              <a:rPr sz="1600" b="1" dirty="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l  múltiple</a:t>
            </a:r>
            <a:endParaRPr sz="1600">
              <a:latin typeface="Carlito"/>
              <a:cs typeface="Carlito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924300" y="6164579"/>
            <a:ext cx="1151890" cy="289560"/>
            <a:chOff x="3924300" y="6164579"/>
            <a:chExt cx="1151890" cy="289560"/>
          </a:xfrm>
        </p:grpSpPr>
        <p:sp>
          <p:nvSpPr>
            <p:cNvPr id="23" name="object 23"/>
            <p:cNvSpPr/>
            <p:nvPr/>
          </p:nvSpPr>
          <p:spPr>
            <a:xfrm>
              <a:off x="4102599" y="6272479"/>
              <a:ext cx="830588" cy="3840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24300" y="6164579"/>
              <a:ext cx="1151890" cy="289560"/>
            </a:xfrm>
            <a:custGeom>
              <a:avLst/>
              <a:gdLst/>
              <a:ahLst/>
              <a:cxnLst/>
              <a:rect l="l" t="t" r="r" b="b"/>
              <a:pathLst>
                <a:path w="1151889" h="289560">
                  <a:moveTo>
                    <a:pt x="1151750" y="0"/>
                  </a:moveTo>
                  <a:lnTo>
                    <a:pt x="0" y="0"/>
                  </a:lnTo>
                  <a:lnTo>
                    <a:pt x="0" y="289306"/>
                  </a:lnTo>
                  <a:lnTo>
                    <a:pt x="1151750" y="289306"/>
                  </a:lnTo>
                  <a:lnTo>
                    <a:pt x="11517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5608320" y="4209288"/>
            <a:ext cx="1456944" cy="7330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820283" y="4305427"/>
            <a:ext cx="1026160" cy="49784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indent="215900">
              <a:lnSpc>
                <a:spcPts val="1800"/>
              </a:lnSpc>
              <a:spcBef>
                <a:spcPts val="254"/>
              </a:spcBef>
            </a:pP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Diseño  l</a:t>
            </a:r>
            <a:r>
              <a:rPr sz="1600" b="1" dirty="0">
                <a:solidFill>
                  <a:srgbClr val="FFFFFF"/>
                </a:solidFill>
                <a:latin typeface="Carlito"/>
                <a:cs typeface="Carlito"/>
              </a:rPr>
              <a:t>o</a:t>
            </a:r>
            <a:r>
              <a:rPr sz="1600" b="1" spc="-25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r>
              <a:rPr sz="1600" b="1" spc="-20" dirty="0">
                <a:solidFill>
                  <a:srgbClr val="FFFFFF"/>
                </a:solidFill>
                <a:latin typeface="Carlito"/>
                <a:cs typeface="Carlito"/>
              </a:rPr>
              <a:t>g</a:t>
            </a:r>
            <a:r>
              <a:rPr sz="1600" b="1" spc="-1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600" b="1" spc="-20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600" b="1" spc="-25" dirty="0">
                <a:solidFill>
                  <a:srgbClr val="FFFFFF"/>
                </a:solidFill>
                <a:latin typeface="Carlito"/>
                <a:cs typeface="Carlito"/>
              </a:rPr>
              <a:t>ud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inal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367016" y="3180588"/>
            <a:ext cx="1456944" cy="7330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533893" y="3276346"/>
            <a:ext cx="1111885" cy="49784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01625" marR="5080" indent="-289560">
              <a:lnSpc>
                <a:spcPts val="1800"/>
              </a:lnSpc>
              <a:spcBef>
                <a:spcPts val="254"/>
              </a:spcBef>
            </a:pPr>
            <a:r>
              <a:rPr sz="1600" b="1" spc="-2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600" b="1" spc="-70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r>
              <a:rPr sz="1600" b="1" spc="-45" dirty="0">
                <a:solidFill>
                  <a:srgbClr val="FFFFFF"/>
                </a:solidFill>
                <a:latin typeface="Carlito"/>
                <a:cs typeface="Carlito"/>
              </a:rPr>
              <a:t>v</a:t>
            </a:r>
            <a:r>
              <a:rPr sz="1600" b="1" spc="-2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600" b="1" spc="-45" dirty="0">
                <a:solidFill>
                  <a:srgbClr val="FFFFFF"/>
                </a:solidFill>
                <a:latin typeface="Carlito"/>
                <a:cs typeface="Carlito"/>
              </a:rPr>
              <a:t>s</a:t>
            </a:r>
            <a:r>
              <a:rPr sz="1600" b="1" spc="-10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600" b="1" spc="-55" dirty="0">
                <a:solidFill>
                  <a:srgbClr val="FFFFFF"/>
                </a:solidFill>
                <a:latin typeface="Carlito"/>
                <a:cs typeface="Carlito"/>
              </a:rPr>
              <a:t>g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sz="1600" b="1" dirty="0">
                <a:solidFill>
                  <a:srgbClr val="FFFFFF"/>
                </a:solidFill>
                <a:latin typeface="Carlito"/>
                <a:cs typeface="Carlito"/>
              </a:rPr>
              <a:t>c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600" b="1" dirty="0">
                <a:solidFill>
                  <a:srgbClr val="FFFFFF"/>
                </a:solidFill>
                <a:latin typeface="Carlito"/>
                <a:cs typeface="Carlito"/>
              </a:rPr>
              <a:t>ó</a:t>
            </a:r>
            <a:r>
              <a:rPr sz="1600" b="1" spc="-5" dirty="0">
                <a:solidFill>
                  <a:srgbClr val="FFFFFF"/>
                </a:solidFill>
                <a:latin typeface="Carlito"/>
                <a:cs typeface="Carlito"/>
              </a:rPr>
              <a:t>n  causal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3065" y="245491"/>
            <a:ext cx="36601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0" dirty="0">
                <a:solidFill>
                  <a:srgbClr val="575757"/>
                </a:solidFill>
              </a:rPr>
              <a:t>Investigación</a:t>
            </a:r>
            <a:r>
              <a:rPr sz="2800" spc="-120" dirty="0">
                <a:solidFill>
                  <a:srgbClr val="575757"/>
                </a:solidFill>
              </a:rPr>
              <a:t> </a:t>
            </a:r>
            <a:r>
              <a:rPr sz="2800" spc="-40" dirty="0">
                <a:solidFill>
                  <a:srgbClr val="575757"/>
                </a:solidFill>
              </a:rPr>
              <a:t>exploratoria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545998" y="765708"/>
            <a:ext cx="7684134" cy="430974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Objetivo: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Proporcionar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ideas y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 comprensión.</a:t>
            </a:r>
            <a:endParaRPr sz="25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Características:</a:t>
            </a:r>
            <a:endParaRPr sz="25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información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necesaria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define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forma</a:t>
            </a:r>
            <a:r>
              <a:rPr sz="2300" spc="-1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muy</a:t>
            </a:r>
            <a:endParaRPr sz="2300">
              <a:latin typeface="Carlito"/>
              <a:cs typeface="Carlito"/>
            </a:endParaRPr>
          </a:p>
          <a:p>
            <a:pPr marL="756285">
              <a:lnSpc>
                <a:spcPct val="100000"/>
              </a:lnSpc>
            </a:pP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aproximada.</a:t>
            </a:r>
            <a:endParaRPr sz="23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proceso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investigación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es </a:t>
            </a:r>
            <a:r>
              <a:rPr sz="2300" spc="-20" dirty="0">
                <a:solidFill>
                  <a:srgbClr val="FF0000"/>
                </a:solidFill>
                <a:latin typeface="Carlito"/>
                <a:cs typeface="Carlito"/>
              </a:rPr>
              <a:t>flexible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poco</a:t>
            </a:r>
            <a:r>
              <a:rPr sz="2300" spc="15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estructurado.</a:t>
            </a:r>
            <a:endParaRPr sz="23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Las </a:t>
            </a:r>
            <a:r>
              <a:rPr sz="2300" spc="-25" dirty="0">
                <a:solidFill>
                  <a:srgbClr val="FF0000"/>
                </a:solidFill>
                <a:latin typeface="Carlito"/>
                <a:cs typeface="Carlito"/>
              </a:rPr>
              <a:t>muestras </a:t>
            </a:r>
            <a:r>
              <a:rPr sz="2300" spc="-5" dirty="0">
                <a:solidFill>
                  <a:srgbClr val="FF0000"/>
                </a:solidFill>
                <a:latin typeface="Carlito"/>
                <a:cs typeface="Carlito"/>
              </a:rPr>
              <a:t>son pequeñas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poco</a:t>
            </a:r>
            <a:r>
              <a:rPr sz="2300" spc="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representativas.</a:t>
            </a:r>
            <a:endParaRPr sz="23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análisis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datos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primarios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es</a:t>
            </a:r>
            <a:r>
              <a:rPr sz="2300" spc="-6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cualitativo.</a:t>
            </a:r>
            <a:endParaRPr sz="23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Resultados</a:t>
            </a:r>
            <a:endParaRPr sz="25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1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65" dirty="0">
                <a:solidFill>
                  <a:srgbClr val="404040"/>
                </a:solidFill>
                <a:latin typeface="Carlito"/>
                <a:cs typeface="Carlito"/>
              </a:rPr>
              <a:t>Tentativos.</a:t>
            </a:r>
            <a:endParaRPr sz="23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Usualmente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seguidos de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una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investigación</a:t>
            </a:r>
            <a:r>
              <a:rPr sz="2300" spc="-6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concluyente.</a:t>
            </a:r>
            <a:endParaRPr sz="23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3065" y="245491"/>
            <a:ext cx="36601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0" dirty="0">
                <a:solidFill>
                  <a:srgbClr val="575757"/>
                </a:solidFill>
              </a:rPr>
              <a:t>Investigación</a:t>
            </a:r>
            <a:r>
              <a:rPr sz="2800" spc="-120" dirty="0">
                <a:solidFill>
                  <a:srgbClr val="575757"/>
                </a:solidFill>
              </a:rPr>
              <a:t> </a:t>
            </a:r>
            <a:r>
              <a:rPr sz="2800" spc="-40" dirty="0">
                <a:solidFill>
                  <a:srgbClr val="575757"/>
                </a:solidFill>
              </a:rPr>
              <a:t>exploratoria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545998" y="1046225"/>
            <a:ext cx="7972425" cy="3629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6035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Diseño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investigación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que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tiene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como objetivo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primario 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facilitar </a:t>
            </a:r>
            <a:r>
              <a:rPr sz="2500" spc="-20" dirty="0">
                <a:solidFill>
                  <a:srgbClr val="DE0000"/>
                </a:solidFill>
                <a:latin typeface="Carlito"/>
                <a:cs typeface="Carlito"/>
              </a:rPr>
              <a:t>una </a:t>
            </a:r>
            <a:r>
              <a:rPr sz="2500" spc="-40" dirty="0">
                <a:solidFill>
                  <a:srgbClr val="DE0000"/>
                </a:solidFill>
                <a:latin typeface="Carlito"/>
                <a:cs typeface="Carlito"/>
              </a:rPr>
              <a:t>mayor </a:t>
            </a:r>
            <a:r>
              <a:rPr sz="2500" spc="-20" dirty="0">
                <a:solidFill>
                  <a:srgbClr val="DE0000"/>
                </a:solidFill>
                <a:latin typeface="Carlito"/>
                <a:cs typeface="Carlito"/>
              </a:rPr>
              <a:t>penetración </a:t>
            </a:r>
            <a:r>
              <a:rPr sz="2500" spc="-5" dirty="0">
                <a:solidFill>
                  <a:srgbClr val="DE0000"/>
                </a:solidFill>
                <a:latin typeface="Carlito"/>
                <a:cs typeface="Carlito"/>
              </a:rPr>
              <a:t>y </a:t>
            </a:r>
            <a:r>
              <a:rPr sz="2500" spc="-20" dirty="0">
                <a:solidFill>
                  <a:srgbClr val="DE0000"/>
                </a:solidFill>
                <a:latin typeface="Carlito"/>
                <a:cs typeface="Carlito"/>
              </a:rPr>
              <a:t>comprensión </a:t>
            </a:r>
            <a:r>
              <a:rPr sz="2500" spc="-10" dirty="0">
                <a:solidFill>
                  <a:srgbClr val="DE0000"/>
                </a:solidFill>
                <a:latin typeface="Carlito"/>
                <a:cs typeface="Carlito"/>
              </a:rPr>
              <a:t>del  </a:t>
            </a:r>
            <a:r>
              <a:rPr sz="2500" spc="-20" dirty="0">
                <a:solidFill>
                  <a:srgbClr val="DE0000"/>
                </a:solidFill>
                <a:latin typeface="Carlito"/>
                <a:cs typeface="Carlito"/>
              </a:rPr>
              <a:t>problema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que </a:t>
            </a: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enfrenta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el</a:t>
            </a:r>
            <a:r>
              <a:rPr sz="2500" spc="13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70" dirty="0">
                <a:solidFill>
                  <a:srgbClr val="404040"/>
                </a:solidFill>
                <a:latin typeface="Carlito"/>
                <a:cs typeface="Carlito"/>
              </a:rPr>
              <a:t>investigador.</a:t>
            </a:r>
            <a:endParaRPr sz="25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404040"/>
              </a:buClr>
              <a:buFont typeface="Arial"/>
              <a:buChar char="•"/>
            </a:pPr>
            <a:endParaRPr sz="3550">
              <a:latin typeface="Carlito"/>
              <a:cs typeface="Carlito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  <a:tab pos="7238365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investigación exploratoria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sirve</a:t>
            </a:r>
            <a:r>
              <a:rPr sz="2500" spc="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35" dirty="0">
                <a:solidFill>
                  <a:srgbClr val="404040"/>
                </a:solidFill>
                <a:latin typeface="Carlito"/>
                <a:cs typeface="Carlito"/>
              </a:rPr>
              <a:t>para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proporcionar	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al  </a:t>
            </a:r>
            <a:r>
              <a:rPr sz="2500" spc="-30" dirty="0">
                <a:solidFill>
                  <a:srgbClr val="404040"/>
                </a:solidFill>
                <a:latin typeface="Carlito"/>
                <a:cs typeface="Carlito"/>
              </a:rPr>
              <a:t>investigador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un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panorama general acerca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del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fenómeno 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que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desea </a:t>
            </a:r>
            <a:r>
              <a:rPr sz="2500" spc="-75" dirty="0">
                <a:solidFill>
                  <a:srgbClr val="404040"/>
                </a:solidFill>
                <a:latin typeface="Carlito"/>
                <a:cs typeface="Carlito"/>
              </a:rPr>
              <a:t>investigar.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este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tipo de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investigación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no  </a:t>
            </a: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existe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una hipótesis previa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sino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que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deducen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 las ideas 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desarrolladas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500" spc="-35" dirty="0">
                <a:solidFill>
                  <a:srgbClr val="404040"/>
                </a:solidFill>
                <a:latin typeface="Carlito"/>
                <a:cs typeface="Carlito"/>
              </a:rPr>
              <a:t>esta</a:t>
            </a:r>
            <a:r>
              <a:rPr sz="2500" spc="1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fase.</a:t>
            </a:r>
            <a:endParaRPr sz="25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157" y="245491"/>
            <a:ext cx="46609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575757"/>
                </a:solidFill>
              </a:rPr>
              <a:t>Comparación </a:t>
            </a:r>
            <a:r>
              <a:rPr sz="2800" spc="-5" dirty="0">
                <a:solidFill>
                  <a:srgbClr val="575757"/>
                </a:solidFill>
              </a:rPr>
              <a:t>de </a:t>
            </a:r>
            <a:r>
              <a:rPr sz="2800" spc="-10" dirty="0">
                <a:solidFill>
                  <a:srgbClr val="575757"/>
                </a:solidFill>
              </a:rPr>
              <a:t>diseños </a:t>
            </a:r>
            <a:r>
              <a:rPr sz="2800" spc="-20" dirty="0">
                <a:solidFill>
                  <a:srgbClr val="575757"/>
                </a:solidFill>
              </a:rPr>
              <a:t>básicos</a:t>
            </a:r>
            <a:endParaRPr sz="28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42887" y="1164653"/>
          <a:ext cx="8555990" cy="47503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6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9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36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75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680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2000" b="1" spc="-25" dirty="0">
                          <a:solidFill>
                            <a:srgbClr val="DE0000"/>
                          </a:solidFill>
                          <a:latin typeface="Carlito"/>
                          <a:cs typeface="Carlito"/>
                        </a:rPr>
                        <a:t>Exploratoria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54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7055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2000" b="1" spc="-10" dirty="0">
                          <a:solidFill>
                            <a:srgbClr val="DE0000"/>
                          </a:solidFill>
                          <a:latin typeface="Carlito"/>
                          <a:cs typeface="Carlito"/>
                        </a:rPr>
                        <a:t>Descriptiva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54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2000" b="1" spc="-5" dirty="0">
                          <a:solidFill>
                            <a:srgbClr val="DE0000"/>
                          </a:solidFill>
                          <a:latin typeface="Carlito"/>
                          <a:cs typeface="Carlito"/>
                        </a:rPr>
                        <a:t>Causal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54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15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  <a:spcBef>
                          <a:spcPts val="1570"/>
                        </a:spcBef>
                      </a:pPr>
                      <a:r>
                        <a:rPr sz="2000" b="1" spc="-10" dirty="0">
                          <a:solidFill>
                            <a:srgbClr val="DE0000"/>
                          </a:solidFill>
                          <a:latin typeface="Carlito"/>
                          <a:cs typeface="Carlito"/>
                        </a:rPr>
                        <a:t>Objetivos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Descubrimiento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ideas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y</a:t>
                      </a:r>
                      <a:endParaRPr sz="1600">
                        <a:latin typeface="Carlito"/>
                        <a:cs typeface="Carlito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discernimientos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600" spc="-15" dirty="0">
                          <a:latin typeface="Carlito"/>
                          <a:cs typeface="Carlito"/>
                        </a:rPr>
                        <a:t>Describir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características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o</a:t>
                      </a:r>
                      <a:endParaRPr sz="1600">
                        <a:latin typeface="Carlito"/>
                        <a:cs typeface="Carlito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600" spc="-15" dirty="0">
                          <a:latin typeface="Carlito"/>
                          <a:cs typeface="Carlito"/>
                        </a:rPr>
                        <a:t>funciones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del</a:t>
                      </a:r>
                      <a:r>
                        <a:rPr sz="1600" spc="-4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mercado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Determinar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relaciones</a:t>
                      </a:r>
                      <a:r>
                        <a:rPr sz="16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de</a:t>
                      </a:r>
                      <a:endParaRPr sz="1600">
                        <a:latin typeface="Carlito"/>
                        <a:cs typeface="Carlito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600" spc="-15" dirty="0">
                          <a:latin typeface="Carlito"/>
                          <a:cs typeface="Carlito"/>
                        </a:rPr>
                        <a:t>causa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y</a:t>
                      </a:r>
                      <a:r>
                        <a:rPr sz="16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efecto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1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7940" algn="ctr">
                        <a:lnSpc>
                          <a:spcPct val="100000"/>
                        </a:lnSpc>
                      </a:pPr>
                      <a:r>
                        <a:rPr sz="2000" b="1" spc="-25" dirty="0">
                          <a:solidFill>
                            <a:srgbClr val="DE0000"/>
                          </a:solidFill>
                          <a:latin typeface="Carlito"/>
                          <a:cs typeface="Carlito"/>
                        </a:rPr>
                        <a:t>Características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-288925">
                        <a:lnSpc>
                          <a:spcPct val="100000"/>
                        </a:lnSpc>
                        <a:spcBef>
                          <a:spcPts val="1335"/>
                        </a:spcBef>
                        <a:buClr>
                          <a:srgbClr val="9F0000"/>
                        </a:buClr>
                        <a:buSzPct val="59375"/>
                        <a:buFont typeface="Arial"/>
                        <a:buChar char="•"/>
                        <a:tabLst>
                          <a:tab pos="373380" algn="l"/>
                          <a:tab pos="374015" algn="l"/>
                        </a:tabLst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Flexible,</a:t>
                      </a:r>
                      <a:r>
                        <a:rPr sz="1600" spc="-5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versátil</a:t>
                      </a:r>
                      <a:endParaRPr sz="1600">
                        <a:latin typeface="Carlito"/>
                        <a:cs typeface="Carlito"/>
                      </a:endParaRPr>
                    </a:p>
                    <a:p>
                      <a:pPr marL="373380" marR="424815" indent="-288290">
                        <a:lnSpc>
                          <a:spcPct val="100000"/>
                        </a:lnSpc>
                        <a:spcBef>
                          <a:spcPts val="395"/>
                        </a:spcBef>
                        <a:buClr>
                          <a:srgbClr val="9F0000"/>
                        </a:buClr>
                        <a:buSzPct val="59375"/>
                        <a:buFont typeface="Arial"/>
                        <a:buChar char="•"/>
                        <a:tabLst>
                          <a:tab pos="373380" algn="l"/>
                          <a:tab pos="374015" algn="l"/>
                        </a:tabLst>
                      </a:pPr>
                      <a:r>
                        <a:rPr sz="1600" spc="-15" dirty="0">
                          <a:latin typeface="Carlito"/>
                          <a:cs typeface="Carlito"/>
                        </a:rPr>
                        <a:t>Suele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ser</a:t>
                      </a:r>
                      <a:r>
                        <a:rPr sz="1600" spc="-6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primera  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parte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del 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diseño 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total.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69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2110" marR="131445" indent="-287020">
                        <a:lnSpc>
                          <a:spcPct val="100000"/>
                        </a:lnSpc>
                        <a:spcBef>
                          <a:spcPts val="375"/>
                        </a:spcBef>
                        <a:buClr>
                          <a:srgbClr val="9F0000"/>
                        </a:buClr>
                        <a:buSzPct val="59375"/>
                        <a:buFont typeface="Arial"/>
                        <a:buChar char="•"/>
                        <a:tabLst>
                          <a:tab pos="372110" algn="l"/>
                          <a:tab pos="372745" algn="l"/>
                        </a:tabLst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Marcado 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por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la 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formulación 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previa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de 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otras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 variables.</a:t>
                      </a:r>
                      <a:endParaRPr sz="1600">
                        <a:latin typeface="Carlito"/>
                        <a:cs typeface="Carlito"/>
                      </a:endParaRPr>
                    </a:p>
                    <a:p>
                      <a:pPr marL="372110" marR="401955" indent="-287020">
                        <a:lnSpc>
                          <a:spcPct val="100000"/>
                        </a:lnSpc>
                        <a:spcBef>
                          <a:spcPts val="395"/>
                        </a:spcBef>
                        <a:buClr>
                          <a:srgbClr val="9F0000"/>
                        </a:buClr>
                        <a:buSzPct val="59375"/>
                        <a:buFont typeface="Arial"/>
                        <a:buChar char="•"/>
                        <a:tabLst>
                          <a:tab pos="372110" algn="l"/>
                          <a:tab pos="372745" algn="l"/>
                        </a:tabLst>
                      </a:pPr>
                      <a:r>
                        <a:rPr sz="1600" spc="-15" dirty="0">
                          <a:latin typeface="Carlito"/>
                          <a:cs typeface="Carlito"/>
                        </a:rPr>
                        <a:t>Diseño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planeado</a:t>
                      </a:r>
                      <a:r>
                        <a:rPr sz="1600" spc="-1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y 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estructurado.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2745" marR="163195" indent="-287020">
                        <a:lnSpc>
                          <a:spcPct val="100000"/>
                        </a:lnSpc>
                        <a:spcBef>
                          <a:spcPts val="375"/>
                        </a:spcBef>
                        <a:buClr>
                          <a:srgbClr val="9F0000"/>
                        </a:buClr>
                        <a:buSzPct val="59375"/>
                        <a:buFont typeface="Arial"/>
                        <a:buChar char="•"/>
                        <a:tabLst>
                          <a:tab pos="372745" algn="l"/>
                          <a:tab pos="373380" algn="l"/>
                        </a:tabLst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Manipulación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de</a:t>
                      </a:r>
                      <a:r>
                        <a:rPr sz="1600" spc="-19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una 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o mas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variables 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independientes.</a:t>
                      </a:r>
                      <a:endParaRPr sz="1600">
                        <a:latin typeface="Carlito"/>
                        <a:cs typeface="Carlito"/>
                      </a:endParaRPr>
                    </a:p>
                    <a:p>
                      <a:pPr marL="372745" marR="166370" indent="-287020">
                        <a:lnSpc>
                          <a:spcPct val="100000"/>
                        </a:lnSpc>
                        <a:spcBef>
                          <a:spcPts val="395"/>
                        </a:spcBef>
                        <a:buClr>
                          <a:srgbClr val="9F0000"/>
                        </a:buClr>
                        <a:buSzPct val="59375"/>
                        <a:buFont typeface="Arial"/>
                        <a:buChar char="•"/>
                        <a:tabLst>
                          <a:tab pos="372745" algn="l"/>
                          <a:tab pos="373380" algn="l"/>
                        </a:tabLst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Control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de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las 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hipótesis</a:t>
                      </a:r>
                      <a:r>
                        <a:rPr sz="1600" spc="-14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especificas.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96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28575" algn="ctr">
                        <a:lnSpc>
                          <a:spcPct val="100000"/>
                        </a:lnSpc>
                        <a:spcBef>
                          <a:spcPts val="1575"/>
                        </a:spcBef>
                      </a:pPr>
                      <a:r>
                        <a:rPr sz="2000" b="1" spc="-5" dirty="0">
                          <a:solidFill>
                            <a:srgbClr val="DE0000"/>
                          </a:solidFill>
                          <a:latin typeface="Carlito"/>
                          <a:cs typeface="Carlito"/>
                        </a:rPr>
                        <a:t>Métodos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-288925">
                        <a:lnSpc>
                          <a:spcPct val="100000"/>
                        </a:lnSpc>
                        <a:spcBef>
                          <a:spcPts val="825"/>
                        </a:spcBef>
                        <a:buClr>
                          <a:srgbClr val="9F0000"/>
                        </a:buClr>
                        <a:buSzPct val="59375"/>
                        <a:buFont typeface="Arial"/>
                        <a:buChar char="•"/>
                        <a:tabLst>
                          <a:tab pos="373380" algn="l"/>
                          <a:tab pos="374015" algn="l"/>
                        </a:tabLst>
                      </a:pPr>
                      <a:r>
                        <a:rPr sz="1600" spc="-15" dirty="0">
                          <a:latin typeface="Carlito"/>
                          <a:cs typeface="Carlito"/>
                        </a:rPr>
                        <a:t>Estudios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piloto.</a:t>
                      </a:r>
                      <a:endParaRPr sz="1600">
                        <a:latin typeface="Carlito"/>
                        <a:cs typeface="Carlito"/>
                      </a:endParaRPr>
                    </a:p>
                    <a:p>
                      <a:pPr marL="373380" indent="-288925">
                        <a:lnSpc>
                          <a:spcPct val="100000"/>
                        </a:lnSpc>
                        <a:spcBef>
                          <a:spcPts val="395"/>
                        </a:spcBef>
                        <a:buClr>
                          <a:srgbClr val="9F0000"/>
                        </a:buClr>
                        <a:buSzPct val="59375"/>
                        <a:buFont typeface="Arial"/>
                        <a:buChar char="•"/>
                        <a:tabLst>
                          <a:tab pos="373380" algn="l"/>
                          <a:tab pos="374015" algn="l"/>
                        </a:tabLst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Datos</a:t>
                      </a:r>
                      <a:r>
                        <a:rPr sz="1600" spc="-3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secundarios.</a:t>
                      </a:r>
                      <a:endParaRPr sz="1600">
                        <a:latin typeface="Carlito"/>
                        <a:cs typeface="Carlito"/>
                      </a:endParaRPr>
                    </a:p>
                    <a:p>
                      <a:pPr marL="373380" marR="784225" indent="-288290">
                        <a:lnSpc>
                          <a:spcPct val="100000"/>
                        </a:lnSpc>
                        <a:spcBef>
                          <a:spcPts val="409"/>
                        </a:spcBef>
                        <a:buClr>
                          <a:srgbClr val="9F0000"/>
                        </a:buClr>
                        <a:buSzPct val="59375"/>
                        <a:buFont typeface="Arial"/>
                        <a:buChar char="•"/>
                        <a:tabLst>
                          <a:tab pos="373380" algn="l"/>
                          <a:tab pos="374015" algn="l"/>
                        </a:tabLst>
                      </a:pPr>
                      <a:r>
                        <a:rPr sz="1600" spc="5" dirty="0">
                          <a:latin typeface="Carlito"/>
                          <a:cs typeface="Carlito"/>
                        </a:rPr>
                        <a:t>I</a:t>
                      </a:r>
                      <a:r>
                        <a:rPr sz="1600" spc="-50" dirty="0">
                          <a:latin typeface="Carlito"/>
                          <a:cs typeface="Carlito"/>
                        </a:rPr>
                        <a:t>n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v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e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s</a:t>
                      </a:r>
                      <a:r>
                        <a:rPr sz="1600" spc="5" dirty="0">
                          <a:latin typeface="Carlito"/>
                          <a:cs typeface="Carlito"/>
                        </a:rPr>
                        <a:t>ti</a:t>
                      </a:r>
                      <a:r>
                        <a:rPr sz="1600" spc="-45" dirty="0">
                          <a:latin typeface="Carlito"/>
                          <a:cs typeface="Carlito"/>
                        </a:rPr>
                        <a:t>g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a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c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i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ón 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cualitativa.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72110" indent="-287020">
                        <a:lnSpc>
                          <a:spcPct val="100000"/>
                        </a:lnSpc>
                        <a:buClr>
                          <a:srgbClr val="9F0000"/>
                        </a:buClr>
                        <a:buSzPct val="59375"/>
                        <a:buFont typeface="Arial"/>
                        <a:buChar char="•"/>
                        <a:tabLst>
                          <a:tab pos="372110" algn="l"/>
                          <a:tab pos="372745" algn="l"/>
                        </a:tabLst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Dato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secundarios.</a:t>
                      </a:r>
                      <a:endParaRPr sz="1600">
                        <a:latin typeface="Carlito"/>
                        <a:cs typeface="Carlito"/>
                      </a:endParaRPr>
                    </a:p>
                    <a:p>
                      <a:pPr marL="372110" indent="-287020">
                        <a:lnSpc>
                          <a:spcPct val="100000"/>
                        </a:lnSpc>
                        <a:spcBef>
                          <a:spcPts val="400"/>
                        </a:spcBef>
                        <a:buClr>
                          <a:srgbClr val="9F0000"/>
                        </a:buClr>
                        <a:buSzPct val="59375"/>
                        <a:buFont typeface="Arial"/>
                        <a:buChar char="•"/>
                        <a:tabLst>
                          <a:tab pos="372110" algn="l"/>
                          <a:tab pos="372745" algn="l"/>
                        </a:tabLst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Paneles.</a:t>
                      </a:r>
                      <a:endParaRPr sz="1600">
                        <a:latin typeface="Carlito"/>
                        <a:cs typeface="Carlito"/>
                      </a:endParaRPr>
                    </a:p>
                    <a:p>
                      <a:pPr marL="372110" indent="-28702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rgbClr val="9F0000"/>
                        </a:buClr>
                        <a:buSzPct val="59375"/>
                        <a:buFont typeface="Arial"/>
                        <a:buChar char="•"/>
                        <a:tabLst>
                          <a:tab pos="372110" algn="l"/>
                          <a:tab pos="372745" algn="l"/>
                        </a:tabLst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Dato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de</a:t>
                      </a:r>
                      <a:r>
                        <a:rPr sz="1600" spc="-10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observación.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Experimentos.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096" y="245491"/>
            <a:ext cx="54635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575757"/>
                </a:solidFill>
              </a:rPr>
              <a:t>Métodos </a:t>
            </a:r>
            <a:r>
              <a:rPr sz="2800" spc="-5" dirty="0">
                <a:solidFill>
                  <a:srgbClr val="575757"/>
                </a:solidFill>
              </a:rPr>
              <a:t>de </a:t>
            </a:r>
            <a:r>
              <a:rPr sz="2800" spc="-30" dirty="0">
                <a:solidFill>
                  <a:srgbClr val="575757"/>
                </a:solidFill>
              </a:rPr>
              <a:t>investigación</a:t>
            </a:r>
            <a:r>
              <a:rPr sz="2800" spc="-85" dirty="0">
                <a:solidFill>
                  <a:srgbClr val="575757"/>
                </a:solidFill>
              </a:rPr>
              <a:t> </a:t>
            </a:r>
            <a:r>
              <a:rPr sz="2800" spc="-40" dirty="0">
                <a:solidFill>
                  <a:srgbClr val="575757"/>
                </a:solidFill>
              </a:rPr>
              <a:t>exploratoria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545998" y="963269"/>
            <a:ext cx="4464685" cy="249745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Métodos:</a:t>
            </a:r>
            <a:endParaRPr sz="2500">
              <a:latin typeface="Carlito"/>
              <a:cs typeface="Carlito"/>
            </a:endParaRPr>
          </a:p>
          <a:p>
            <a:pPr marL="926465" lvl="1" indent="-457200">
              <a:lnSpc>
                <a:spcPct val="100000"/>
              </a:lnSpc>
              <a:spcBef>
                <a:spcPts val="610"/>
              </a:spcBef>
              <a:buAutoNum type="arabicPeriod"/>
              <a:tabLst>
                <a:tab pos="926465" algn="l"/>
                <a:tab pos="927100" algn="l"/>
              </a:tabLst>
            </a:pP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Análisis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datos</a:t>
            </a:r>
            <a:r>
              <a:rPr sz="2300" spc="-17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secundarios.</a:t>
            </a:r>
            <a:endParaRPr sz="2300">
              <a:latin typeface="Carlito"/>
              <a:cs typeface="Carlito"/>
            </a:endParaRPr>
          </a:p>
          <a:p>
            <a:pPr marL="926465" lvl="1" indent="-4572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926465" algn="l"/>
                <a:tab pos="927100" algn="l"/>
              </a:tabLst>
            </a:pP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Métodos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cualitativos.</a:t>
            </a:r>
            <a:endParaRPr sz="2300">
              <a:latin typeface="Carlito"/>
              <a:cs typeface="Carlito"/>
            </a:endParaRPr>
          </a:p>
          <a:p>
            <a:pPr marL="1383665" lvl="2" indent="-457834">
              <a:lnSpc>
                <a:spcPct val="100000"/>
              </a:lnSpc>
              <a:spcBef>
                <a:spcPts val="509"/>
              </a:spcBef>
              <a:buAutoNum type="arabicPeriod"/>
              <a:tabLst>
                <a:tab pos="1383665" algn="l"/>
                <a:tab pos="1384300" algn="l"/>
              </a:tabLst>
            </a:pPr>
            <a:r>
              <a:rPr sz="2100" spc="-25" dirty="0">
                <a:solidFill>
                  <a:srgbClr val="404040"/>
                </a:solidFill>
                <a:latin typeface="Carlito"/>
                <a:cs typeface="Carlito"/>
              </a:rPr>
              <a:t>Entrevistas</a:t>
            </a:r>
            <a:endParaRPr sz="2100">
              <a:latin typeface="Carlito"/>
              <a:cs typeface="Carlito"/>
            </a:endParaRPr>
          </a:p>
          <a:p>
            <a:pPr marL="1383665" lvl="2" indent="-457834">
              <a:lnSpc>
                <a:spcPct val="100000"/>
              </a:lnSpc>
              <a:spcBef>
                <a:spcPts val="505"/>
              </a:spcBef>
              <a:buAutoNum type="arabicPeriod"/>
              <a:tabLst>
                <a:tab pos="1383665" algn="l"/>
                <a:tab pos="1384300" algn="l"/>
              </a:tabLst>
            </a:pP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Sesiones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de</a:t>
            </a:r>
            <a:r>
              <a:rPr sz="2100" spc="-1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grupo.</a:t>
            </a:r>
            <a:endParaRPr sz="2100">
              <a:latin typeface="Carlito"/>
              <a:cs typeface="Carlito"/>
            </a:endParaRPr>
          </a:p>
          <a:p>
            <a:pPr marL="1383665" lvl="2" indent="-457834">
              <a:lnSpc>
                <a:spcPct val="100000"/>
              </a:lnSpc>
              <a:spcBef>
                <a:spcPts val="505"/>
              </a:spcBef>
              <a:buAutoNum type="arabicPeriod"/>
              <a:tabLst>
                <a:tab pos="1383665" algn="l"/>
                <a:tab pos="1384300" algn="l"/>
              </a:tabLst>
            </a:pPr>
            <a:r>
              <a:rPr sz="2100" spc="-60" dirty="0">
                <a:solidFill>
                  <a:srgbClr val="404040"/>
                </a:solidFill>
                <a:latin typeface="Carlito"/>
                <a:cs typeface="Carlito"/>
              </a:rPr>
              <a:t>Técnicas</a:t>
            </a:r>
            <a:r>
              <a:rPr sz="2100" spc="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spc="-25" dirty="0">
                <a:solidFill>
                  <a:srgbClr val="404040"/>
                </a:solidFill>
                <a:latin typeface="Carlito"/>
                <a:cs typeface="Carlito"/>
              </a:rPr>
              <a:t>proyectivas.</a:t>
            </a:r>
            <a:endParaRPr sz="21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585" y="245491"/>
            <a:ext cx="30060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575757"/>
                </a:solidFill>
              </a:rPr>
              <a:t>Métodos</a:t>
            </a:r>
            <a:r>
              <a:rPr sz="2800" spc="-75" dirty="0">
                <a:solidFill>
                  <a:srgbClr val="575757"/>
                </a:solidFill>
              </a:rPr>
              <a:t> </a:t>
            </a:r>
            <a:r>
              <a:rPr sz="2800" spc="-25" dirty="0">
                <a:solidFill>
                  <a:srgbClr val="575757"/>
                </a:solidFill>
              </a:rPr>
              <a:t>cualitativos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81050" y="901141"/>
            <a:ext cx="8038465" cy="3797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3380" indent="-36131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73380" algn="l"/>
                <a:tab pos="374015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Son</a:t>
            </a:r>
            <a:r>
              <a:rPr sz="2500" spc="-4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exploratorios.</a:t>
            </a:r>
            <a:endParaRPr sz="2500">
              <a:latin typeface="Carlito"/>
              <a:cs typeface="Carlito"/>
            </a:endParaRPr>
          </a:p>
          <a:p>
            <a:pPr marL="373380" indent="-361315">
              <a:lnSpc>
                <a:spcPct val="100000"/>
              </a:lnSpc>
              <a:spcBef>
                <a:spcPts val="1805"/>
              </a:spcBef>
              <a:buFont typeface="Arial"/>
              <a:buChar char="•"/>
              <a:tabLst>
                <a:tab pos="373380" algn="l"/>
                <a:tab pos="374015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Son menos</a:t>
            </a:r>
            <a:r>
              <a:rPr sz="2500" spc="-5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estructurados.</a:t>
            </a:r>
            <a:endParaRPr sz="2500">
              <a:latin typeface="Carlito"/>
              <a:cs typeface="Carlito"/>
            </a:endParaRPr>
          </a:p>
          <a:p>
            <a:pPr marL="373380" indent="-361315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373380" algn="l"/>
                <a:tab pos="374015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Son más</a:t>
            </a:r>
            <a:r>
              <a:rPr sz="2500" spc="-6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intensivos</a:t>
            </a:r>
            <a:endParaRPr sz="2500">
              <a:latin typeface="Carlito"/>
              <a:cs typeface="Carlito"/>
            </a:endParaRPr>
          </a:p>
          <a:p>
            <a:pPr marL="373380" indent="-361315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373380" algn="l"/>
                <a:tab pos="374015" algn="l"/>
              </a:tabLst>
            </a:pP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Relación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más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prolongada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flexible con 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el</a:t>
            </a:r>
            <a:r>
              <a:rPr sz="2500" spc="114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entrevistado</a:t>
            </a:r>
            <a:endParaRPr sz="2500">
              <a:latin typeface="Carlito"/>
              <a:cs typeface="Carlito"/>
            </a:endParaRPr>
          </a:p>
          <a:p>
            <a:pPr marL="373380" indent="-361315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373380" algn="l"/>
                <a:tab pos="374015" algn="l"/>
              </a:tabLst>
            </a:pP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Mayor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profundidad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riqueza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información</a:t>
            </a:r>
            <a:r>
              <a:rPr sz="2500" spc="10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obtenida</a:t>
            </a:r>
            <a:endParaRPr sz="2500">
              <a:latin typeface="Carlito"/>
              <a:cs typeface="Carlito"/>
            </a:endParaRPr>
          </a:p>
          <a:p>
            <a:pPr marL="373380" marR="5080" indent="-361315">
              <a:lnSpc>
                <a:spcPts val="2700"/>
              </a:lnSpc>
              <a:spcBef>
                <a:spcPts val="2140"/>
              </a:spcBef>
              <a:buFont typeface="Arial"/>
              <a:buChar char="•"/>
              <a:tabLst>
                <a:tab pos="373380" algn="l"/>
                <a:tab pos="374015" algn="l"/>
                <a:tab pos="1088390" algn="l"/>
                <a:tab pos="2256155" algn="l"/>
                <a:tab pos="2728595" algn="l"/>
                <a:tab pos="4700905" algn="l"/>
                <a:tab pos="5188585" algn="l"/>
                <a:tab pos="5802630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Bajo	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nú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m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spc="-75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o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d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spc="-60" dirty="0">
                <a:solidFill>
                  <a:srgbClr val="404040"/>
                </a:solidFill>
                <a:latin typeface="Carlito"/>
                <a:cs typeface="Carlito"/>
              </a:rPr>
              <a:t>n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t</a:t>
            </a:r>
            <a:r>
              <a:rPr sz="2500" spc="-75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vi</a:t>
            </a:r>
            <a:r>
              <a:rPr sz="2500" spc="-70" dirty="0">
                <a:solidFill>
                  <a:srgbClr val="404040"/>
                </a:solidFill>
                <a:latin typeface="Carlito"/>
                <a:cs typeface="Carlito"/>
              </a:rPr>
              <a:t>s</a:t>
            </a:r>
            <a:r>
              <a:rPr sz="2500" spc="-75" dirty="0">
                <a:solidFill>
                  <a:srgbClr val="404040"/>
                </a:solidFill>
                <a:latin typeface="Carlito"/>
                <a:cs typeface="Carlito"/>
              </a:rPr>
              <a:t>t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ad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o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s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: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500" b="1" spc="-5" dirty="0">
                <a:solidFill>
                  <a:srgbClr val="DE0000"/>
                </a:solidFill>
                <a:latin typeface="Carlito"/>
                <a:cs typeface="Carlito"/>
              </a:rPr>
              <a:t>no</a:t>
            </a:r>
            <a:r>
              <a:rPr sz="2500" b="1" dirty="0">
                <a:solidFill>
                  <a:srgbClr val="DE0000"/>
                </a:solidFill>
                <a:latin typeface="Carlito"/>
                <a:cs typeface="Carlito"/>
              </a:rPr>
              <a:t>	</a:t>
            </a:r>
            <a:r>
              <a:rPr sz="2500" b="1" spc="-10" dirty="0">
                <a:solidFill>
                  <a:srgbClr val="DE0000"/>
                </a:solidFill>
                <a:latin typeface="Carlito"/>
                <a:cs typeface="Carlito"/>
              </a:rPr>
              <a:t>so</a:t>
            </a:r>
            <a:r>
              <a:rPr sz="2500" b="1" spc="-5" dirty="0">
                <a:solidFill>
                  <a:srgbClr val="DE0000"/>
                </a:solidFill>
                <a:latin typeface="Carlito"/>
                <a:cs typeface="Carlito"/>
              </a:rPr>
              <a:t>n</a:t>
            </a:r>
            <a:r>
              <a:rPr sz="2500" b="1" dirty="0">
                <a:solidFill>
                  <a:srgbClr val="DE0000"/>
                </a:solidFill>
                <a:latin typeface="Carlito"/>
                <a:cs typeface="Carlito"/>
              </a:rPr>
              <a:t>	</a:t>
            </a:r>
            <a:r>
              <a:rPr sz="2500" b="1" spc="-15" dirty="0">
                <a:solidFill>
                  <a:srgbClr val="DE0000"/>
                </a:solidFill>
                <a:latin typeface="Carlito"/>
                <a:cs typeface="Carlito"/>
              </a:rPr>
              <a:t>e</a:t>
            </a:r>
            <a:r>
              <a:rPr sz="2500" b="1" spc="-55" dirty="0">
                <a:solidFill>
                  <a:srgbClr val="DE0000"/>
                </a:solidFill>
                <a:latin typeface="Carlito"/>
                <a:cs typeface="Carlito"/>
              </a:rPr>
              <a:t>s</a:t>
            </a:r>
            <a:r>
              <a:rPr sz="2500" b="1" spc="-60" dirty="0">
                <a:solidFill>
                  <a:srgbClr val="DE0000"/>
                </a:solidFill>
                <a:latin typeface="Carlito"/>
                <a:cs typeface="Carlito"/>
              </a:rPr>
              <a:t>t</a:t>
            </a:r>
            <a:r>
              <a:rPr sz="2500" b="1" spc="-5" dirty="0">
                <a:solidFill>
                  <a:srgbClr val="DE0000"/>
                </a:solidFill>
                <a:latin typeface="Carlito"/>
                <a:cs typeface="Carlito"/>
              </a:rPr>
              <a:t>ad</a:t>
            </a:r>
            <a:r>
              <a:rPr sz="2500" b="1" spc="-10" dirty="0">
                <a:solidFill>
                  <a:srgbClr val="DE0000"/>
                </a:solidFill>
                <a:latin typeface="Carlito"/>
                <a:cs typeface="Carlito"/>
              </a:rPr>
              <a:t>í</a:t>
            </a:r>
            <a:r>
              <a:rPr sz="2500" b="1" spc="-55" dirty="0">
                <a:solidFill>
                  <a:srgbClr val="DE0000"/>
                </a:solidFill>
                <a:latin typeface="Carlito"/>
                <a:cs typeface="Carlito"/>
              </a:rPr>
              <a:t>s</a:t>
            </a:r>
            <a:r>
              <a:rPr sz="2500" b="1" spc="-10" dirty="0">
                <a:solidFill>
                  <a:srgbClr val="DE0000"/>
                </a:solidFill>
                <a:latin typeface="Carlito"/>
                <a:cs typeface="Carlito"/>
              </a:rPr>
              <a:t>ti</a:t>
            </a:r>
            <a:r>
              <a:rPr sz="2500" b="1" spc="-45" dirty="0">
                <a:solidFill>
                  <a:srgbClr val="DE0000"/>
                </a:solidFill>
                <a:latin typeface="Carlito"/>
                <a:cs typeface="Carlito"/>
              </a:rPr>
              <a:t>c</a:t>
            </a:r>
            <a:r>
              <a:rPr sz="2500" b="1" spc="-5" dirty="0">
                <a:solidFill>
                  <a:srgbClr val="DE0000"/>
                </a:solidFill>
                <a:latin typeface="Carlito"/>
                <a:cs typeface="Carlito"/>
              </a:rPr>
              <a:t>a</a:t>
            </a:r>
            <a:r>
              <a:rPr sz="2500" b="1" spc="-10" dirty="0">
                <a:solidFill>
                  <a:srgbClr val="DE0000"/>
                </a:solidFill>
                <a:latin typeface="Carlito"/>
                <a:cs typeface="Carlito"/>
              </a:rPr>
              <a:t>m</a:t>
            </a:r>
            <a:r>
              <a:rPr sz="2500" b="1" spc="-5" dirty="0">
                <a:solidFill>
                  <a:srgbClr val="DE0000"/>
                </a:solidFill>
                <a:latin typeface="Carlito"/>
                <a:cs typeface="Carlito"/>
              </a:rPr>
              <a:t>e</a:t>
            </a:r>
            <a:r>
              <a:rPr sz="2500" b="1" spc="-50" dirty="0">
                <a:solidFill>
                  <a:srgbClr val="DE0000"/>
                </a:solidFill>
                <a:latin typeface="Carlito"/>
                <a:cs typeface="Carlito"/>
              </a:rPr>
              <a:t>n</a:t>
            </a:r>
            <a:r>
              <a:rPr sz="2500" b="1" spc="-90" dirty="0">
                <a:solidFill>
                  <a:srgbClr val="DE0000"/>
                </a:solidFill>
                <a:latin typeface="Carlito"/>
                <a:cs typeface="Carlito"/>
              </a:rPr>
              <a:t>t</a:t>
            </a:r>
            <a:r>
              <a:rPr sz="2500" b="1" spc="-5" dirty="0">
                <a:solidFill>
                  <a:srgbClr val="DE0000"/>
                </a:solidFill>
                <a:latin typeface="Carlito"/>
                <a:cs typeface="Carlito"/>
              </a:rPr>
              <a:t>e  </a:t>
            </a:r>
            <a:r>
              <a:rPr sz="2500" b="1" spc="-20" dirty="0">
                <a:solidFill>
                  <a:srgbClr val="DE0000"/>
                </a:solidFill>
                <a:latin typeface="Carlito"/>
                <a:cs typeface="Carlito"/>
              </a:rPr>
              <a:t>significativos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1050" y="4902834"/>
            <a:ext cx="378841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3380" indent="-36131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73380" algn="l"/>
                <a:tab pos="374015" algn="l"/>
                <a:tab pos="1626235" algn="l"/>
                <a:tab pos="2740660" algn="l"/>
              </a:tabLst>
            </a:pP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Permite	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utilizar	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técnicas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2238" y="5245734"/>
            <a:ext cx="3646804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88770" algn="l"/>
                <a:tab pos="2693670" algn="l"/>
              </a:tabLst>
            </a:pP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c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o</a:t>
            </a:r>
            <a:r>
              <a:rPr sz="2500" spc="-30" dirty="0">
                <a:solidFill>
                  <a:srgbClr val="404040"/>
                </a:solidFill>
                <a:latin typeface="Carlito"/>
                <a:cs typeface="Carlito"/>
              </a:rPr>
              <a:t>m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l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spc="-50" dirty="0">
                <a:solidFill>
                  <a:srgbClr val="404040"/>
                </a:solidFill>
                <a:latin typeface="Carlito"/>
                <a:cs typeface="Carlito"/>
              </a:rPr>
              <a:t>t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a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f</a:t>
            </a:r>
            <a:r>
              <a:rPr sz="2500" spc="-60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a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s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s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,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d</a:t>
            </a:r>
            <a:r>
              <a:rPr sz="2500" spc="-30" dirty="0">
                <a:solidFill>
                  <a:srgbClr val="404040"/>
                </a:solidFill>
                <a:latin typeface="Carlito"/>
                <a:cs typeface="Carlito"/>
              </a:rPr>
              <a:t>i</a:t>
            </a:r>
            <a:r>
              <a:rPr sz="2500" spc="-35" dirty="0">
                <a:solidFill>
                  <a:srgbClr val="404040"/>
                </a:solidFill>
                <a:latin typeface="Carlito"/>
                <a:cs typeface="Carlito"/>
              </a:rPr>
              <a:t>bu</a:t>
            </a: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j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a</a:t>
            </a:r>
            <a:r>
              <a:rPr sz="2500" spc="-254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,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92828" y="4902834"/>
            <a:ext cx="4059554" cy="7493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57810" marR="5080" indent="-245745">
              <a:lnSpc>
                <a:spcPts val="2700"/>
              </a:lnSpc>
              <a:spcBef>
                <a:spcPts val="434"/>
              </a:spcBef>
              <a:tabLst>
                <a:tab pos="1624965" algn="l"/>
                <a:tab pos="1708785" algn="l"/>
                <a:tab pos="3392804" algn="l"/>
                <a:tab pos="3721735" algn="l"/>
              </a:tabLst>
            </a:pP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</a:t>
            </a:r>
            <a:r>
              <a:rPr sz="2500" spc="-50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500" spc="-30" dirty="0">
                <a:solidFill>
                  <a:srgbClr val="404040"/>
                </a:solidFill>
                <a:latin typeface="Carlito"/>
                <a:cs typeface="Carlito"/>
              </a:rPr>
              <a:t>o</a:t>
            </a:r>
            <a:r>
              <a:rPr sz="2500" spc="-55" dirty="0">
                <a:solidFill>
                  <a:srgbClr val="404040"/>
                </a:solidFill>
                <a:latin typeface="Carlito"/>
                <a:cs typeface="Carlito"/>
              </a:rPr>
              <a:t>y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c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ti</a:t>
            </a:r>
            <a:r>
              <a:rPr sz="2500" spc="-65" dirty="0">
                <a:solidFill>
                  <a:srgbClr val="404040"/>
                </a:solidFill>
                <a:latin typeface="Carlito"/>
                <a:cs typeface="Carlito"/>
              </a:rPr>
              <a:t>v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a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	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(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a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s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oci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a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ción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l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ib</a:t>
            </a:r>
            <a:r>
              <a:rPr sz="2500" spc="-50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e,  </a:t>
            </a: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c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o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l</a:t>
            </a:r>
            <a:r>
              <a:rPr sz="2500" spc="-30" dirty="0">
                <a:solidFill>
                  <a:srgbClr val="404040"/>
                </a:solidFill>
                <a:latin typeface="Carlito"/>
                <a:cs typeface="Carlito"/>
              </a:rPr>
              <a:t>l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a</a:t>
            </a: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g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spc="-30" dirty="0">
                <a:solidFill>
                  <a:srgbClr val="404040"/>
                </a:solidFill>
                <a:latin typeface="Carlito"/>
                <a:cs typeface="Carlito"/>
              </a:rPr>
              <a:t>s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,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i</a:t>
            </a: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n</a:t>
            </a:r>
            <a:r>
              <a:rPr sz="2500" spc="-35" dirty="0">
                <a:solidFill>
                  <a:srgbClr val="404040"/>
                </a:solidFill>
                <a:latin typeface="Carlito"/>
                <a:cs typeface="Carlito"/>
              </a:rPr>
              <a:t>t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er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p</a:t>
            </a:r>
            <a:r>
              <a:rPr sz="2500" spc="-45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spc="-35" dirty="0">
                <a:solidFill>
                  <a:srgbClr val="404040"/>
                </a:solidFill>
                <a:latin typeface="Carlito"/>
                <a:cs typeface="Carlito"/>
              </a:rPr>
              <a:t>t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i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ó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n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de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2238" y="5588305"/>
            <a:ext cx="7711440" cy="7493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434"/>
              </a:spcBef>
              <a:tabLst>
                <a:tab pos="1478915" algn="l"/>
                <a:tab pos="3576320" algn="l"/>
                <a:tab pos="4058920" algn="l"/>
                <a:tab pos="5116830" algn="l"/>
                <a:tab pos="6303010" algn="l"/>
                <a:tab pos="6628765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imá</a:t>
            </a:r>
            <a:r>
              <a:rPr sz="2500" spc="-30" dirty="0">
                <a:solidFill>
                  <a:srgbClr val="404040"/>
                </a:solidFill>
                <a:latin typeface="Carlito"/>
                <a:cs typeface="Carlito"/>
              </a:rPr>
              <a:t>g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en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s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,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spc="-50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s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o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n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i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f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i</a:t>
            </a: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c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ac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ió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n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d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500" spc="-50" dirty="0">
                <a:solidFill>
                  <a:srgbClr val="404040"/>
                </a:solidFill>
                <a:latin typeface="Carlito"/>
                <a:cs typeface="Carlito"/>
              </a:rPr>
              <a:t>t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spc="-60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spc="-75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spc="-60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s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o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n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o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a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el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s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, 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etc.)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445" y="245491"/>
            <a:ext cx="56216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575757"/>
                </a:solidFill>
              </a:rPr>
              <a:t>Uso </a:t>
            </a:r>
            <a:r>
              <a:rPr sz="2800" spc="-10" dirty="0">
                <a:solidFill>
                  <a:srgbClr val="575757"/>
                </a:solidFill>
              </a:rPr>
              <a:t>común </a:t>
            </a:r>
            <a:r>
              <a:rPr sz="2800" spc="-5" dirty="0">
                <a:solidFill>
                  <a:srgbClr val="575757"/>
                </a:solidFill>
              </a:rPr>
              <a:t>de </a:t>
            </a:r>
            <a:r>
              <a:rPr sz="2800" spc="-15" dirty="0">
                <a:solidFill>
                  <a:srgbClr val="575757"/>
                </a:solidFill>
              </a:rPr>
              <a:t>los </a:t>
            </a:r>
            <a:r>
              <a:rPr sz="2800" spc="-20" dirty="0">
                <a:solidFill>
                  <a:srgbClr val="575757"/>
                </a:solidFill>
              </a:rPr>
              <a:t>métodos </a:t>
            </a:r>
            <a:r>
              <a:rPr sz="2800" spc="-25" dirty="0">
                <a:solidFill>
                  <a:srgbClr val="575757"/>
                </a:solidFill>
              </a:rPr>
              <a:t>cualitativos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45998" y="786536"/>
            <a:ext cx="7657465" cy="5445080"/>
          </a:xfrm>
          <a:prstGeom prst="rect">
            <a:avLst/>
          </a:prstGeom>
        </p:spPr>
        <p:txBody>
          <a:bodyPr vert="horz" wrap="square" lIns="0" tIns="2032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Entender </a:t>
            </a: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definir 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el</a:t>
            </a:r>
            <a:r>
              <a:rPr sz="2500" spc="7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problema</a:t>
            </a:r>
            <a:endParaRPr sz="25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15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Generar</a:t>
            </a:r>
            <a:r>
              <a:rPr sz="2500" b="1" spc="1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hipótesis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.</a:t>
            </a:r>
            <a:endParaRPr sz="2500" dirty="0">
              <a:latin typeface="Carlito"/>
              <a:cs typeface="Carlito"/>
            </a:endParaRPr>
          </a:p>
          <a:p>
            <a:pPr marL="355600" marR="5080" indent="-342900">
              <a:lnSpc>
                <a:spcPct val="70000"/>
              </a:lnSpc>
              <a:spcBef>
                <a:spcPts val="2340"/>
              </a:spcBef>
              <a:buFont typeface="Arial"/>
              <a:buChar char="•"/>
              <a:tabLst>
                <a:tab pos="354965" algn="l"/>
                <a:tab pos="355600" algn="l"/>
                <a:tab pos="2615565" algn="l"/>
              </a:tabLst>
            </a:pP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Conocer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atributos </a:t>
            </a:r>
            <a:r>
              <a:rPr sz="2500" b="1" spc="-25" dirty="0">
                <a:solidFill>
                  <a:srgbClr val="404040"/>
                </a:solidFill>
                <a:latin typeface="Carlito"/>
                <a:cs typeface="Carlito"/>
              </a:rPr>
              <a:t>relevantes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una categoría,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su 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verbalización</a:t>
            </a:r>
            <a:r>
              <a:rPr sz="2500" spc="1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y	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significado (aprender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vocabulario 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del 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consumidor)</a:t>
            </a:r>
            <a:endParaRPr sz="2500" dirty="0">
              <a:latin typeface="Carlito"/>
              <a:cs typeface="Carlito"/>
            </a:endParaRPr>
          </a:p>
          <a:p>
            <a:pPr marL="355600" marR="86995" indent="-342900">
              <a:lnSpc>
                <a:spcPts val="2400"/>
              </a:lnSpc>
              <a:spcBef>
                <a:spcPts val="19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Reacciones preliminares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conceptos nuevos (productos,  promociones,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comunicación)</a:t>
            </a:r>
            <a:endParaRPr sz="25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166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Pruebas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previas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 un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cuestionario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0" dirty="0" err="1">
                <a:solidFill>
                  <a:srgbClr val="404040"/>
                </a:solidFill>
                <a:latin typeface="Carlito"/>
                <a:cs typeface="Carlito"/>
              </a:rPr>
              <a:t>estructurado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.</a:t>
            </a:r>
            <a:endParaRPr lang="es-PA" sz="25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166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b="1" spc="-20" dirty="0" err="1">
                <a:solidFill>
                  <a:srgbClr val="404040"/>
                </a:solidFill>
                <a:latin typeface="Carlito"/>
                <a:cs typeface="Carlito"/>
              </a:rPr>
              <a:t>Orientación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:</a:t>
            </a:r>
            <a:endParaRPr sz="25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31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Aprendizaje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del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vocabulario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del</a:t>
            </a:r>
            <a:r>
              <a:rPr sz="2300" spc="4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60" dirty="0">
                <a:solidFill>
                  <a:srgbClr val="404040"/>
                </a:solidFill>
                <a:latin typeface="Carlito"/>
                <a:cs typeface="Carlito"/>
              </a:rPr>
              <a:t>consumidor.</a:t>
            </a:r>
            <a:endParaRPr sz="2300" dirty="0">
              <a:latin typeface="Carlito"/>
              <a:cs typeface="Carlito"/>
            </a:endParaRPr>
          </a:p>
          <a:p>
            <a:pPr marL="756285" marR="580390" lvl="1" indent="-287020">
              <a:lnSpc>
                <a:spcPts val="2590"/>
              </a:lnSpc>
              <a:spcBef>
                <a:spcPts val="375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Educación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del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investigador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hacia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medio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ambientes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no 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familiares.</a:t>
            </a:r>
            <a:endParaRPr sz="23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8973" y="245491"/>
            <a:ext cx="61671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solidFill>
                  <a:srgbClr val="575757"/>
                </a:solidFill>
              </a:rPr>
              <a:t>Procedimientos </a:t>
            </a:r>
            <a:r>
              <a:rPr sz="2800" spc="-5" dirty="0">
                <a:solidFill>
                  <a:srgbClr val="575757"/>
                </a:solidFill>
              </a:rPr>
              <a:t>de </a:t>
            </a:r>
            <a:r>
              <a:rPr sz="2800" spc="-30" dirty="0">
                <a:solidFill>
                  <a:srgbClr val="575757"/>
                </a:solidFill>
              </a:rPr>
              <a:t>investigación</a:t>
            </a:r>
            <a:r>
              <a:rPr sz="2800" spc="-5" dirty="0">
                <a:solidFill>
                  <a:srgbClr val="575757"/>
                </a:solidFill>
              </a:rPr>
              <a:t> </a:t>
            </a:r>
            <a:r>
              <a:rPr sz="2800" spc="-25" dirty="0">
                <a:solidFill>
                  <a:srgbClr val="575757"/>
                </a:solidFill>
              </a:rPr>
              <a:t>cualitativa</a:t>
            </a:r>
            <a:endParaRPr sz="2800"/>
          </a:p>
        </p:txBody>
      </p:sp>
      <p:grpSp>
        <p:nvGrpSpPr>
          <p:cNvPr id="6" name="object 6"/>
          <p:cNvGrpSpPr/>
          <p:nvPr/>
        </p:nvGrpSpPr>
        <p:grpSpPr>
          <a:xfrm>
            <a:off x="1164272" y="999744"/>
            <a:ext cx="6819900" cy="2992120"/>
            <a:chOff x="1164272" y="999744"/>
            <a:chExt cx="6819900" cy="2992120"/>
          </a:xfrm>
        </p:grpSpPr>
        <p:sp>
          <p:nvSpPr>
            <p:cNvPr id="7" name="object 7"/>
            <p:cNvSpPr/>
            <p:nvPr/>
          </p:nvSpPr>
          <p:spPr>
            <a:xfrm>
              <a:off x="3894582" y="3495294"/>
              <a:ext cx="4076700" cy="475615"/>
            </a:xfrm>
            <a:custGeom>
              <a:avLst/>
              <a:gdLst/>
              <a:ahLst/>
              <a:cxnLst/>
              <a:rect l="l" t="t" r="r" b="b"/>
              <a:pathLst>
                <a:path w="4076700" h="475614">
                  <a:moveTo>
                    <a:pt x="2037588" y="0"/>
                  </a:moveTo>
                  <a:lnTo>
                    <a:pt x="2037588" y="357250"/>
                  </a:lnTo>
                  <a:lnTo>
                    <a:pt x="4076191" y="357250"/>
                  </a:lnTo>
                  <a:lnTo>
                    <a:pt x="4076191" y="475106"/>
                  </a:lnTo>
                </a:path>
                <a:path w="4076700" h="475614">
                  <a:moveTo>
                    <a:pt x="2037588" y="0"/>
                  </a:moveTo>
                  <a:lnTo>
                    <a:pt x="2037588" y="357250"/>
                  </a:lnTo>
                  <a:lnTo>
                    <a:pt x="2717165" y="357250"/>
                  </a:lnTo>
                  <a:lnTo>
                    <a:pt x="2717165" y="475106"/>
                  </a:lnTo>
                </a:path>
                <a:path w="4076700" h="475614">
                  <a:moveTo>
                    <a:pt x="2038984" y="0"/>
                  </a:moveTo>
                  <a:lnTo>
                    <a:pt x="2038984" y="357250"/>
                  </a:lnTo>
                  <a:lnTo>
                    <a:pt x="1359407" y="357250"/>
                  </a:lnTo>
                  <a:lnTo>
                    <a:pt x="1359407" y="475106"/>
                  </a:lnTo>
                </a:path>
                <a:path w="4076700" h="475614">
                  <a:moveTo>
                    <a:pt x="2038730" y="0"/>
                  </a:moveTo>
                  <a:lnTo>
                    <a:pt x="2038730" y="357250"/>
                  </a:lnTo>
                  <a:lnTo>
                    <a:pt x="0" y="357250"/>
                  </a:lnTo>
                  <a:lnTo>
                    <a:pt x="0" y="475106"/>
                  </a:lnTo>
                </a:path>
              </a:pathLst>
            </a:custGeom>
            <a:ln w="25908">
              <a:solidFill>
                <a:srgbClr val="8062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32169" y="2559558"/>
              <a:ext cx="0" cy="373380"/>
            </a:xfrm>
            <a:custGeom>
              <a:avLst/>
              <a:gdLst/>
              <a:ahLst/>
              <a:cxnLst/>
              <a:rect l="l" t="t" r="r" b="b"/>
              <a:pathLst>
                <a:path h="373380">
                  <a:moveTo>
                    <a:pt x="0" y="0"/>
                  </a:moveTo>
                  <a:lnTo>
                    <a:pt x="0" y="373252"/>
                  </a:lnTo>
                </a:path>
              </a:pathLst>
            </a:custGeom>
            <a:ln w="25908">
              <a:solidFill>
                <a:srgbClr val="9BB9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36698" y="1584198"/>
              <a:ext cx="3396615" cy="413384"/>
            </a:xfrm>
            <a:custGeom>
              <a:avLst/>
              <a:gdLst/>
              <a:ahLst/>
              <a:cxnLst/>
              <a:rect l="l" t="t" r="r" b="b"/>
              <a:pathLst>
                <a:path w="3396615" h="413385">
                  <a:moveTo>
                    <a:pt x="1697736" y="0"/>
                  </a:moveTo>
                  <a:lnTo>
                    <a:pt x="1697736" y="295275"/>
                  </a:lnTo>
                  <a:lnTo>
                    <a:pt x="3396615" y="295275"/>
                  </a:lnTo>
                  <a:lnTo>
                    <a:pt x="3396615" y="413003"/>
                  </a:lnTo>
                </a:path>
                <a:path w="3396615" h="413385">
                  <a:moveTo>
                    <a:pt x="1697481" y="0"/>
                  </a:moveTo>
                  <a:lnTo>
                    <a:pt x="1697481" y="295275"/>
                  </a:lnTo>
                  <a:lnTo>
                    <a:pt x="0" y="295275"/>
                  </a:lnTo>
                  <a:lnTo>
                    <a:pt x="0" y="413003"/>
                  </a:lnTo>
                </a:path>
              </a:pathLst>
            </a:custGeom>
            <a:ln w="25908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82695" y="999744"/>
              <a:ext cx="1901952" cy="6492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56994" y="2559558"/>
              <a:ext cx="1359535" cy="353695"/>
            </a:xfrm>
            <a:custGeom>
              <a:avLst/>
              <a:gdLst/>
              <a:ahLst/>
              <a:cxnLst/>
              <a:rect l="l" t="t" r="r" b="b"/>
              <a:pathLst>
                <a:path w="1359535" h="353694">
                  <a:moveTo>
                    <a:pt x="679704" y="0"/>
                  </a:moveTo>
                  <a:lnTo>
                    <a:pt x="679704" y="235712"/>
                  </a:lnTo>
                  <a:lnTo>
                    <a:pt x="1359281" y="235712"/>
                  </a:lnTo>
                  <a:lnTo>
                    <a:pt x="1359281" y="353313"/>
                  </a:lnTo>
                </a:path>
                <a:path w="1359535" h="353694">
                  <a:moveTo>
                    <a:pt x="679450" y="0"/>
                  </a:moveTo>
                  <a:lnTo>
                    <a:pt x="679450" y="235712"/>
                  </a:lnTo>
                  <a:lnTo>
                    <a:pt x="0" y="235712"/>
                  </a:lnTo>
                  <a:lnTo>
                    <a:pt x="0" y="353313"/>
                  </a:lnTo>
                </a:path>
              </a:pathLst>
            </a:custGeom>
            <a:ln w="25908">
              <a:solidFill>
                <a:srgbClr val="9BB9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7290" y="3473958"/>
              <a:ext cx="1359535" cy="504825"/>
            </a:xfrm>
            <a:custGeom>
              <a:avLst/>
              <a:gdLst/>
              <a:ahLst/>
              <a:cxnLst/>
              <a:rect l="l" t="t" r="r" b="b"/>
              <a:pathLst>
                <a:path w="1359535" h="504825">
                  <a:moveTo>
                    <a:pt x="679704" y="0"/>
                  </a:moveTo>
                  <a:lnTo>
                    <a:pt x="679704" y="386587"/>
                  </a:lnTo>
                  <a:lnTo>
                    <a:pt x="1359154" y="386587"/>
                  </a:lnTo>
                  <a:lnTo>
                    <a:pt x="1359154" y="504443"/>
                  </a:lnTo>
                </a:path>
                <a:path w="1359535" h="504825">
                  <a:moveTo>
                    <a:pt x="679577" y="0"/>
                  </a:moveTo>
                  <a:lnTo>
                    <a:pt x="679577" y="386587"/>
                  </a:lnTo>
                  <a:lnTo>
                    <a:pt x="0" y="386587"/>
                  </a:lnTo>
                  <a:lnTo>
                    <a:pt x="0" y="504443"/>
                  </a:lnTo>
                </a:path>
              </a:pathLst>
            </a:custGeom>
            <a:ln w="25908">
              <a:solidFill>
                <a:srgbClr val="8062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541014" y="1104722"/>
            <a:ext cx="137033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430" algn="ctr">
              <a:lnSpc>
                <a:spcPts val="1260"/>
              </a:lnSpc>
              <a:spcBef>
                <a:spcPts val="105"/>
              </a:spcBef>
            </a:pP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Procedimientos</a:t>
            </a:r>
            <a:r>
              <a:rPr sz="1100" spc="-5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de</a:t>
            </a:r>
            <a:endParaRPr sz="1100">
              <a:latin typeface="Carlito"/>
              <a:cs typeface="Carlito"/>
            </a:endParaRPr>
          </a:p>
          <a:p>
            <a:pPr algn="ctr">
              <a:lnSpc>
                <a:spcPts val="1260"/>
              </a:lnSpc>
            </a:pP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investigación</a:t>
            </a:r>
            <a:r>
              <a:rPr sz="1100" spc="-1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cualitativa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930907" y="1975104"/>
            <a:ext cx="1210056" cy="6492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184019" y="2076450"/>
            <a:ext cx="704850" cy="35877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5095" marR="5080" indent="-113030">
              <a:lnSpc>
                <a:spcPts val="1300"/>
              </a:lnSpc>
              <a:spcBef>
                <a:spcPts val="165"/>
              </a:spcBef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Directos</a:t>
            </a:r>
            <a:r>
              <a:rPr sz="1100" spc="-19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(no  ocultos)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11580" y="2891027"/>
            <a:ext cx="1324356" cy="6492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27150" y="3071622"/>
            <a:ext cx="10433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FFFFFF"/>
                </a:solidFill>
                <a:latin typeface="Carlito"/>
                <a:cs typeface="Carlito"/>
              </a:rPr>
              <a:t>Sesiones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de</a:t>
            </a:r>
            <a:r>
              <a:rPr sz="1100" spc="-12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grupo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1500" y="3956303"/>
            <a:ext cx="1210056" cy="6492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18489" y="4137405"/>
            <a:ext cx="7073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Focus</a:t>
            </a:r>
            <a:r>
              <a:rPr sz="1100" spc="-1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group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930907" y="3956303"/>
            <a:ext cx="1210056" cy="6492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229357" y="4062729"/>
            <a:ext cx="600075" cy="3460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43180" marR="5080" indent="-30480">
              <a:lnSpc>
                <a:spcPts val="1200"/>
              </a:lnSpc>
              <a:spcBef>
                <a:spcPts val="240"/>
              </a:spcBef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Grup</a:t>
            </a:r>
            <a:r>
              <a:rPr sz="1100" spc="5" dirty="0">
                <a:solidFill>
                  <a:srgbClr val="FFFFFF"/>
                </a:solidFill>
                <a:latin typeface="Carlito"/>
                <a:cs typeface="Carlito"/>
              </a:rPr>
              <a:t>o</a:t>
            </a:r>
            <a:r>
              <a:rPr sz="1100" spc="135" dirty="0">
                <a:solidFill>
                  <a:srgbClr val="FFFFFF"/>
                </a:solidFill>
                <a:latin typeface="Carlito"/>
                <a:cs typeface="Carlito"/>
              </a:rPr>
              <a:t>s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d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e  </a:t>
            </a:r>
            <a:r>
              <a:rPr sz="1100" spc="-10" dirty="0">
                <a:solidFill>
                  <a:srgbClr val="FFFFFF"/>
                </a:solidFill>
                <a:latin typeface="Carlito"/>
                <a:cs typeface="Carlito"/>
              </a:rPr>
              <a:t>discusión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609088" y="2891027"/>
            <a:ext cx="1211580" cy="6492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802127" y="2996945"/>
            <a:ext cx="926085" cy="33855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1594" marR="5080" indent="-49530">
              <a:lnSpc>
                <a:spcPts val="1200"/>
              </a:lnSpc>
              <a:spcBef>
                <a:spcPts val="240"/>
              </a:spcBef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Entrevistas en  profundidad</a:t>
            </a:r>
            <a:endParaRPr sz="1100" dirty="0">
              <a:latin typeface="Carlito"/>
              <a:cs typeface="Carlito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253228" y="1975104"/>
            <a:ext cx="1389887" cy="6492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370957" y="2156206"/>
            <a:ext cx="110871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Indirectos</a:t>
            </a:r>
            <a:r>
              <a:rPr sz="1100" spc="-14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(ocultos)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326379" y="2910839"/>
            <a:ext cx="1211579" cy="6492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593460" y="3017012"/>
            <a:ext cx="68008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ts val="1260"/>
              </a:lnSpc>
              <a:spcBef>
                <a:spcPts val="105"/>
              </a:spcBef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Técnicas</a:t>
            </a:r>
            <a:endParaRPr sz="1100">
              <a:latin typeface="Carlito"/>
              <a:cs typeface="Carlito"/>
            </a:endParaRPr>
          </a:p>
          <a:p>
            <a:pPr algn="ctr">
              <a:lnSpc>
                <a:spcPts val="1260"/>
              </a:lnSpc>
            </a:pPr>
            <a:r>
              <a:rPr sz="1100" spc="-10" dirty="0">
                <a:solidFill>
                  <a:srgbClr val="FFFFFF"/>
                </a:solidFill>
                <a:latin typeface="Carlito"/>
                <a:cs typeface="Carlito"/>
              </a:rPr>
              <a:t>p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royecti</a:t>
            </a:r>
            <a:r>
              <a:rPr sz="1100" spc="-10" dirty="0">
                <a:solidFill>
                  <a:srgbClr val="FFFFFF"/>
                </a:solidFill>
                <a:latin typeface="Carlito"/>
                <a:cs typeface="Carlito"/>
              </a:rPr>
              <a:t>v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as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288791" y="3948684"/>
            <a:ext cx="1210056" cy="6492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553459" y="4054602"/>
            <a:ext cx="668655" cy="34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60"/>
              </a:lnSpc>
              <a:spcBef>
                <a:spcPts val="100"/>
              </a:spcBef>
            </a:pP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écn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cas</a:t>
            </a:r>
            <a:r>
              <a:rPr sz="1100" spc="-13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d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endParaRPr sz="1100">
              <a:latin typeface="Carlito"/>
              <a:cs typeface="Carlito"/>
            </a:endParaRPr>
          </a:p>
          <a:p>
            <a:pPr marL="44450">
              <a:lnSpc>
                <a:spcPts val="1260"/>
              </a:lnSpc>
            </a:pP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asociación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608576" y="3948684"/>
            <a:ext cx="1322831" cy="6492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726304" y="4054602"/>
            <a:ext cx="1049655" cy="34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lnSpc>
                <a:spcPts val="126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Técnicas</a:t>
            </a:r>
            <a:r>
              <a:rPr sz="1100" spc="-5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de</a:t>
            </a:r>
            <a:endParaRPr sz="1100">
              <a:latin typeface="Carlito"/>
              <a:cs typeface="Carlito"/>
            </a:endParaRPr>
          </a:p>
          <a:p>
            <a:pPr algn="ctr">
              <a:lnSpc>
                <a:spcPts val="1260"/>
              </a:lnSpc>
            </a:pP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complementación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006084" y="3948684"/>
            <a:ext cx="1210056" cy="6492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234810" y="4054602"/>
            <a:ext cx="748030" cy="34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895">
              <a:lnSpc>
                <a:spcPts val="126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Técnicas</a:t>
            </a:r>
            <a:r>
              <a:rPr sz="1100" spc="-7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de</a:t>
            </a:r>
            <a:endParaRPr sz="1100">
              <a:latin typeface="Carlito"/>
              <a:cs typeface="Carlito"/>
            </a:endParaRPr>
          </a:p>
          <a:p>
            <a:pPr marL="12700">
              <a:lnSpc>
                <a:spcPts val="1260"/>
              </a:lnSpc>
            </a:pPr>
            <a:r>
              <a:rPr sz="1100" spc="-10" dirty="0">
                <a:solidFill>
                  <a:srgbClr val="FFFFFF"/>
                </a:solidFill>
                <a:latin typeface="Carlito"/>
                <a:cs typeface="Carlito"/>
              </a:rPr>
              <a:t>construcción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365492" y="3948684"/>
            <a:ext cx="1210055" cy="6492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630414" y="4054602"/>
            <a:ext cx="668655" cy="34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6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Técnicas</a:t>
            </a:r>
            <a:r>
              <a:rPr sz="1100" spc="-17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de</a:t>
            </a:r>
            <a:endParaRPr sz="1100">
              <a:latin typeface="Carlito"/>
              <a:cs typeface="Carlito"/>
            </a:endParaRPr>
          </a:p>
          <a:p>
            <a:pPr marL="62865">
              <a:lnSpc>
                <a:spcPts val="1260"/>
              </a:lnSpc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expresión</a:t>
            </a:r>
            <a:endParaRPr sz="11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8973" y="245491"/>
            <a:ext cx="61671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solidFill>
                  <a:srgbClr val="575757"/>
                </a:solidFill>
              </a:rPr>
              <a:t>Procedimientos </a:t>
            </a:r>
            <a:r>
              <a:rPr sz="2800" spc="-5" dirty="0">
                <a:solidFill>
                  <a:srgbClr val="575757"/>
                </a:solidFill>
              </a:rPr>
              <a:t>de </a:t>
            </a:r>
            <a:r>
              <a:rPr sz="2800" spc="-30" dirty="0">
                <a:solidFill>
                  <a:srgbClr val="575757"/>
                </a:solidFill>
              </a:rPr>
              <a:t>investigación</a:t>
            </a:r>
            <a:r>
              <a:rPr sz="2800" spc="-5" dirty="0">
                <a:solidFill>
                  <a:srgbClr val="575757"/>
                </a:solidFill>
              </a:rPr>
              <a:t> </a:t>
            </a:r>
            <a:r>
              <a:rPr sz="2800" spc="-25" dirty="0">
                <a:solidFill>
                  <a:srgbClr val="575757"/>
                </a:solidFill>
              </a:rPr>
              <a:t>cualitativa</a:t>
            </a:r>
            <a:endParaRPr sz="2800"/>
          </a:p>
        </p:txBody>
      </p:sp>
      <p:grpSp>
        <p:nvGrpSpPr>
          <p:cNvPr id="6" name="object 6"/>
          <p:cNvGrpSpPr/>
          <p:nvPr/>
        </p:nvGrpSpPr>
        <p:grpSpPr>
          <a:xfrm>
            <a:off x="1167320" y="928116"/>
            <a:ext cx="6819900" cy="2997835"/>
            <a:chOff x="1167320" y="928116"/>
            <a:chExt cx="6819900" cy="2997835"/>
          </a:xfrm>
        </p:grpSpPr>
        <p:sp>
          <p:nvSpPr>
            <p:cNvPr id="7" name="object 7"/>
            <p:cNvSpPr/>
            <p:nvPr/>
          </p:nvSpPr>
          <p:spPr>
            <a:xfrm>
              <a:off x="3897630" y="3429761"/>
              <a:ext cx="4076700" cy="475615"/>
            </a:xfrm>
            <a:custGeom>
              <a:avLst/>
              <a:gdLst/>
              <a:ahLst/>
              <a:cxnLst/>
              <a:rect l="l" t="t" r="r" b="b"/>
              <a:pathLst>
                <a:path w="4076700" h="475614">
                  <a:moveTo>
                    <a:pt x="2037588" y="0"/>
                  </a:moveTo>
                  <a:lnTo>
                    <a:pt x="2037588" y="357250"/>
                  </a:lnTo>
                  <a:lnTo>
                    <a:pt x="4076192" y="357250"/>
                  </a:lnTo>
                  <a:lnTo>
                    <a:pt x="4076192" y="475106"/>
                  </a:lnTo>
                </a:path>
                <a:path w="4076700" h="475614">
                  <a:moveTo>
                    <a:pt x="2037588" y="0"/>
                  </a:moveTo>
                  <a:lnTo>
                    <a:pt x="2037588" y="357250"/>
                  </a:lnTo>
                  <a:lnTo>
                    <a:pt x="2717165" y="357250"/>
                  </a:lnTo>
                  <a:lnTo>
                    <a:pt x="2717165" y="475106"/>
                  </a:lnTo>
                </a:path>
                <a:path w="4076700" h="475614">
                  <a:moveTo>
                    <a:pt x="2038985" y="0"/>
                  </a:moveTo>
                  <a:lnTo>
                    <a:pt x="2038985" y="357250"/>
                  </a:lnTo>
                  <a:lnTo>
                    <a:pt x="1359408" y="357250"/>
                  </a:lnTo>
                  <a:lnTo>
                    <a:pt x="1359408" y="475106"/>
                  </a:lnTo>
                </a:path>
                <a:path w="4076700" h="475614">
                  <a:moveTo>
                    <a:pt x="2038731" y="0"/>
                  </a:moveTo>
                  <a:lnTo>
                    <a:pt x="2038731" y="357250"/>
                  </a:lnTo>
                  <a:lnTo>
                    <a:pt x="0" y="357250"/>
                  </a:lnTo>
                  <a:lnTo>
                    <a:pt x="0" y="475106"/>
                  </a:lnTo>
                </a:path>
              </a:pathLst>
            </a:custGeom>
            <a:ln w="25908">
              <a:solidFill>
                <a:srgbClr val="8062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35217" y="2494026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776"/>
                  </a:lnTo>
                </a:path>
              </a:pathLst>
            </a:custGeom>
            <a:ln w="25908">
              <a:solidFill>
                <a:srgbClr val="9BB9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39746" y="1518666"/>
              <a:ext cx="3396615" cy="413384"/>
            </a:xfrm>
            <a:custGeom>
              <a:avLst/>
              <a:gdLst/>
              <a:ahLst/>
              <a:cxnLst/>
              <a:rect l="l" t="t" r="r" b="b"/>
              <a:pathLst>
                <a:path w="3396615" h="413385">
                  <a:moveTo>
                    <a:pt x="1697736" y="0"/>
                  </a:moveTo>
                  <a:lnTo>
                    <a:pt x="1697736" y="295275"/>
                  </a:lnTo>
                  <a:lnTo>
                    <a:pt x="3396615" y="295275"/>
                  </a:lnTo>
                  <a:lnTo>
                    <a:pt x="3396615" y="413004"/>
                  </a:lnTo>
                </a:path>
                <a:path w="3396615" h="413385">
                  <a:moveTo>
                    <a:pt x="1697482" y="0"/>
                  </a:moveTo>
                  <a:lnTo>
                    <a:pt x="1697482" y="295275"/>
                  </a:lnTo>
                  <a:lnTo>
                    <a:pt x="0" y="295275"/>
                  </a:lnTo>
                  <a:lnTo>
                    <a:pt x="0" y="413004"/>
                  </a:lnTo>
                </a:path>
              </a:pathLst>
            </a:custGeom>
            <a:ln w="25908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82696" y="928116"/>
              <a:ext cx="1909572" cy="65684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29940" y="955548"/>
              <a:ext cx="1813560" cy="5623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60041" y="2494026"/>
              <a:ext cx="1359535" cy="353695"/>
            </a:xfrm>
            <a:custGeom>
              <a:avLst/>
              <a:gdLst/>
              <a:ahLst/>
              <a:cxnLst/>
              <a:rect l="l" t="t" r="r" b="b"/>
              <a:pathLst>
                <a:path w="1359535" h="353694">
                  <a:moveTo>
                    <a:pt x="679703" y="0"/>
                  </a:moveTo>
                  <a:lnTo>
                    <a:pt x="679703" y="235712"/>
                  </a:lnTo>
                  <a:lnTo>
                    <a:pt x="1359281" y="235712"/>
                  </a:lnTo>
                  <a:lnTo>
                    <a:pt x="1359281" y="353313"/>
                  </a:lnTo>
                </a:path>
                <a:path w="1359535" h="353694">
                  <a:moveTo>
                    <a:pt x="679450" y="0"/>
                  </a:moveTo>
                  <a:lnTo>
                    <a:pt x="679450" y="235712"/>
                  </a:lnTo>
                  <a:lnTo>
                    <a:pt x="0" y="235712"/>
                  </a:lnTo>
                  <a:lnTo>
                    <a:pt x="0" y="353313"/>
                  </a:lnTo>
                </a:path>
              </a:pathLst>
            </a:custGeom>
            <a:ln w="25908">
              <a:solidFill>
                <a:srgbClr val="9BB9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80338" y="3409950"/>
              <a:ext cx="1359535" cy="502920"/>
            </a:xfrm>
            <a:custGeom>
              <a:avLst/>
              <a:gdLst/>
              <a:ahLst/>
              <a:cxnLst/>
              <a:rect l="l" t="t" r="r" b="b"/>
              <a:pathLst>
                <a:path w="1359535" h="502920">
                  <a:moveTo>
                    <a:pt x="679704" y="0"/>
                  </a:moveTo>
                  <a:lnTo>
                    <a:pt x="679704" y="385318"/>
                  </a:lnTo>
                  <a:lnTo>
                    <a:pt x="1359154" y="385318"/>
                  </a:lnTo>
                  <a:lnTo>
                    <a:pt x="1359154" y="502919"/>
                  </a:lnTo>
                </a:path>
                <a:path w="1359535" h="502920">
                  <a:moveTo>
                    <a:pt x="679576" y="0"/>
                  </a:moveTo>
                  <a:lnTo>
                    <a:pt x="679576" y="385318"/>
                  </a:lnTo>
                  <a:lnTo>
                    <a:pt x="0" y="385318"/>
                  </a:lnTo>
                  <a:lnTo>
                    <a:pt x="0" y="502919"/>
                  </a:lnTo>
                </a:path>
              </a:pathLst>
            </a:custGeom>
            <a:ln w="25908">
              <a:solidFill>
                <a:srgbClr val="8062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332988" y="955547"/>
            <a:ext cx="1812289" cy="56261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15570" rIns="0" bIns="0" rtlCol="0">
            <a:spAutoFit/>
          </a:bodyPr>
          <a:lstStyle/>
          <a:p>
            <a:pPr marL="224154" marR="234315" indent="146050">
              <a:lnSpc>
                <a:spcPts val="1200"/>
              </a:lnSpc>
              <a:spcBef>
                <a:spcPts val="910"/>
              </a:spcBef>
            </a:pPr>
            <a:r>
              <a:rPr sz="1100" spc="-5" dirty="0">
                <a:latin typeface="Carlito"/>
                <a:cs typeface="Carlito"/>
              </a:rPr>
              <a:t>Procedimientos de  investigación</a:t>
            </a:r>
            <a:r>
              <a:rPr sz="1100" spc="-170" dirty="0">
                <a:latin typeface="Carlito"/>
                <a:cs typeface="Carlito"/>
              </a:rPr>
              <a:t> </a:t>
            </a:r>
            <a:r>
              <a:rPr sz="1100" dirty="0">
                <a:latin typeface="Carlito"/>
                <a:cs typeface="Carlito"/>
              </a:rPr>
              <a:t>cualitativa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929383" y="1903476"/>
            <a:ext cx="1217930" cy="657225"/>
            <a:chOff x="1929383" y="1903476"/>
            <a:chExt cx="1217930" cy="657225"/>
          </a:xfrm>
        </p:grpSpPr>
        <p:sp>
          <p:nvSpPr>
            <p:cNvPr id="16" name="object 16"/>
            <p:cNvSpPr/>
            <p:nvPr/>
          </p:nvSpPr>
          <p:spPr>
            <a:xfrm>
              <a:off x="1929383" y="1903476"/>
              <a:ext cx="1217676" cy="6568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76627" y="1930908"/>
              <a:ext cx="1123188" cy="5623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976627" y="1930892"/>
            <a:ext cx="1123315" cy="56261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00965" rIns="0" bIns="0" rtlCol="0">
            <a:spAutoFit/>
          </a:bodyPr>
          <a:lstStyle/>
          <a:p>
            <a:pPr marL="335280" marR="212090" indent="-116205">
              <a:lnSpc>
                <a:spcPts val="1300"/>
              </a:lnSpc>
              <a:spcBef>
                <a:spcPts val="795"/>
              </a:spcBef>
            </a:pPr>
            <a:r>
              <a:rPr sz="1100" dirty="0">
                <a:latin typeface="Carlito"/>
                <a:cs typeface="Carlito"/>
              </a:rPr>
              <a:t>Directos</a:t>
            </a:r>
            <a:r>
              <a:rPr sz="1100" spc="-155" dirty="0">
                <a:latin typeface="Carlito"/>
                <a:cs typeface="Carlito"/>
              </a:rPr>
              <a:t> </a:t>
            </a:r>
            <a:r>
              <a:rPr sz="1100" spc="-5" dirty="0">
                <a:latin typeface="Carlito"/>
                <a:cs typeface="Carlito"/>
              </a:rPr>
              <a:t>(no  ocultos)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251203" y="2819400"/>
            <a:ext cx="1217930" cy="655320"/>
            <a:chOff x="1251203" y="2819400"/>
            <a:chExt cx="1217930" cy="655320"/>
          </a:xfrm>
        </p:grpSpPr>
        <p:sp>
          <p:nvSpPr>
            <p:cNvPr id="20" name="object 20"/>
            <p:cNvSpPr/>
            <p:nvPr/>
          </p:nvSpPr>
          <p:spPr>
            <a:xfrm>
              <a:off x="1251203" y="2819400"/>
              <a:ext cx="1217675" cy="65532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98447" y="2846832"/>
              <a:ext cx="1121664" cy="56235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98447" y="2846768"/>
              <a:ext cx="1123315" cy="573405"/>
            </a:xfrm>
            <a:custGeom>
              <a:avLst/>
              <a:gdLst/>
              <a:ahLst/>
              <a:cxnLst/>
              <a:rect l="l" t="t" r="r" b="b"/>
              <a:pathLst>
                <a:path w="1123314" h="573404">
                  <a:moveTo>
                    <a:pt x="0" y="561784"/>
                  </a:moveTo>
                  <a:lnTo>
                    <a:pt x="1122692" y="561784"/>
                  </a:lnTo>
                  <a:lnTo>
                    <a:pt x="1122692" y="0"/>
                  </a:lnTo>
                  <a:lnTo>
                    <a:pt x="0" y="0"/>
                  </a:lnTo>
                  <a:lnTo>
                    <a:pt x="0" y="561784"/>
                  </a:lnTo>
                  <a:close/>
                </a:path>
                <a:path w="1123314" h="573404">
                  <a:moveTo>
                    <a:pt x="0" y="573087"/>
                  </a:moveTo>
                  <a:lnTo>
                    <a:pt x="1123188" y="573087"/>
                  </a:lnTo>
                  <a:lnTo>
                    <a:pt x="1123188" y="10731"/>
                  </a:lnTo>
                  <a:lnTo>
                    <a:pt x="0" y="10731"/>
                  </a:lnTo>
                  <a:lnTo>
                    <a:pt x="0" y="573087"/>
                  </a:lnTo>
                  <a:close/>
                </a:path>
              </a:pathLst>
            </a:custGeom>
            <a:ln w="9144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303019" y="3013963"/>
            <a:ext cx="111379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Carlito"/>
                <a:cs typeface="Carlito"/>
              </a:rPr>
              <a:t>Sesiones </a:t>
            </a:r>
            <a:r>
              <a:rPr sz="1100" spc="-5" dirty="0">
                <a:latin typeface="Carlito"/>
                <a:cs typeface="Carlito"/>
              </a:rPr>
              <a:t>de</a:t>
            </a:r>
            <a:r>
              <a:rPr sz="1100" spc="-95" dirty="0">
                <a:latin typeface="Carlito"/>
                <a:cs typeface="Carlito"/>
              </a:rPr>
              <a:t> </a:t>
            </a:r>
            <a:r>
              <a:rPr sz="1100" spc="-5" dirty="0">
                <a:latin typeface="Carlito"/>
                <a:cs typeface="Carlito"/>
              </a:rPr>
              <a:t>grupo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71500" y="3884676"/>
            <a:ext cx="1217930" cy="657225"/>
            <a:chOff x="571500" y="3884676"/>
            <a:chExt cx="1217930" cy="657225"/>
          </a:xfrm>
        </p:grpSpPr>
        <p:sp>
          <p:nvSpPr>
            <p:cNvPr id="25" name="object 25"/>
            <p:cNvSpPr/>
            <p:nvPr/>
          </p:nvSpPr>
          <p:spPr>
            <a:xfrm>
              <a:off x="571500" y="3884676"/>
              <a:ext cx="1217676" cy="65684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8744" y="3912108"/>
              <a:ext cx="1123188" cy="56235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18744" y="3910584"/>
            <a:ext cx="1123315" cy="561975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215900">
              <a:lnSpc>
                <a:spcPct val="100000"/>
              </a:lnSpc>
            </a:pPr>
            <a:r>
              <a:rPr sz="1100" dirty="0">
                <a:latin typeface="Carlito"/>
                <a:cs typeface="Carlito"/>
              </a:rPr>
              <a:t>Focus</a:t>
            </a:r>
            <a:r>
              <a:rPr sz="1100" spc="-70" dirty="0">
                <a:latin typeface="Carlito"/>
                <a:cs typeface="Carlito"/>
              </a:rPr>
              <a:t> </a:t>
            </a:r>
            <a:r>
              <a:rPr sz="1100" spc="-5" dirty="0">
                <a:latin typeface="Carlito"/>
                <a:cs typeface="Carlito"/>
              </a:rPr>
              <a:t>group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929383" y="3884676"/>
            <a:ext cx="1217930" cy="657225"/>
            <a:chOff x="1929383" y="3884676"/>
            <a:chExt cx="1217930" cy="657225"/>
          </a:xfrm>
        </p:grpSpPr>
        <p:sp>
          <p:nvSpPr>
            <p:cNvPr id="29" name="object 29"/>
            <p:cNvSpPr/>
            <p:nvPr/>
          </p:nvSpPr>
          <p:spPr>
            <a:xfrm>
              <a:off x="1929383" y="3884676"/>
              <a:ext cx="1217676" cy="6568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76627" y="3912108"/>
              <a:ext cx="1123188" cy="56235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976627" y="3910584"/>
            <a:ext cx="1123315" cy="56007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17475" rIns="0" bIns="0" rtlCol="0">
            <a:spAutoFit/>
          </a:bodyPr>
          <a:lstStyle/>
          <a:p>
            <a:pPr marL="299085" marR="271780" indent="-30480">
              <a:lnSpc>
                <a:spcPts val="1200"/>
              </a:lnSpc>
              <a:spcBef>
                <a:spcPts val="925"/>
              </a:spcBef>
            </a:pPr>
            <a:r>
              <a:rPr sz="1100" dirty="0">
                <a:latin typeface="Carlito"/>
                <a:cs typeface="Carlito"/>
              </a:rPr>
              <a:t>Grupos</a:t>
            </a:r>
            <a:r>
              <a:rPr sz="1100" spc="-185" dirty="0">
                <a:latin typeface="Carlito"/>
                <a:cs typeface="Carlito"/>
              </a:rPr>
              <a:t> </a:t>
            </a:r>
            <a:r>
              <a:rPr sz="1100" spc="-5" dirty="0">
                <a:latin typeface="Carlito"/>
                <a:cs typeface="Carlito"/>
              </a:rPr>
              <a:t>de  discusión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612135" y="2825495"/>
            <a:ext cx="1211580" cy="6492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797555" y="2931413"/>
            <a:ext cx="831215" cy="3460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59690" marR="5080" indent="-47625">
              <a:lnSpc>
                <a:spcPts val="1200"/>
              </a:lnSpc>
              <a:spcBef>
                <a:spcPts val="240"/>
              </a:spcBef>
            </a:pPr>
            <a:r>
              <a:rPr sz="1100" b="1" dirty="0">
                <a:solidFill>
                  <a:srgbClr val="FFFFFF"/>
                </a:solidFill>
                <a:latin typeface="Carlito"/>
                <a:cs typeface="Carlito"/>
              </a:rPr>
              <a:t>Entre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v</a:t>
            </a:r>
            <a:r>
              <a:rPr sz="1100" b="1" dirty="0">
                <a:solidFill>
                  <a:srgbClr val="FFFFFF"/>
                </a:solidFill>
                <a:latin typeface="Carlito"/>
                <a:cs typeface="Carlito"/>
              </a:rPr>
              <a:t>ista</a:t>
            </a:r>
            <a:r>
              <a:rPr sz="1100" b="1" spc="110" dirty="0">
                <a:solidFill>
                  <a:srgbClr val="FFFFFF"/>
                </a:solidFill>
                <a:latin typeface="Carlito"/>
                <a:cs typeface="Carlito"/>
              </a:rPr>
              <a:t>s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100" b="1" dirty="0">
                <a:solidFill>
                  <a:srgbClr val="FFFFFF"/>
                </a:solidFill>
                <a:latin typeface="Carlito"/>
                <a:cs typeface="Carlito"/>
              </a:rPr>
              <a:t>n 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profundidad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5257800" y="1903476"/>
            <a:ext cx="1388745" cy="657225"/>
            <a:chOff x="5257800" y="1903476"/>
            <a:chExt cx="1388745" cy="657225"/>
          </a:xfrm>
        </p:grpSpPr>
        <p:sp>
          <p:nvSpPr>
            <p:cNvPr id="35" name="object 35"/>
            <p:cNvSpPr/>
            <p:nvPr/>
          </p:nvSpPr>
          <p:spPr>
            <a:xfrm>
              <a:off x="5326380" y="1903476"/>
              <a:ext cx="1217676" cy="65684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257800" y="2051304"/>
              <a:ext cx="1388363" cy="38557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373623" y="1930908"/>
              <a:ext cx="1123188" cy="56235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373623" y="1930844"/>
              <a:ext cx="1123315" cy="562610"/>
            </a:xfrm>
            <a:custGeom>
              <a:avLst/>
              <a:gdLst/>
              <a:ahLst/>
              <a:cxnLst/>
              <a:rect l="l" t="t" r="r" b="b"/>
              <a:pathLst>
                <a:path w="1123314" h="562610">
                  <a:moveTo>
                    <a:pt x="0" y="561784"/>
                  </a:moveTo>
                  <a:lnTo>
                    <a:pt x="1122692" y="561784"/>
                  </a:lnTo>
                  <a:lnTo>
                    <a:pt x="1122692" y="0"/>
                  </a:lnTo>
                  <a:lnTo>
                    <a:pt x="0" y="0"/>
                  </a:lnTo>
                  <a:lnTo>
                    <a:pt x="0" y="561784"/>
                  </a:lnTo>
                  <a:close/>
                </a:path>
                <a:path w="1123314" h="562610">
                  <a:moveTo>
                    <a:pt x="0" y="562419"/>
                  </a:moveTo>
                  <a:lnTo>
                    <a:pt x="1123188" y="562419"/>
                  </a:lnTo>
                  <a:lnTo>
                    <a:pt x="1123188" y="63"/>
                  </a:lnTo>
                  <a:lnTo>
                    <a:pt x="0" y="63"/>
                  </a:lnTo>
                  <a:lnTo>
                    <a:pt x="0" y="562419"/>
                  </a:lnTo>
                  <a:close/>
                </a:path>
              </a:pathLst>
            </a:custGeom>
            <a:ln w="9144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5373623" y="1930892"/>
            <a:ext cx="1123315" cy="562610"/>
          </a:xfrm>
          <a:prstGeom prst="rect">
            <a:avLst/>
          </a:prstGeom>
          <a:ln w="9639">
            <a:solidFill>
              <a:srgbClr val="F6924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Carlito"/>
                <a:cs typeface="Carlito"/>
              </a:rPr>
              <a:t>Indirectos</a:t>
            </a:r>
            <a:r>
              <a:rPr sz="1100" spc="-130" dirty="0">
                <a:latin typeface="Carlito"/>
                <a:cs typeface="Carlito"/>
              </a:rPr>
              <a:t> </a:t>
            </a:r>
            <a:r>
              <a:rPr sz="1100" spc="-5" dirty="0">
                <a:latin typeface="Carlito"/>
                <a:cs typeface="Carlito"/>
              </a:rPr>
              <a:t>(ocultos)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326379" y="2839211"/>
            <a:ext cx="1217930" cy="657225"/>
            <a:chOff x="5326379" y="2839211"/>
            <a:chExt cx="1217930" cy="657225"/>
          </a:xfrm>
        </p:grpSpPr>
        <p:sp>
          <p:nvSpPr>
            <p:cNvPr id="41" name="object 41"/>
            <p:cNvSpPr/>
            <p:nvPr/>
          </p:nvSpPr>
          <p:spPr>
            <a:xfrm>
              <a:off x="5326379" y="2839211"/>
              <a:ext cx="1217676" cy="65684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73623" y="2866643"/>
              <a:ext cx="1123188" cy="56235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373623" y="2857499"/>
              <a:ext cx="1123315" cy="570865"/>
            </a:xfrm>
            <a:custGeom>
              <a:avLst/>
              <a:gdLst/>
              <a:ahLst/>
              <a:cxnLst/>
              <a:rect l="l" t="t" r="r" b="b"/>
              <a:pathLst>
                <a:path w="1123314" h="570864">
                  <a:moveTo>
                    <a:pt x="0" y="570864"/>
                  </a:moveTo>
                  <a:lnTo>
                    <a:pt x="1122692" y="570864"/>
                  </a:lnTo>
                  <a:lnTo>
                    <a:pt x="1122692" y="9080"/>
                  </a:lnTo>
                  <a:lnTo>
                    <a:pt x="0" y="9080"/>
                  </a:lnTo>
                  <a:lnTo>
                    <a:pt x="0" y="570864"/>
                  </a:lnTo>
                  <a:close/>
                </a:path>
                <a:path w="1123314" h="570864">
                  <a:moveTo>
                    <a:pt x="0" y="562355"/>
                  </a:moveTo>
                  <a:lnTo>
                    <a:pt x="1123188" y="562355"/>
                  </a:lnTo>
                  <a:lnTo>
                    <a:pt x="1123188" y="0"/>
                  </a:lnTo>
                  <a:lnTo>
                    <a:pt x="0" y="0"/>
                  </a:lnTo>
                  <a:lnTo>
                    <a:pt x="0" y="562355"/>
                  </a:lnTo>
                  <a:close/>
                </a:path>
              </a:pathLst>
            </a:custGeom>
            <a:ln w="9144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378196" y="2957322"/>
            <a:ext cx="1113790" cy="3460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30504" marR="220979" indent="85090">
              <a:lnSpc>
                <a:spcPts val="1200"/>
              </a:lnSpc>
              <a:spcBef>
                <a:spcPts val="240"/>
              </a:spcBef>
            </a:pPr>
            <a:r>
              <a:rPr sz="1100" dirty="0">
                <a:latin typeface="Carlito"/>
                <a:cs typeface="Carlito"/>
              </a:rPr>
              <a:t>Técnicas  </a:t>
            </a:r>
            <a:r>
              <a:rPr sz="1100" spc="-5" dirty="0">
                <a:latin typeface="Carlito"/>
                <a:cs typeface="Carlito"/>
              </a:rPr>
              <a:t>p</a:t>
            </a:r>
            <a:r>
              <a:rPr sz="1100" dirty="0">
                <a:latin typeface="Carlito"/>
                <a:cs typeface="Carlito"/>
              </a:rPr>
              <a:t>royecti</a:t>
            </a:r>
            <a:r>
              <a:rPr sz="1100" spc="-10" dirty="0">
                <a:latin typeface="Carlito"/>
                <a:cs typeface="Carlito"/>
              </a:rPr>
              <a:t>v</a:t>
            </a:r>
            <a:r>
              <a:rPr sz="1100" dirty="0">
                <a:latin typeface="Carlito"/>
                <a:cs typeface="Carlito"/>
              </a:rPr>
              <a:t>as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288791" y="3877055"/>
            <a:ext cx="1217930" cy="655320"/>
            <a:chOff x="3288791" y="3877055"/>
            <a:chExt cx="1217930" cy="655320"/>
          </a:xfrm>
        </p:grpSpPr>
        <p:sp>
          <p:nvSpPr>
            <p:cNvPr id="46" name="object 46"/>
            <p:cNvSpPr/>
            <p:nvPr/>
          </p:nvSpPr>
          <p:spPr>
            <a:xfrm>
              <a:off x="3288791" y="3877055"/>
              <a:ext cx="1217676" cy="65531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336035" y="3904487"/>
              <a:ext cx="1123188" cy="56083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3332988" y="3910584"/>
            <a:ext cx="1126490" cy="558165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09855" rIns="0" bIns="0" rtlCol="0">
            <a:spAutoFit/>
          </a:bodyPr>
          <a:lstStyle/>
          <a:p>
            <a:pPr marL="267970" marR="238760" indent="-32384">
              <a:lnSpc>
                <a:spcPts val="1200"/>
              </a:lnSpc>
              <a:spcBef>
                <a:spcPts val="865"/>
              </a:spcBef>
            </a:pPr>
            <a:r>
              <a:rPr sz="1100" dirty="0">
                <a:latin typeface="Carlito"/>
                <a:cs typeface="Carlito"/>
              </a:rPr>
              <a:t>Técnicas</a:t>
            </a:r>
            <a:r>
              <a:rPr sz="1100" spc="-200" dirty="0">
                <a:latin typeface="Carlito"/>
                <a:cs typeface="Carlito"/>
              </a:rPr>
              <a:t> </a:t>
            </a:r>
            <a:r>
              <a:rPr sz="1100" spc="-5" dirty="0">
                <a:latin typeface="Carlito"/>
                <a:cs typeface="Carlito"/>
              </a:rPr>
              <a:t>de  asociación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646676" y="3877055"/>
            <a:ext cx="1217930" cy="655320"/>
            <a:chOff x="4646676" y="3877055"/>
            <a:chExt cx="1217930" cy="655320"/>
          </a:xfrm>
        </p:grpSpPr>
        <p:sp>
          <p:nvSpPr>
            <p:cNvPr id="50" name="object 50"/>
            <p:cNvSpPr/>
            <p:nvPr/>
          </p:nvSpPr>
          <p:spPr>
            <a:xfrm>
              <a:off x="4646676" y="3877055"/>
              <a:ext cx="1217676" cy="655319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693920" y="3904487"/>
              <a:ext cx="1123188" cy="56083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93920" y="3904424"/>
              <a:ext cx="1123315" cy="562610"/>
            </a:xfrm>
            <a:custGeom>
              <a:avLst/>
              <a:gdLst/>
              <a:ahLst/>
              <a:cxnLst/>
              <a:rect l="l" t="t" r="r" b="b"/>
              <a:pathLst>
                <a:path w="1123314" h="562610">
                  <a:moveTo>
                    <a:pt x="0" y="561784"/>
                  </a:moveTo>
                  <a:lnTo>
                    <a:pt x="1122692" y="561784"/>
                  </a:lnTo>
                  <a:lnTo>
                    <a:pt x="1122692" y="0"/>
                  </a:lnTo>
                  <a:lnTo>
                    <a:pt x="0" y="0"/>
                  </a:lnTo>
                  <a:lnTo>
                    <a:pt x="0" y="561784"/>
                  </a:lnTo>
                  <a:close/>
                </a:path>
                <a:path w="1123314" h="562610">
                  <a:moveTo>
                    <a:pt x="0" y="562419"/>
                  </a:moveTo>
                  <a:lnTo>
                    <a:pt x="1123188" y="562419"/>
                  </a:lnTo>
                  <a:lnTo>
                    <a:pt x="1123188" y="6159"/>
                  </a:lnTo>
                  <a:lnTo>
                    <a:pt x="0" y="6159"/>
                  </a:lnTo>
                  <a:lnTo>
                    <a:pt x="0" y="562419"/>
                  </a:lnTo>
                  <a:close/>
                </a:path>
              </a:pathLst>
            </a:custGeom>
            <a:ln w="9144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698491" y="3989323"/>
            <a:ext cx="1113790" cy="3460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43815" marR="38735" indent="185420">
              <a:lnSpc>
                <a:spcPts val="1200"/>
              </a:lnSpc>
              <a:spcBef>
                <a:spcPts val="240"/>
              </a:spcBef>
            </a:pPr>
            <a:r>
              <a:rPr sz="1100" dirty="0">
                <a:latin typeface="Carlito"/>
                <a:cs typeface="Carlito"/>
              </a:rPr>
              <a:t>Técnicas </a:t>
            </a:r>
            <a:r>
              <a:rPr sz="1100" spc="-5" dirty="0">
                <a:latin typeface="Carlito"/>
                <a:cs typeface="Carlito"/>
              </a:rPr>
              <a:t>de  </a:t>
            </a:r>
            <a:r>
              <a:rPr sz="1100" dirty="0">
                <a:latin typeface="Carlito"/>
                <a:cs typeface="Carlito"/>
              </a:rPr>
              <a:t>c</a:t>
            </a:r>
            <a:r>
              <a:rPr sz="1100" spc="5" dirty="0">
                <a:latin typeface="Carlito"/>
                <a:cs typeface="Carlito"/>
              </a:rPr>
              <a:t>om</a:t>
            </a:r>
            <a:r>
              <a:rPr sz="1100" spc="-5" dirty="0">
                <a:latin typeface="Carlito"/>
                <a:cs typeface="Carlito"/>
              </a:rPr>
              <a:t>pl</a:t>
            </a:r>
            <a:r>
              <a:rPr sz="1100" spc="-10" dirty="0">
                <a:latin typeface="Carlito"/>
                <a:cs typeface="Carlito"/>
              </a:rPr>
              <a:t>em</a:t>
            </a:r>
            <a:r>
              <a:rPr sz="1100" dirty="0">
                <a:latin typeface="Carlito"/>
                <a:cs typeface="Carlito"/>
              </a:rPr>
              <a:t>en</a:t>
            </a:r>
            <a:r>
              <a:rPr sz="1100" spc="-15" dirty="0">
                <a:latin typeface="Carlito"/>
                <a:cs typeface="Carlito"/>
              </a:rPr>
              <a:t>t</a:t>
            </a:r>
            <a:r>
              <a:rPr sz="1100" spc="-5" dirty="0">
                <a:latin typeface="Carlito"/>
                <a:cs typeface="Carlito"/>
              </a:rPr>
              <a:t>a</a:t>
            </a:r>
            <a:r>
              <a:rPr sz="1100" spc="-25" dirty="0">
                <a:latin typeface="Carlito"/>
                <a:cs typeface="Carlito"/>
              </a:rPr>
              <a:t>c</a:t>
            </a:r>
            <a:r>
              <a:rPr sz="1100" dirty="0">
                <a:latin typeface="Carlito"/>
                <a:cs typeface="Carlito"/>
              </a:rPr>
              <a:t>i</a:t>
            </a:r>
            <a:r>
              <a:rPr sz="1100" spc="-10" dirty="0">
                <a:latin typeface="Carlito"/>
                <a:cs typeface="Carlito"/>
              </a:rPr>
              <a:t>ó</a:t>
            </a:r>
            <a:r>
              <a:rPr sz="1100" dirty="0">
                <a:latin typeface="Carlito"/>
                <a:cs typeface="Carlito"/>
              </a:rPr>
              <a:t>n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6006084" y="3877055"/>
            <a:ext cx="1217930" cy="655320"/>
            <a:chOff x="6006084" y="3877055"/>
            <a:chExt cx="1217930" cy="655320"/>
          </a:xfrm>
        </p:grpSpPr>
        <p:sp>
          <p:nvSpPr>
            <p:cNvPr id="55" name="object 55"/>
            <p:cNvSpPr/>
            <p:nvPr/>
          </p:nvSpPr>
          <p:spPr>
            <a:xfrm>
              <a:off x="6006084" y="3877055"/>
              <a:ext cx="1217675" cy="65531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053328" y="3904487"/>
              <a:ext cx="1123187" cy="56083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6053328" y="3910584"/>
            <a:ext cx="1123315" cy="556895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09855" rIns="0" bIns="0" rtlCol="0">
            <a:spAutoFit/>
          </a:bodyPr>
          <a:lstStyle/>
          <a:p>
            <a:pPr marL="196850" marR="196215" indent="36195">
              <a:lnSpc>
                <a:spcPts val="1200"/>
              </a:lnSpc>
              <a:spcBef>
                <a:spcPts val="865"/>
              </a:spcBef>
            </a:pPr>
            <a:r>
              <a:rPr sz="1100" dirty="0">
                <a:latin typeface="Carlito"/>
                <a:cs typeface="Carlito"/>
              </a:rPr>
              <a:t>Técnicas </a:t>
            </a:r>
            <a:r>
              <a:rPr sz="1100" spc="-5" dirty="0">
                <a:latin typeface="Carlito"/>
                <a:cs typeface="Carlito"/>
              </a:rPr>
              <a:t>de  </a:t>
            </a:r>
            <a:r>
              <a:rPr sz="1100" dirty="0">
                <a:latin typeface="Carlito"/>
                <a:cs typeface="Carlito"/>
              </a:rPr>
              <a:t>c</a:t>
            </a:r>
            <a:r>
              <a:rPr sz="1100" spc="5" dirty="0">
                <a:latin typeface="Carlito"/>
                <a:cs typeface="Carlito"/>
              </a:rPr>
              <a:t>o</a:t>
            </a:r>
            <a:r>
              <a:rPr sz="1100" spc="-5" dirty="0">
                <a:latin typeface="Carlito"/>
                <a:cs typeface="Carlito"/>
              </a:rPr>
              <a:t>ns</a:t>
            </a:r>
            <a:r>
              <a:rPr sz="1100" spc="-15" dirty="0">
                <a:latin typeface="Carlito"/>
                <a:cs typeface="Carlito"/>
              </a:rPr>
              <a:t>t</a:t>
            </a:r>
            <a:r>
              <a:rPr sz="1100" dirty="0">
                <a:latin typeface="Carlito"/>
                <a:cs typeface="Carlito"/>
              </a:rPr>
              <a:t>r</a:t>
            </a:r>
            <a:r>
              <a:rPr sz="1100" spc="-20" dirty="0">
                <a:latin typeface="Carlito"/>
                <a:cs typeface="Carlito"/>
              </a:rPr>
              <a:t>u</a:t>
            </a:r>
            <a:r>
              <a:rPr sz="1100" spc="-15" dirty="0">
                <a:latin typeface="Carlito"/>
                <a:cs typeface="Carlito"/>
              </a:rPr>
              <a:t>cc</a:t>
            </a:r>
            <a:r>
              <a:rPr sz="1100" spc="-5" dirty="0">
                <a:latin typeface="Carlito"/>
                <a:cs typeface="Carlito"/>
              </a:rPr>
              <a:t>i</a:t>
            </a:r>
            <a:r>
              <a:rPr sz="1100" spc="-10" dirty="0">
                <a:latin typeface="Carlito"/>
                <a:cs typeface="Carlito"/>
              </a:rPr>
              <a:t>ón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7363968" y="3877055"/>
            <a:ext cx="1217930" cy="655320"/>
            <a:chOff x="7363968" y="3877055"/>
            <a:chExt cx="1217930" cy="655320"/>
          </a:xfrm>
        </p:grpSpPr>
        <p:sp>
          <p:nvSpPr>
            <p:cNvPr id="59" name="object 59"/>
            <p:cNvSpPr/>
            <p:nvPr/>
          </p:nvSpPr>
          <p:spPr>
            <a:xfrm>
              <a:off x="7363968" y="3877055"/>
              <a:ext cx="1217676" cy="655319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411212" y="3904487"/>
              <a:ext cx="1123188" cy="56083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7411211" y="3910584"/>
            <a:ext cx="1123315" cy="556895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09855" rIns="0" bIns="0" rtlCol="0">
            <a:spAutoFit/>
          </a:bodyPr>
          <a:lstStyle/>
          <a:p>
            <a:pPr marL="284480" marR="237490" indent="-50800">
              <a:lnSpc>
                <a:spcPts val="1200"/>
              </a:lnSpc>
              <a:spcBef>
                <a:spcPts val="865"/>
              </a:spcBef>
            </a:pPr>
            <a:r>
              <a:rPr sz="1100" dirty="0">
                <a:latin typeface="Carlito"/>
                <a:cs typeface="Carlito"/>
              </a:rPr>
              <a:t>Técnicas</a:t>
            </a:r>
            <a:r>
              <a:rPr sz="1100" spc="-195" dirty="0">
                <a:latin typeface="Carlito"/>
                <a:cs typeface="Carlito"/>
              </a:rPr>
              <a:t> </a:t>
            </a:r>
            <a:r>
              <a:rPr sz="1100" spc="-5" dirty="0">
                <a:latin typeface="Carlito"/>
                <a:cs typeface="Carlito"/>
              </a:rPr>
              <a:t>de  </a:t>
            </a:r>
            <a:r>
              <a:rPr sz="1100" dirty="0">
                <a:latin typeface="Carlito"/>
                <a:cs typeface="Carlito"/>
              </a:rPr>
              <a:t>expresión</a:t>
            </a:r>
            <a:endParaRPr sz="11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7825" y="245491"/>
            <a:ext cx="3862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>
                <a:solidFill>
                  <a:srgbClr val="575757"/>
                </a:solidFill>
              </a:rPr>
              <a:t>Entrevistas </a:t>
            </a:r>
            <a:r>
              <a:rPr sz="2800" spc="-5" dirty="0">
                <a:solidFill>
                  <a:srgbClr val="575757"/>
                </a:solidFill>
              </a:rPr>
              <a:t>en</a:t>
            </a:r>
            <a:r>
              <a:rPr sz="2800" dirty="0">
                <a:solidFill>
                  <a:srgbClr val="575757"/>
                </a:solidFill>
              </a:rPr>
              <a:t> </a:t>
            </a:r>
            <a:r>
              <a:rPr sz="2800" spc="-20" dirty="0">
                <a:solidFill>
                  <a:srgbClr val="575757"/>
                </a:solidFill>
              </a:rPr>
              <a:t>profundidad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545998" y="1046225"/>
            <a:ext cx="7304405" cy="3858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71056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Recoger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datos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verbales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través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respuestas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o 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narraciones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 un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entrevistado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 un</a:t>
            </a:r>
            <a:r>
              <a:rPr sz="2500" spc="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70" dirty="0">
                <a:solidFill>
                  <a:srgbClr val="404040"/>
                </a:solidFill>
                <a:latin typeface="Carlito"/>
                <a:cs typeface="Carlito"/>
              </a:rPr>
              <a:t>investigador.</a:t>
            </a:r>
            <a:endParaRPr sz="2500">
              <a:latin typeface="Carlito"/>
              <a:cs typeface="Carlito"/>
            </a:endParaRPr>
          </a:p>
          <a:p>
            <a:pPr>
              <a:lnSpc>
                <a:spcPct val="100000"/>
              </a:lnSpc>
              <a:buChar char="•"/>
            </a:pPr>
            <a:endParaRPr sz="3600">
              <a:latin typeface="Carlito"/>
              <a:cs typeface="Carlito"/>
            </a:endParaRPr>
          </a:p>
          <a:p>
            <a:pPr marL="12700">
              <a:lnSpc>
                <a:spcPts val="2995"/>
              </a:lnSpc>
            </a:pPr>
            <a:r>
              <a:rPr sz="2500" b="1" spc="-25" dirty="0">
                <a:solidFill>
                  <a:srgbClr val="DE0000"/>
                </a:solidFill>
                <a:latin typeface="Carlito"/>
                <a:cs typeface="Carlito"/>
              </a:rPr>
              <a:t>Características:</a:t>
            </a:r>
            <a:endParaRPr sz="2500">
              <a:latin typeface="Carlito"/>
              <a:cs typeface="Carlito"/>
            </a:endParaRPr>
          </a:p>
          <a:p>
            <a:pPr marL="355600" indent="-342900">
              <a:lnSpc>
                <a:spcPts val="2995"/>
              </a:lnSpc>
              <a:buClr>
                <a:srgbClr val="1F477B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Sin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cuestionario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absolutamente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estructurado</a:t>
            </a:r>
            <a:endParaRPr sz="25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1F477B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Entrevistado </a:t>
            </a:r>
            <a:r>
              <a:rPr sz="2500" spc="-20" dirty="0">
                <a:solidFill>
                  <a:srgbClr val="DE0000"/>
                </a:solidFill>
                <a:latin typeface="Carlito"/>
                <a:cs typeface="Carlito"/>
              </a:rPr>
              <a:t>responde </a:t>
            </a:r>
            <a:r>
              <a:rPr sz="2500" spc="-5" dirty="0">
                <a:solidFill>
                  <a:srgbClr val="DE0000"/>
                </a:solidFill>
                <a:latin typeface="Carlito"/>
                <a:cs typeface="Carlito"/>
              </a:rPr>
              <a:t>lo </a:t>
            </a:r>
            <a:r>
              <a:rPr sz="2500" spc="-10" dirty="0">
                <a:solidFill>
                  <a:srgbClr val="DE0000"/>
                </a:solidFill>
                <a:latin typeface="Carlito"/>
                <a:cs typeface="Carlito"/>
              </a:rPr>
              <a:t>que </a:t>
            </a:r>
            <a:r>
              <a:rPr sz="2500" spc="-20" dirty="0">
                <a:solidFill>
                  <a:srgbClr val="DE0000"/>
                </a:solidFill>
                <a:latin typeface="Carlito"/>
                <a:cs typeface="Carlito"/>
              </a:rPr>
              <a:t>quiere</a:t>
            </a:r>
            <a:endParaRPr sz="2500">
              <a:latin typeface="Carlito"/>
              <a:cs typeface="Carlito"/>
            </a:endParaRPr>
          </a:p>
          <a:p>
            <a:pPr marL="355600" marR="5080" indent="-342900">
              <a:lnSpc>
                <a:spcPct val="100000"/>
              </a:lnSpc>
              <a:spcBef>
                <a:spcPts val="600"/>
              </a:spcBef>
              <a:buClr>
                <a:srgbClr val="1F477B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establecen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relaciones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entre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vivencias individuales</a:t>
            </a:r>
            <a:r>
              <a:rPr sz="2500" spc="-11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y 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procesos</a:t>
            </a:r>
            <a:r>
              <a:rPr sz="2500" spc="-3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sociales</a:t>
            </a:r>
            <a:endParaRPr sz="25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1F477B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Es de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carácter interpretativo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y</a:t>
            </a:r>
            <a:r>
              <a:rPr sz="2500" spc="-6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reflexivo</a:t>
            </a:r>
            <a:endParaRPr sz="25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215" y="245491"/>
            <a:ext cx="3862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>
                <a:solidFill>
                  <a:srgbClr val="575757"/>
                </a:solidFill>
              </a:rPr>
              <a:t>Entrevistas </a:t>
            </a:r>
            <a:r>
              <a:rPr sz="2800" spc="-5" dirty="0">
                <a:solidFill>
                  <a:srgbClr val="575757"/>
                </a:solidFill>
              </a:rPr>
              <a:t>en</a:t>
            </a:r>
            <a:r>
              <a:rPr sz="2800" spc="5" dirty="0">
                <a:solidFill>
                  <a:srgbClr val="575757"/>
                </a:solidFill>
              </a:rPr>
              <a:t> </a:t>
            </a:r>
            <a:r>
              <a:rPr sz="2800" spc="-20" dirty="0">
                <a:solidFill>
                  <a:srgbClr val="575757"/>
                </a:solidFill>
              </a:rPr>
              <a:t>profundidad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11822" y="1066800"/>
            <a:ext cx="7920355" cy="4955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2595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5" dirty="0">
                <a:solidFill>
                  <a:srgbClr val="404040"/>
                </a:solidFill>
                <a:latin typeface="Carlito"/>
                <a:cs typeface="Carlito"/>
              </a:rPr>
              <a:t>Investigador </a:t>
            </a:r>
            <a:r>
              <a:rPr sz="2400" spc="-10" dirty="0">
                <a:solidFill>
                  <a:srgbClr val="404040"/>
                </a:solidFill>
                <a:latin typeface="Carlito"/>
                <a:cs typeface="Carlito"/>
              </a:rPr>
              <a:t>estimula </a:t>
            </a: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400" spc="-20" dirty="0">
                <a:solidFill>
                  <a:srgbClr val="404040"/>
                </a:solidFill>
                <a:latin typeface="Carlito"/>
                <a:cs typeface="Carlito"/>
              </a:rPr>
              <a:t>narración </a:t>
            </a:r>
            <a:r>
              <a:rPr sz="2400" dirty="0">
                <a:solidFill>
                  <a:srgbClr val="404040"/>
                </a:solidFill>
                <a:latin typeface="Wingdings"/>
                <a:cs typeface="Wingdings"/>
              </a:rPr>
              <a:t>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DE0000"/>
                </a:solidFill>
                <a:latin typeface="Carlito"/>
                <a:cs typeface="Carlito"/>
              </a:rPr>
              <a:t>Profundiza</a:t>
            </a:r>
            <a:r>
              <a:rPr sz="2400" spc="-150" dirty="0">
                <a:solidFill>
                  <a:srgbClr val="DE0000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rlito"/>
                <a:cs typeface="Carlito"/>
              </a:rPr>
              <a:t>aspectos</a:t>
            </a:r>
            <a:endParaRPr sz="2400" dirty="0">
              <a:latin typeface="Carlito"/>
              <a:cs typeface="Carlito"/>
            </a:endParaRPr>
          </a:p>
          <a:p>
            <a:pPr marL="355600">
              <a:lnSpc>
                <a:spcPts val="2425"/>
              </a:lnSpc>
            </a:pPr>
            <a:r>
              <a:rPr sz="2400" spc="-20" dirty="0">
                <a:solidFill>
                  <a:srgbClr val="404040"/>
                </a:solidFill>
                <a:latin typeface="Carlito"/>
                <a:cs typeface="Carlito"/>
              </a:rPr>
              <a:t>importantes</a:t>
            </a:r>
            <a:endParaRPr sz="2400" dirty="0">
              <a:latin typeface="Carlito"/>
              <a:cs typeface="Carlito"/>
            </a:endParaRPr>
          </a:p>
          <a:p>
            <a:pPr marL="355600" marR="18415" indent="-342900">
              <a:lnSpc>
                <a:spcPts val="2600"/>
              </a:lnSpc>
              <a:spcBef>
                <a:spcPts val="1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404040"/>
                </a:solidFill>
                <a:latin typeface="Carlito"/>
                <a:cs typeface="Carlito"/>
              </a:rPr>
              <a:t>Uso de </a:t>
            </a:r>
            <a:r>
              <a:rPr sz="2400" spc="-20" dirty="0">
                <a:solidFill>
                  <a:srgbClr val="404040"/>
                </a:solidFill>
                <a:latin typeface="Carlito"/>
                <a:cs typeface="Carlito"/>
              </a:rPr>
              <a:t>pauta </a:t>
            </a: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o esquema </a:t>
            </a:r>
            <a:r>
              <a:rPr sz="2400" spc="-20" dirty="0">
                <a:solidFill>
                  <a:srgbClr val="404040"/>
                </a:solidFill>
                <a:latin typeface="Carlito"/>
                <a:cs typeface="Carlito"/>
              </a:rPr>
              <a:t>general </a:t>
            </a:r>
            <a:r>
              <a:rPr sz="2400" spc="-25" dirty="0">
                <a:solidFill>
                  <a:srgbClr val="404040"/>
                </a:solidFill>
                <a:latin typeface="Carlito"/>
                <a:cs typeface="Carlito"/>
              </a:rPr>
              <a:t>para </a:t>
            </a:r>
            <a:r>
              <a:rPr sz="2400" spc="-5" dirty="0">
                <a:solidFill>
                  <a:srgbClr val="404040"/>
                </a:solidFill>
                <a:latin typeface="Carlito"/>
                <a:cs typeface="Carlito"/>
              </a:rPr>
              <a:t>aspectos necesarios</a:t>
            </a:r>
            <a:r>
              <a:rPr sz="2400" spc="-27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rlito"/>
                <a:cs typeface="Carlito"/>
              </a:rPr>
              <a:t>de  </a:t>
            </a:r>
            <a:r>
              <a:rPr sz="2400" spc="-10" dirty="0">
                <a:solidFill>
                  <a:srgbClr val="404040"/>
                </a:solidFill>
                <a:latin typeface="Carlito"/>
                <a:cs typeface="Carlito"/>
              </a:rPr>
              <a:t>analizar</a:t>
            </a:r>
            <a:endParaRPr sz="2400" dirty="0">
              <a:latin typeface="Carlito"/>
              <a:cs typeface="Carlito"/>
            </a:endParaRPr>
          </a:p>
          <a:p>
            <a:pPr marL="355600" marR="5080" indent="-342900">
              <a:lnSpc>
                <a:spcPts val="2300"/>
              </a:lnSpc>
              <a:spcBef>
                <a:spcPts val="5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Puede </a:t>
            </a:r>
            <a:r>
              <a:rPr sz="2400" spc="-20" dirty="0">
                <a:solidFill>
                  <a:srgbClr val="404040"/>
                </a:solidFill>
                <a:latin typeface="Carlito"/>
                <a:cs typeface="Carlito"/>
              </a:rPr>
              <a:t>incorporar </a:t>
            </a:r>
            <a:r>
              <a:rPr sz="2400" spc="-25" dirty="0">
                <a:solidFill>
                  <a:srgbClr val="404040"/>
                </a:solidFill>
                <a:latin typeface="Carlito"/>
                <a:cs typeface="Carlito"/>
              </a:rPr>
              <a:t>preguntas </a:t>
            </a:r>
            <a:r>
              <a:rPr sz="2400" spc="-15" dirty="0">
                <a:solidFill>
                  <a:srgbClr val="404040"/>
                </a:solidFill>
                <a:latin typeface="Carlito"/>
                <a:cs typeface="Carlito"/>
              </a:rPr>
              <a:t>predefinidas </a:t>
            </a: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400" spc="-5" dirty="0">
                <a:solidFill>
                  <a:srgbClr val="404040"/>
                </a:solidFill>
                <a:latin typeface="Carlito"/>
                <a:cs typeface="Carlito"/>
              </a:rPr>
              <a:t>fijas </a:t>
            </a:r>
            <a:r>
              <a:rPr sz="2400" spc="-25" dirty="0">
                <a:solidFill>
                  <a:srgbClr val="404040"/>
                </a:solidFill>
                <a:latin typeface="Carlito"/>
                <a:cs typeface="Carlito"/>
              </a:rPr>
              <a:t>para </a:t>
            </a:r>
            <a:r>
              <a:rPr sz="2400" spc="-20" dirty="0">
                <a:solidFill>
                  <a:srgbClr val="404040"/>
                </a:solidFill>
                <a:latin typeface="Carlito"/>
                <a:cs typeface="Carlito"/>
              </a:rPr>
              <a:t>todas </a:t>
            </a: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las  </a:t>
            </a:r>
            <a:r>
              <a:rPr sz="2400" spc="-25" dirty="0">
                <a:solidFill>
                  <a:srgbClr val="404040"/>
                </a:solidFill>
                <a:latin typeface="Carlito"/>
                <a:cs typeface="Carlito"/>
              </a:rPr>
              <a:t>entrevistas</a:t>
            </a:r>
            <a:endParaRPr sz="24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har char="•"/>
            </a:pPr>
            <a:endParaRPr sz="24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DE0000"/>
                </a:solidFill>
                <a:latin typeface="Carlito"/>
                <a:cs typeface="Carlito"/>
              </a:rPr>
              <a:t>Indicaciones:</a:t>
            </a:r>
            <a:endParaRPr sz="24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Clr>
                <a:srgbClr val="9F0000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85" dirty="0">
                <a:solidFill>
                  <a:srgbClr val="404040"/>
                </a:solidFill>
                <a:latin typeface="Carlito"/>
                <a:cs typeface="Carlito"/>
              </a:rPr>
              <a:t>Tratar </a:t>
            </a:r>
            <a:r>
              <a:rPr sz="2400" spc="-15" dirty="0">
                <a:solidFill>
                  <a:srgbClr val="404040"/>
                </a:solidFill>
                <a:latin typeface="Carlito"/>
                <a:cs typeface="Carlito"/>
              </a:rPr>
              <a:t>temas</a:t>
            </a:r>
            <a:r>
              <a:rPr sz="2400" spc="-4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rlito"/>
                <a:cs typeface="Carlito"/>
              </a:rPr>
              <a:t>generales</a:t>
            </a:r>
            <a:endParaRPr sz="2400" dirty="0">
              <a:latin typeface="Carlito"/>
              <a:cs typeface="Carlito"/>
            </a:endParaRPr>
          </a:p>
          <a:p>
            <a:pPr marL="424180" indent="-411480">
              <a:lnSpc>
                <a:spcPct val="100000"/>
              </a:lnSpc>
              <a:buClr>
                <a:srgbClr val="9F0000"/>
              </a:buClr>
              <a:buFont typeface="Arial"/>
              <a:buChar char="•"/>
              <a:tabLst>
                <a:tab pos="423545" algn="l"/>
                <a:tab pos="424180" algn="l"/>
              </a:tabLst>
            </a:pP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Buena </a:t>
            </a:r>
            <a:r>
              <a:rPr sz="2400" spc="-25" dirty="0">
                <a:solidFill>
                  <a:srgbClr val="404040"/>
                </a:solidFill>
                <a:latin typeface="Carlito"/>
                <a:cs typeface="Carlito"/>
              </a:rPr>
              <a:t>pregunta</a:t>
            </a:r>
            <a:r>
              <a:rPr sz="2400" spc="-10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inicial</a:t>
            </a:r>
            <a:endParaRPr sz="2400" dirty="0">
              <a:latin typeface="Carlito"/>
              <a:cs typeface="Carlito"/>
            </a:endParaRPr>
          </a:p>
          <a:p>
            <a:pPr marL="424180" indent="-411480">
              <a:lnSpc>
                <a:spcPct val="100000"/>
              </a:lnSpc>
              <a:buClr>
                <a:srgbClr val="9F0000"/>
              </a:buClr>
              <a:buFont typeface="Arial"/>
              <a:buChar char="•"/>
              <a:tabLst>
                <a:tab pos="423545" algn="l"/>
                <a:tab pos="424180" algn="l"/>
              </a:tabLst>
            </a:pPr>
            <a:r>
              <a:rPr sz="2400" spc="-20" dirty="0">
                <a:solidFill>
                  <a:srgbClr val="404040"/>
                </a:solidFill>
                <a:latin typeface="Carlito"/>
                <a:cs typeface="Carlito"/>
              </a:rPr>
              <a:t>Lógica </a:t>
            </a: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en las </a:t>
            </a:r>
            <a:r>
              <a:rPr sz="2400" spc="-25" dirty="0">
                <a:solidFill>
                  <a:srgbClr val="404040"/>
                </a:solidFill>
                <a:latin typeface="Carlito"/>
                <a:cs typeface="Carlito"/>
              </a:rPr>
              <a:t>preguntas, </a:t>
            </a:r>
            <a:r>
              <a:rPr sz="2400" spc="-20" dirty="0">
                <a:solidFill>
                  <a:srgbClr val="404040"/>
                </a:solidFill>
                <a:latin typeface="Carlito"/>
                <a:cs typeface="Carlito"/>
              </a:rPr>
              <a:t>coherencia </a:t>
            </a: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en la</a:t>
            </a:r>
            <a:r>
              <a:rPr sz="2400" spc="-1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rlito"/>
                <a:cs typeface="Carlito"/>
              </a:rPr>
              <a:t>narración</a:t>
            </a:r>
            <a:endParaRPr sz="2400" dirty="0">
              <a:latin typeface="Carlito"/>
              <a:cs typeface="Carlito"/>
            </a:endParaRPr>
          </a:p>
          <a:p>
            <a:pPr marL="424180" indent="-411480">
              <a:lnSpc>
                <a:spcPct val="100000"/>
              </a:lnSpc>
              <a:buClr>
                <a:srgbClr val="9F0000"/>
              </a:buClr>
              <a:buFont typeface="Arial"/>
              <a:buChar char="•"/>
              <a:tabLst>
                <a:tab pos="423545" algn="l"/>
                <a:tab pos="424180" algn="l"/>
              </a:tabLst>
            </a:pP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No </a:t>
            </a:r>
            <a:r>
              <a:rPr sz="2400" spc="-5" dirty="0">
                <a:solidFill>
                  <a:srgbClr val="404040"/>
                </a:solidFill>
                <a:latin typeface="Carlito"/>
                <a:cs typeface="Carlito"/>
              </a:rPr>
              <a:t>se dicen </a:t>
            </a:r>
            <a:r>
              <a:rPr sz="2400" spc="-20" dirty="0">
                <a:solidFill>
                  <a:srgbClr val="404040"/>
                </a:solidFill>
                <a:latin typeface="Carlito"/>
                <a:cs typeface="Carlito"/>
              </a:rPr>
              <a:t>claramente </a:t>
            </a: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400" spc="-20" dirty="0">
                <a:solidFill>
                  <a:srgbClr val="404040"/>
                </a:solidFill>
                <a:latin typeface="Carlito"/>
                <a:cs typeface="Carlito"/>
              </a:rPr>
              <a:t>objetivos </a:t>
            </a:r>
            <a:r>
              <a:rPr sz="24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la</a:t>
            </a:r>
            <a:r>
              <a:rPr sz="2400" spc="-16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rlito"/>
                <a:cs typeface="Carlito"/>
              </a:rPr>
              <a:t>investigación</a:t>
            </a:r>
            <a:endParaRPr sz="2400" dirty="0">
              <a:latin typeface="Carlito"/>
              <a:cs typeface="Carlito"/>
            </a:endParaRPr>
          </a:p>
          <a:p>
            <a:pPr marL="424180" indent="-411480">
              <a:lnSpc>
                <a:spcPct val="100000"/>
              </a:lnSpc>
              <a:buClr>
                <a:srgbClr val="9F0000"/>
              </a:buClr>
              <a:buFont typeface="Arial"/>
              <a:buChar char="•"/>
              <a:tabLst>
                <a:tab pos="423545" algn="l"/>
                <a:tab pos="424180" algn="l"/>
              </a:tabLst>
            </a:pP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No </a:t>
            </a:r>
            <a:r>
              <a:rPr sz="2400" spc="-35" dirty="0">
                <a:solidFill>
                  <a:srgbClr val="404040"/>
                </a:solidFill>
                <a:latin typeface="Carlito"/>
                <a:cs typeface="Carlito"/>
              </a:rPr>
              <a:t>hay </a:t>
            </a: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mucho tiempo </a:t>
            </a:r>
            <a:r>
              <a:rPr sz="2400" spc="-25" dirty="0">
                <a:solidFill>
                  <a:srgbClr val="404040"/>
                </a:solidFill>
                <a:latin typeface="Carlito"/>
                <a:cs typeface="Carlito"/>
              </a:rPr>
              <a:t>entre </a:t>
            </a: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400" spc="-25" dirty="0">
                <a:solidFill>
                  <a:srgbClr val="404040"/>
                </a:solidFill>
                <a:latin typeface="Carlito"/>
                <a:cs typeface="Carlito"/>
              </a:rPr>
              <a:t>contacto </a:t>
            </a:r>
            <a:r>
              <a:rPr sz="2400" dirty="0">
                <a:solidFill>
                  <a:srgbClr val="404040"/>
                </a:solidFill>
                <a:latin typeface="Carlito"/>
                <a:cs typeface="Carlito"/>
              </a:rPr>
              <a:t>inicial y la</a:t>
            </a:r>
            <a:r>
              <a:rPr sz="2400" spc="-3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rlito"/>
                <a:cs typeface="Carlito"/>
              </a:rPr>
              <a:t>entrevista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7215" y="245491"/>
            <a:ext cx="3862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>
                <a:solidFill>
                  <a:srgbClr val="575757"/>
                </a:solidFill>
              </a:rPr>
              <a:t>Entrevistas </a:t>
            </a:r>
            <a:r>
              <a:rPr sz="2800" spc="-5" dirty="0">
                <a:solidFill>
                  <a:srgbClr val="575757"/>
                </a:solidFill>
              </a:rPr>
              <a:t>en</a:t>
            </a:r>
            <a:r>
              <a:rPr sz="2800" spc="5" dirty="0">
                <a:solidFill>
                  <a:srgbClr val="575757"/>
                </a:solidFill>
              </a:rPr>
              <a:t> </a:t>
            </a:r>
            <a:r>
              <a:rPr sz="2800" spc="-20" dirty="0">
                <a:solidFill>
                  <a:srgbClr val="575757"/>
                </a:solidFill>
              </a:rPr>
              <a:t>profundidad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545998" y="765149"/>
            <a:ext cx="7752715" cy="4261485"/>
          </a:xfrm>
          <a:prstGeom prst="rect">
            <a:avLst/>
          </a:prstGeom>
        </p:spPr>
        <p:txBody>
          <a:bodyPr vert="horz" wrap="square" lIns="0" tIns="177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sz="2500" b="1" spc="-5" dirty="0">
                <a:solidFill>
                  <a:srgbClr val="DE0000"/>
                </a:solidFill>
                <a:latin typeface="Carlito"/>
                <a:cs typeface="Carlito"/>
              </a:rPr>
              <a:t>A </a:t>
            </a:r>
            <a:r>
              <a:rPr sz="2500" b="1" spc="-20" dirty="0">
                <a:solidFill>
                  <a:srgbClr val="DE0000"/>
                </a:solidFill>
                <a:latin typeface="Carlito"/>
                <a:cs typeface="Carlito"/>
              </a:rPr>
              <a:t>tener</a:t>
            </a:r>
            <a:r>
              <a:rPr sz="2500" b="1" spc="-55" dirty="0">
                <a:solidFill>
                  <a:srgbClr val="DE0000"/>
                </a:solidFill>
                <a:latin typeface="Carlito"/>
                <a:cs typeface="Carlito"/>
              </a:rPr>
              <a:t> </a:t>
            </a:r>
            <a:r>
              <a:rPr sz="2500" b="1" spc="-25" dirty="0">
                <a:solidFill>
                  <a:srgbClr val="DE0000"/>
                </a:solidFill>
                <a:latin typeface="Carlito"/>
                <a:cs typeface="Carlito"/>
              </a:rPr>
              <a:t>presente:</a:t>
            </a:r>
            <a:endParaRPr sz="2500">
              <a:latin typeface="Carlito"/>
              <a:cs typeface="Carlito"/>
            </a:endParaRPr>
          </a:p>
          <a:p>
            <a:pPr marL="355600" marR="528320" indent="-342900">
              <a:lnSpc>
                <a:spcPct val="100000"/>
              </a:lnSpc>
              <a:spcBef>
                <a:spcPts val="1210"/>
              </a:spcBef>
              <a:buClr>
                <a:srgbClr val="1F477B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Estimular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manera </a:t>
            </a:r>
            <a:r>
              <a:rPr sz="2300" spc="-20" dirty="0">
                <a:solidFill>
                  <a:srgbClr val="DE0000"/>
                </a:solidFill>
                <a:latin typeface="Carlito"/>
                <a:cs typeface="Carlito"/>
              </a:rPr>
              <a:t>neutral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sin que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persona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sienta  obligada</a:t>
            </a:r>
            <a:endParaRPr sz="23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1F477B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No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hablar si no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es</a:t>
            </a:r>
            <a:r>
              <a:rPr sz="2300" spc="-5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necesario</a:t>
            </a:r>
            <a:endParaRPr sz="23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1F477B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Jamás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dar la</a:t>
            </a:r>
            <a:r>
              <a:rPr sz="2300" spc="-6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opinión</a:t>
            </a:r>
            <a:endParaRPr sz="23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1F477B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Desarrollar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habilidad de dejar hablar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y</a:t>
            </a:r>
            <a:r>
              <a:rPr sz="2300" spc="-1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concluir</a:t>
            </a:r>
            <a:endParaRPr sz="23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1F477B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spc="-20" dirty="0">
                <a:solidFill>
                  <a:srgbClr val="DE0000"/>
                </a:solidFill>
                <a:latin typeface="Carlito"/>
                <a:cs typeface="Carlito"/>
              </a:rPr>
              <a:t>Grabar </a:t>
            </a:r>
            <a:r>
              <a:rPr sz="2300" dirty="0">
                <a:solidFill>
                  <a:srgbClr val="DE0000"/>
                </a:solidFill>
                <a:latin typeface="Carlito"/>
                <a:cs typeface="Carlito"/>
              </a:rPr>
              <a:t>y </a:t>
            </a:r>
            <a:r>
              <a:rPr sz="2300" spc="-20" dirty="0">
                <a:solidFill>
                  <a:srgbClr val="DE0000"/>
                </a:solidFill>
                <a:latin typeface="Carlito"/>
                <a:cs typeface="Carlito"/>
              </a:rPr>
              <a:t>tomar </a:t>
            </a:r>
            <a:r>
              <a:rPr sz="2300" spc="-15" dirty="0">
                <a:solidFill>
                  <a:srgbClr val="DE0000"/>
                </a:solidFill>
                <a:latin typeface="Carlito"/>
                <a:cs typeface="Carlito"/>
              </a:rPr>
              <a:t>notas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para profundizar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(gestos,</a:t>
            </a:r>
            <a:r>
              <a:rPr sz="2300" spc="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movimientos,</a:t>
            </a:r>
            <a:endParaRPr sz="2300">
              <a:latin typeface="Carlito"/>
              <a:cs typeface="Carlito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risas, nervios,</a:t>
            </a:r>
            <a:r>
              <a:rPr sz="2300" spc="-5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etc.)</a:t>
            </a:r>
            <a:endParaRPr sz="2300">
              <a:latin typeface="Carlito"/>
              <a:cs typeface="Carlito"/>
            </a:endParaRPr>
          </a:p>
          <a:p>
            <a:pPr marL="355600" marR="5080" indent="-342900">
              <a:lnSpc>
                <a:spcPct val="100000"/>
              </a:lnSpc>
              <a:spcBef>
                <a:spcPts val="600"/>
              </a:spcBef>
              <a:buClr>
                <a:srgbClr val="1F477B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Realizar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transcripción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lo más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pronto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posible,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para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poder  fusionar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esto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con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las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notas tomadas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y el audio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</a:t>
            </a:r>
            <a:r>
              <a:rPr sz="2300" spc="1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entrevista.</a:t>
            </a:r>
            <a:endParaRPr sz="23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161" y="245491"/>
            <a:ext cx="53086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>
                <a:solidFill>
                  <a:srgbClr val="575757"/>
                </a:solidFill>
              </a:rPr>
              <a:t>Entrevistas </a:t>
            </a:r>
            <a:r>
              <a:rPr sz="2800" spc="-5" dirty="0">
                <a:solidFill>
                  <a:srgbClr val="575757"/>
                </a:solidFill>
              </a:rPr>
              <a:t>en </a:t>
            </a:r>
            <a:r>
              <a:rPr sz="2800" spc="-20" dirty="0">
                <a:solidFill>
                  <a:srgbClr val="575757"/>
                </a:solidFill>
              </a:rPr>
              <a:t>profundidad </a:t>
            </a:r>
            <a:r>
              <a:rPr sz="2800" spc="-5" dirty="0">
                <a:solidFill>
                  <a:srgbClr val="575757"/>
                </a:solidFill>
              </a:rPr>
              <a:t>-</a:t>
            </a:r>
            <a:r>
              <a:rPr sz="2800" spc="145" dirty="0">
                <a:solidFill>
                  <a:srgbClr val="575757"/>
                </a:solidFill>
              </a:rPr>
              <a:t> </a:t>
            </a:r>
            <a:r>
              <a:rPr sz="2800" spc="-70" dirty="0">
                <a:solidFill>
                  <a:srgbClr val="575757"/>
                </a:solidFill>
              </a:rPr>
              <a:t>Técnicas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45998" y="909015"/>
            <a:ext cx="7911465" cy="49544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3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técnicas</a:t>
            </a:r>
            <a:r>
              <a:rPr sz="2500" b="1" spc="-5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b="1" spc="-15" dirty="0">
                <a:solidFill>
                  <a:srgbClr val="404040"/>
                </a:solidFill>
                <a:latin typeface="Carlito"/>
                <a:cs typeface="Carlito"/>
              </a:rPr>
              <a:t>populares:</a:t>
            </a:r>
            <a:endParaRPr sz="25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100" dirty="0">
              <a:latin typeface="Carlito"/>
              <a:cs typeface="Carlito"/>
            </a:endParaRPr>
          </a:p>
          <a:p>
            <a:pPr marL="870585" marR="5080" indent="-457200">
              <a:lnSpc>
                <a:spcPts val="2600"/>
              </a:lnSpc>
              <a:buAutoNum type="arabicPeriod"/>
              <a:tabLst>
                <a:tab pos="870585" algn="l"/>
                <a:tab pos="871219" algn="l"/>
              </a:tabLst>
            </a:pPr>
            <a:r>
              <a:rPr sz="2300" b="1" spc="-10" dirty="0">
                <a:solidFill>
                  <a:srgbClr val="404040"/>
                </a:solidFill>
                <a:highlight>
                  <a:srgbClr val="FFFF00"/>
                </a:highlight>
                <a:latin typeface="Carlito"/>
                <a:cs typeface="Carlito"/>
              </a:rPr>
              <a:t>Escalonamiento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: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entrevista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pasa de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las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características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del 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producto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 las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características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del</a:t>
            </a:r>
            <a:r>
              <a:rPr sz="2300" spc="-4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usuario/cliente.</a:t>
            </a:r>
            <a:endParaRPr sz="23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50" dirty="0">
              <a:latin typeface="Carlito"/>
              <a:cs typeface="Carlito"/>
            </a:endParaRPr>
          </a:p>
          <a:p>
            <a:pPr marL="926465">
              <a:lnSpc>
                <a:spcPct val="100000"/>
              </a:lnSpc>
            </a:pPr>
            <a:r>
              <a:rPr sz="2300" i="1" dirty="0">
                <a:solidFill>
                  <a:srgbClr val="404040"/>
                </a:solidFill>
                <a:latin typeface="Carlito"/>
                <a:cs typeface="Carlito"/>
              </a:rPr>
              <a:t>Ej:</a:t>
            </a:r>
            <a:endParaRPr sz="2300" dirty="0">
              <a:latin typeface="Carlito"/>
              <a:cs typeface="Carlito"/>
            </a:endParaRPr>
          </a:p>
          <a:p>
            <a:pPr marL="926465">
              <a:lnSpc>
                <a:spcPct val="100000"/>
              </a:lnSpc>
              <a:spcBef>
                <a:spcPts val="300"/>
              </a:spcBef>
            </a:pPr>
            <a:r>
              <a:rPr sz="2300" i="1" dirty="0">
                <a:solidFill>
                  <a:srgbClr val="404040"/>
                </a:solidFill>
                <a:latin typeface="Carlito"/>
                <a:cs typeface="Carlito"/>
              </a:rPr>
              <a:t>P: </a:t>
            </a:r>
            <a:r>
              <a:rPr sz="2300" b="1" i="1" dirty="0">
                <a:solidFill>
                  <a:srgbClr val="0070C0"/>
                </a:solidFill>
                <a:latin typeface="Carlito"/>
                <a:cs typeface="Carlito"/>
              </a:rPr>
              <a:t>¿Por qué </a:t>
            </a:r>
            <a:r>
              <a:rPr sz="2300" b="1" i="1" dirty="0" err="1">
                <a:solidFill>
                  <a:srgbClr val="0070C0"/>
                </a:solidFill>
                <a:latin typeface="Carlito"/>
                <a:cs typeface="Carlito"/>
              </a:rPr>
              <a:t>compra</a:t>
            </a:r>
            <a:r>
              <a:rPr sz="2300" b="1" i="1" dirty="0">
                <a:solidFill>
                  <a:srgbClr val="0070C0"/>
                </a:solidFill>
                <a:latin typeface="Carlito"/>
                <a:cs typeface="Carlito"/>
              </a:rPr>
              <a:t> </a:t>
            </a:r>
            <a:r>
              <a:rPr lang="es-PA" sz="2300" b="1" i="1" dirty="0">
                <a:solidFill>
                  <a:srgbClr val="0070C0"/>
                </a:solidFill>
                <a:latin typeface="Carlito"/>
                <a:cs typeface="Carlito"/>
              </a:rPr>
              <a:t>usted </a:t>
            </a:r>
            <a:r>
              <a:rPr sz="2300" b="1" i="1" dirty="0" err="1">
                <a:solidFill>
                  <a:srgbClr val="0070C0"/>
                </a:solidFill>
                <a:latin typeface="Carlito"/>
              </a:rPr>
              <a:t>margarina</a:t>
            </a:r>
            <a:r>
              <a:rPr lang="es-PA" sz="2300" b="1" i="1" dirty="0">
                <a:solidFill>
                  <a:srgbClr val="0070C0"/>
                </a:solidFill>
                <a:latin typeface="Carlito"/>
              </a:rPr>
              <a:t> y no mantequilla?</a:t>
            </a:r>
            <a:endParaRPr sz="2300" b="1" i="1" dirty="0">
              <a:solidFill>
                <a:srgbClr val="0070C0"/>
              </a:solidFill>
              <a:latin typeface="Carlito"/>
            </a:endParaRPr>
          </a:p>
          <a:p>
            <a:pPr marL="926465">
              <a:lnSpc>
                <a:spcPct val="100000"/>
              </a:lnSpc>
              <a:spcBef>
                <a:spcPts val="300"/>
              </a:spcBef>
            </a:pPr>
            <a:r>
              <a:rPr sz="2300" i="1" dirty="0">
                <a:solidFill>
                  <a:srgbClr val="404040"/>
                </a:solidFill>
                <a:latin typeface="Carlito"/>
                <a:cs typeface="Carlito"/>
              </a:rPr>
              <a:t>R: </a:t>
            </a:r>
            <a:r>
              <a:rPr sz="2300" i="1" dirty="0">
                <a:solidFill>
                  <a:srgbClr val="00B050"/>
                </a:solidFill>
                <a:latin typeface="Arial"/>
                <a:cs typeface="Arial"/>
              </a:rPr>
              <a:t>“</a:t>
            </a:r>
            <a:r>
              <a:rPr sz="2300" i="1" dirty="0">
                <a:solidFill>
                  <a:srgbClr val="00B050"/>
                </a:solidFill>
                <a:latin typeface="Carlito"/>
              </a:rPr>
              <a:t>Porque es </a:t>
            </a:r>
            <a:r>
              <a:rPr sz="2300" i="1" dirty="0" err="1">
                <a:solidFill>
                  <a:srgbClr val="00B050"/>
                </a:solidFill>
                <a:latin typeface="Carlito"/>
              </a:rPr>
              <a:t>económica</a:t>
            </a:r>
            <a:r>
              <a:rPr sz="2300" i="1" dirty="0">
                <a:solidFill>
                  <a:srgbClr val="00B050"/>
                </a:solidFill>
                <a:latin typeface="Arial"/>
                <a:cs typeface="Arial"/>
              </a:rPr>
              <a:t>”</a:t>
            </a:r>
            <a:endParaRPr sz="2300" dirty="0">
              <a:solidFill>
                <a:srgbClr val="00B050"/>
              </a:solidFill>
              <a:latin typeface="Arial"/>
              <a:cs typeface="Arial"/>
            </a:endParaRPr>
          </a:p>
          <a:p>
            <a:pPr marL="926465">
              <a:lnSpc>
                <a:spcPts val="2630"/>
              </a:lnSpc>
              <a:spcBef>
                <a:spcPts val="340"/>
              </a:spcBef>
            </a:pPr>
            <a:r>
              <a:rPr sz="2300" i="1" dirty="0">
                <a:solidFill>
                  <a:srgbClr val="404040"/>
                </a:solidFill>
                <a:latin typeface="Carlito"/>
                <a:cs typeface="Carlito"/>
              </a:rPr>
              <a:t>P: </a:t>
            </a:r>
            <a:r>
              <a:rPr sz="2300" b="1" i="1" dirty="0">
                <a:solidFill>
                  <a:srgbClr val="0070C0"/>
                </a:solidFill>
                <a:latin typeface="Carlito"/>
                <a:cs typeface="Carlito"/>
              </a:rPr>
              <a:t>¿Por qué es importante para ud. que la margarina sea</a:t>
            </a:r>
            <a:endParaRPr sz="2300" b="1" dirty="0">
              <a:solidFill>
                <a:srgbClr val="0070C0"/>
              </a:solidFill>
              <a:latin typeface="Carlito"/>
              <a:cs typeface="Carlito"/>
            </a:endParaRPr>
          </a:p>
          <a:p>
            <a:pPr marL="1325880">
              <a:lnSpc>
                <a:spcPts val="2630"/>
              </a:lnSpc>
            </a:pPr>
            <a:r>
              <a:rPr sz="2300" b="1" i="1" dirty="0">
                <a:solidFill>
                  <a:srgbClr val="0070C0"/>
                </a:solidFill>
                <a:latin typeface="Carlito"/>
                <a:cs typeface="Carlito"/>
              </a:rPr>
              <a:t>económica?</a:t>
            </a:r>
            <a:endParaRPr sz="2300" b="1" dirty="0">
              <a:solidFill>
                <a:srgbClr val="0070C0"/>
              </a:solidFill>
              <a:latin typeface="Carlito"/>
              <a:cs typeface="Carlito"/>
            </a:endParaRPr>
          </a:p>
          <a:p>
            <a:pPr marL="1345565" marR="27305" indent="-419100" algn="just">
              <a:lnSpc>
                <a:spcPts val="3000"/>
              </a:lnSpc>
              <a:spcBef>
                <a:spcPts val="100"/>
              </a:spcBef>
            </a:pPr>
            <a:r>
              <a:rPr sz="2300" i="1" dirty="0">
                <a:solidFill>
                  <a:srgbClr val="404040"/>
                </a:solidFill>
                <a:latin typeface="Carlito"/>
                <a:cs typeface="Carlito"/>
              </a:rPr>
              <a:t>R: </a:t>
            </a:r>
            <a:r>
              <a:rPr sz="2300" i="1" dirty="0">
                <a:solidFill>
                  <a:srgbClr val="00B050"/>
                </a:solidFill>
                <a:latin typeface="Arial"/>
                <a:cs typeface="Arial"/>
              </a:rPr>
              <a:t>“</a:t>
            </a:r>
            <a:r>
              <a:rPr sz="2300" i="1" dirty="0">
                <a:solidFill>
                  <a:srgbClr val="00B050"/>
                </a:solidFill>
                <a:latin typeface="Carlito"/>
              </a:rPr>
              <a:t>Porque para mi son todas iguales. No </a:t>
            </a:r>
            <a:r>
              <a:rPr lang="es-PA" sz="2300" i="1" dirty="0">
                <a:solidFill>
                  <a:srgbClr val="00B050"/>
                </a:solidFill>
                <a:latin typeface="Carlito"/>
              </a:rPr>
              <a:t>compraría </a:t>
            </a:r>
            <a:r>
              <a:rPr sz="2300" i="1" dirty="0">
                <a:solidFill>
                  <a:srgbClr val="00B050"/>
                </a:solidFill>
                <a:latin typeface="Carlito"/>
              </a:rPr>
              <a:t>una margarina más cara si no logro detectar diferencia  alguna</a:t>
            </a:r>
            <a:r>
              <a:rPr sz="2300" i="1" dirty="0">
                <a:solidFill>
                  <a:srgbClr val="00B050"/>
                </a:solidFill>
                <a:latin typeface="Carlito"/>
                <a:cs typeface="Carlito"/>
              </a:rPr>
              <a:t>.</a:t>
            </a:r>
            <a:r>
              <a:rPr sz="2300" i="1" dirty="0">
                <a:solidFill>
                  <a:srgbClr val="00B050"/>
                </a:solidFill>
                <a:latin typeface="Arial"/>
                <a:cs typeface="Arial"/>
              </a:rPr>
              <a:t>”</a:t>
            </a:r>
            <a:endParaRPr sz="2300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161" y="245491"/>
            <a:ext cx="53086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>
                <a:solidFill>
                  <a:srgbClr val="575757"/>
                </a:solidFill>
              </a:rPr>
              <a:t>Entrevistas </a:t>
            </a:r>
            <a:r>
              <a:rPr sz="2800" spc="-5" dirty="0">
                <a:solidFill>
                  <a:srgbClr val="575757"/>
                </a:solidFill>
              </a:rPr>
              <a:t>en </a:t>
            </a:r>
            <a:r>
              <a:rPr sz="2800" spc="-20" dirty="0">
                <a:solidFill>
                  <a:srgbClr val="575757"/>
                </a:solidFill>
              </a:rPr>
              <a:t>profundidad </a:t>
            </a:r>
            <a:r>
              <a:rPr sz="2800" spc="-5" dirty="0">
                <a:solidFill>
                  <a:srgbClr val="575757"/>
                </a:solidFill>
              </a:rPr>
              <a:t>-</a:t>
            </a:r>
            <a:r>
              <a:rPr sz="2800" spc="145" dirty="0">
                <a:solidFill>
                  <a:srgbClr val="575757"/>
                </a:solidFill>
              </a:rPr>
              <a:t> </a:t>
            </a:r>
            <a:r>
              <a:rPr sz="2800" spc="-70" dirty="0">
                <a:solidFill>
                  <a:srgbClr val="575757"/>
                </a:solidFill>
              </a:rPr>
              <a:t>Técnicas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713943" y="1047369"/>
            <a:ext cx="7499350" cy="40786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265" marR="5080" indent="-457200">
              <a:lnSpc>
                <a:spcPct val="100000"/>
              </a:lnSpc>
              <a:spcBef>
                <a:spcPts val="105"/>
              </a:spcBef>
              <a:buFont typeface="Carlito"/>
              <a:buAutoNum type="arabicPeriod" startAt="2"/>
              <a:tabLst>
                <a:tab pos="469265" algn="l"/>
                <a:tab pos="469900" algn="l"/>
              </a:tabLst>
            </a:pPr>
            <a:r>
              <a:rPr sz="2300" b="1" dirty="0">
                <a:solidFill>
                  <a:srgbClr val="404040"/>
                </a:solidFill>
                <a:highlight>
                  <a:srgbClr val="FFFF00"/>
                </a:highlight>
                <a:latin typeface="Arial"/>
                <a:cs typeface="Arial"/>
              </a:rPr>
              <a:t>Preguntas con tema oculto</a:t>
            </a:r>
            <a:r>
              <a:rPr sz="2300" dirty="0">
                <a:solidFill>
                  <a:srgbClr val="404040"/>
                </a:solidFill>
                <a:latin typeface="Arial"/>
                <a:cs typeface="Arial"/>
              </a:rPr>
              <a:t>: Aborda “puntos sensibles”, 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personales. No trata estilos de vida ni temas generales, sino  preocupaciones personales muy </a:t>
            </a:r>
            <a:r>
              <a:rPr sz="2300" dirty="0" err="1">
                <a:solidFill>
                  <a:srgbClr val="404040"/>
                </a:solidFill>
                <a:latin typeface="Carlito"/>
                <a:cs typeface="Carlito"/>
              </a:rPr>
              <a:t>arraigadas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.</a:t>
            </a:r>
            <a:endParaRPr lang="es-PA" sz="2300" dirty="0">
              <a:solidFill>
                <a:srgbClr val="404040"/>
              </a:solidFill>
              <a:latin typeface="Carlito"/>
              <a:cs typeface="Carlito"/>
            </a:endParaRPr>
          </a:p>
          <a:p>
            <a:pPr marL="12065" marR="5080" algn="ctr">
              <a:lnSpc>
                <a:spcPct val="100000"/>
              </a:lnSpc>
              <a:spcBef>
                <a:spcPts val="105"/>
              </a:spcBef>
              <a:tabLst>
                <a:tab pos="469265" algn="l"/>
                <a:tab pos="469900" algn="l"/>
              </a:tabLst>
            </a:pPr>
            <a:r>
              <a:rPr lang="es-PA" sz="2300" b="1" i="1" dirty="0">
                <a:solidFill>
                  <a:srgbClr val="0070C0"/>
                </a:solidFill>
                <a:latin typeface="Carlito"/>
                <a:cs typeface="Carlito"/>
              </a:rPr>
              <a:t>Ej.: Cuál es su pasatiempo favorito?</a:t>
            </a:r>
            <a:endParaRPr sz="2300" b="1" i="1" dirty="0">
              <a:solidFill>
                <a:srgbClr val="0070C0"/>
              </a:solidFill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04040"/>
              </a:buClr>
              <a:buFont typeface="Carlito"/>
              <a:buAutoNum type="arabicPeriod" startAt="2"/>
            </a:pPr>
            <a:endParaRPr sz="3250" dirty="0">
              <a:latin typeface="Carlito"/>
              <a:cs typeface="Carlito"/>
            </a:endParaRPr>
          </a:p>
          <a:p>
            <a:pPr marL="469265" marR="72390" indent="-457200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469265" algn="l"/>
                <a:tab pos="469900" algn="l"/>
              </a:tabLst>
            </a:pPr>
            <a:r>
              <a:rPr sz="2300" b="1" dirty="0">
                <a:solidFill>
                  <a:srgbClr val="404040"/>
                </a:solidFill>
                <a:highlight>
                  <a:srgbClr val="FFFF00"/>
                </a:highlight>
                <a:latin typeface="Carlito"/>
                <a:cs typeface="Carlito"/>
              </a:rPr>
              <a:t>Análisis simbólico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: Intenta analizar el significado simbólico  de los objetos al comparar con sus opuestos. </a:t>
            </a:r>
            <a:r>
              <a:rPr sz="2300" dirty="0">
                <a:solidFill>
                  <a:srgbClr val="404040"/>
                </a:solidFill>
                <a:latin typeface="Arial"/>
                <a:cs typeface="Arial"/>
              </a:rPr>
              <a:t>“</a:t>
            </a:r>
            <a:r>
              <a:rPr sz="2300" dirty="0">
                <a:solidFill>
                  <a:srgbClr val="404040"/>
                </a:solidFill>
                <a:latin typeface="Carlito"/>
              </a:rPr>
              <a:t>Para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saber lo  que es, hay que saber lo que </a:t>
            </a:r>
            <a:r>
              <a:rPr sz="2300" b="1" dirty="0">
                <a:solidFill>
                  <a:srgbClr val="DE0000"/>
                </a:solidFill>
                <a:latin typeface="Carlito"/>
                <a:cs typeface="Carlito"/>
              </a:rPr>
              <a:t>no </a:t>
            </a:r>
            <a:r>
              <a:rPr sz="2300" dirty="0">
                <a:solidFill>
                  <a:srgbClr val="404040"/>
                </a:solidFill>
                <a:latin typeface="Arial"/>
                <a:cs typeface="Arial"/>
              </a:rPr>
              <a:t>es”.</a:t>
            </a:r>
            <a:endParaRPr lang="es-PA" sz="2300" dirty="0">
              <a:solidFill>
                <a:srgbClr val="404040"/>
              </a:solidFill>
              <a:latin typeface="Arial"/>
              <a:cs typeface="Arial"/>
            </a:endParaRPr>
          </a:p>
          <a:p>
            <a:pPr marL="12065" marR="72390">
              <a:lnSpc>
                <a:spcPct val="100000"/>
              </a:lnSpc>
              <a:spcBef>
                <a:spcPts val="5"/>
              </a:spcBef>
              <a:tabLst>
                <a:tab pos="469265" algn="l"/>
                <a:tab pos="469900" algn="l"/>
              </a:tabLst>
            </a:pPr>
            <a:endParaRPr lang="es-PA" sz="2300" dirty="0">
              <a:solidFill>
                <a:srgbClr val="404040"/>
              </a:solidFill>
              <a:latin typeface="Arial"/>
              <a:cs typeface="Arial"/>
            </a:endParaRPr>
          </a:p>
          <a:p>
            <a:pPr marL="12065" marR="72390" algn="ctr">
              <a:lnSpc>
                <a:spcPct val="100000"/>
              </a:lnSpc>
              <a:spcBef>
                <a:spcPts val="5"/>
              </a:spcBef>
              <a:tabLst>
                <a:tab pos="469265" algn="l"/>
                <a:tab pos="469900" algn="l"/>
              </a:tabLst>
            </a:pPr>
            <a:r>
              <a:rPr lang="es-PA" sz="2300" b="1" i="1" dirty="0">
                <a:solidFill>
                  <a:srgbClr val="0070C0"/>
                </a:solidFill>
                <a:latin typeface="Carlito"/>
              </a:rPr>
              <a:t>Ej. Qué pasaría si el internet dejara de existir?</a:t>
            </a:r>
            <a:endParaRPr sz="2300" b="1" i="1" dirty="0">
              <a:solidFill>
                <a:srgbClr val="0070C0"/>
              </a:solidFill>
              <a:latin typeface="Carl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8973" y="245491"/>
            <a:ext cx="61671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solidFill>
                  <a:srgbClr val="575757"/>
                </a:solidFill>
              </a:rPr>
              <a:t>Procedimientos </a:t>
            </a:r>
            <a:r>
              <a:rPr sz="2800" spc="-5" dirty="0">
                <a:solidFill>
                  <a:srgbClr val="575757"/>
                </a:solidFill>
              </a:rPr>
              <a:t>de </a:t>
            </a:r>
            <a:r>
              <a:rPr sz="2800" spc="-30" dirty="0">
                <a:solidFill>
                  <a:srgbClr val="575757"/>
                </a:solidFill>
              </a:rPr>
              <a:t>investigación</a:t>
            </a:r>
            <a:r>
              <a:rPr sz="2800" spc="-5" dirty="0">
                <a:solidFill>
                  <a:srgbClr val="575757"/>
                </a:solidFill>
              </a:rPr>
              <a:t> </a:t>
            </a:r>
            <a:r>
              <a:rPr sz="2800" spc="-25" dirty="0">
                <a:solidFill>
                  <a:srgbClr val="575757"/>
                </a:solidFill>
              </a:rPr>
              <a:t>cualitativa</a:t>
            </a:r>
            <a:endParaRPr sz="2800"/>
          </a:p>
        </p:txBody>
      </p:sp>
      <p:grpSp>
        <p:nvGrpSpPr>
          <p:cNvPr id="6" name="object 6"/>
          <p:cNvGrpSpPr/>
          <p:nvPr/>
        </p:nvGrpSpPr>
        <p:grpSpPr>
          <a:xfrm>
            <a:off x="1164272" y="1097280"/>
            <a:ext cx="6819900" cy="2997835"/>
            <a:chOff x="1164272" y="1097280"/>
            <a:chExt cx="6819900" cy="2997835"/>
          </a:xfrm>
        </p:grpSpPr>
        <p:sp>
          <p:nvSpPr>
            <p:cNvPr id="7" name="object 7"/>
            <p:cNvSpPr/>
            <p:nvPr/>
          </p:nvSpPr>
          <p:spPr>
            <a:xfrm>
              <a:off x="3894582" y="3598925"/>
              <a:ext cx="4076700" cy="475615"/>
            </a:xfrm>
            <a:custGeom>
              <a:avLst/>
              <a:gdLst/>
              <a:ahLst/>
              <a:cxnLst/>
              <a:rect l="l" t="t" r="r" b="b"/>
              <a:pathLst>
                <a:path w="4076700" h="475614">
                  <a:moveTo>
                    <a:pt x="2037588" y="0"/>
                  </a:moveTo>
                  <a:lnTo>
                    <a:pt x="2037588" y="357250"/>
                  </a:lnTo>
                  <a:lnTo>
                    <a:pt x="4076191" y="357250"/>
                  </a:lnTo>
                  <a:lnTo>
                    <a:pt x="4076191" y="475106"/>
                  </a:lnTo>
                </a:path>
                <a:path w="4076700" h="475614">
                  <a:moveTo>
                    <a:pt x="2037588" y="0"/>
                  </a:moveTo>
                  <a:lnTo>
                    <a:pt x="2037588" y="357250"/>
                  </a:lnTo>
                  <a:lnTo>
                    <a:pt x="2717165" y="357250"/>
                  </a:lnTo>
                  <a:lnTo>
                    <a:pt x="2717165" y="475106"/>
                  </a:lnTo>
                </a:path>
                <a:path w="4076700" h="475614">
                  <a:moveTo>
                    <a:pt x="2038984" y="0"/>
                  </a:moveTo>
                  <a:lnTo>
                    <a:pt x="2038984" y="357250"/>
                  </a:lnTo>
                  <a:lnTo>
                    <a:pt x="1359407" y="357250"/>
                  </a:lnTo>
                  <a:lnTo>
                    <a:pt x="1359407" y="475106"/>
                  </a:lnTo>
                </a:path>
                <a:path w="4076700" h="475614">
                  <a:moveTo>
                    <a:pt x="2038730" y="0"/>
                  </a:moveTo>
                  <a:lnTo>
                    <a:pt x="2038730" y="357250"/>
                  </a:lnTo>
                  <a:lnTo>
                    <a:pt x="0" y="357250"/>
                  </a:lnTo>
                  <a:lnTo>
                    <a:pt x="0" y="475106"/>
                  </a:lnTo>
                </a:path>
              </a:pathLst>
            </a:custGeom>
            <a:ln w="25908">
              <a:solidFill>
                <a:srgbClr val="8062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32169" y="2663190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776"/>
                  </a:lnTo>
                </a:path>
              </a:pathLst>
            </a:custGeom>
            <a:ln w="25908">
              <a:solidFill>
                <a:srgbClr val="9BB9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36698" y="1687830"/>
              <a:ext cx="3396615" cy="413384"/>
            </a:xfrm>
            <a:custGeom>
              <a:avLst/>
              <a:gdLst/>
              <a:ahLst/>
              <a:cxnLst/>
              <a:rect l="l" t="t" r="r" b="b"/>
              <a:pathLst>
                <a:path w="3396615" h="413385">
                  <a:moveTo>
                    <a:pt x="1697736" y="0"/>
                  </a:moveTo>
                  <a:lnTo>
                    <a:pt x="1697736" y="295275"/>
                  </a:lnTo>
                  <a:lnTo>
                    <a:pt x="3396615" y="295275"/>
                  </a:lnTo>
                  <a:lnTo>
                    <a:pt x="3396615" y="413004"/>
                  </a:lnTo>
                </a:path>
                <a:path w="3396615" h="413385">
                  <a:moveTo>
                    <a:pt x="1697481" y="0"/>
                  </a:moveTo>
                  <a:lnTo>
                    <a:pt x="1697481" y="295275"/>
                  </a:lnTo>
                  <a:lnTo>
                    <a:pt x="0" y="295275"/>
                  </a:lnTo>
                  <a:lnTo>
                    <a:pt x="0" y="413004"/>
                  </a:lnTo>
                </a:path>
              </a:pathLst>
            </a:custGeom>
            <a:ln w="25908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79648" y="1097280"/>
              <a:ext cx="1909572" cy="6568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26892" y="1124712"/>
              <a:ext cx="1813560" cy="5623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56994" y="2663190"/>
              <a:ext cx="1359535" cy="353695"/>
            </a:xfrm>
            <a:custGeom>
              <a:avLst/>
              <a:gdLst/>
              <a:ahLst/>
              <a:cxnLst/>
              <a:rect l="l" t="t" r="r" b="b"/>
              <a:pathLst>
                <a:path w="1359535" h="353694">
                  <a:moveTo>
                    <a:pt x="679704" y="0"/>
                  </a:moveTo>
                  <a:lnTo>
                    <a:pt x="679704" y="235712"/>
                  </a:lnTo>
                  <a:lnTo>
                    <a:pt x="1359281" y="235712"/>
                  </a:lnTo>
                  <a:lnTo>
                    <a:pt x="1359281" y="353313"/>
                  </a:lnTo>
                </a:path>
                <a:path w="1359535" h="353694">
                  <a:moveTo>
                    <a:pt x="679450" y="0"/>
                  </a:moveTo>
                  <a:lnTo>
                    <a:pt x="679450" y="235712"/>
                  </a:lnTo>
                  <a:lnTo>
                    <a:pt x="0" y="235712"/>
                  </a:lnTo>
                  <a:lnTo>
                    <a:pt x="0" y="353313"/>
                  </a:lnTo>
                </a:path>
              </a:pathLst>
            </a:custGeom>
            <a:ln w="25908">
              <a:solidFill>
                <a:srgbClr val="9BB9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77290" y="3577590"/>
              <a:ext cx="1359535" cy="504825"/>
            </a:xfrm>
            <a:custGeom>
              <a:avLst/>
              <a:gdLst/>
              <a:ahLst/>
              <a:cxnLst/>
              <a:rect l="l" t="t" r="r" b="b"/>
              <a:pathLst>
                <a:path w="1359535" h="504825">
                  <a:moveTo>
                    <a:pt x="679704" y="0"/>
                  </a:moveTo>
                  <a:lnTo>
                    <a:pt x="679704" y="386588"/>
                  </a:lnTo>
                  <a:lnTo>
                    <a:pt x="1359154" y="386588"/>
                  </a:lnTo>
                  <a:lnTo>
                    <a:pt x="1359154" y="504444"/>
                  </a:lnTo>
                </a:path>
                <a:path w="1359535" h="504825">
                  <a:moveTo>
                    <a:pt x="679577" y="0"/>
                  </a:moveTo>
                  <a:lnTo>
                    <a:pt x="679577" y="386588"/>
                  </a:lnTo>
                  <a:lnTo>
                    <a:pt x="0" y="386588"/>
                  </a:lnTo>
                  <a:lnTo>
                    <a:pt x="0" y="504444"/>
                  </a:lnTo>
                </a:path>
              </a:pathLst>
            </a:custGeom>
            <a:ln w="25908">
              <a:solidFill>
                <a:srgbClr val="8062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329940" y="1124711"/>
            <a:ext cx="1812289" cy="56261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14935" rIns="0" bIns="0" rtlCol="0">
            <a:spAutoFit/>
          </a:bodyPr>
          <a:lstStyle/>
          <a:p>
            <a:pPr marL="224154" marR="234315" indent="146050">
              <a:lnSpc>
                <a:spcPts val="1200"/>
              </a:lnSpc>
              <a:spcBef>
                <a:spcPts val="905"/>
              </a:spcBef>
            </a:pPr>
            <a:r>
              <a:rPr sz="1100" spc="-5" dirty="0">
                <a:latin typeface="Carlito"/>
                <a:cs typeface="Carlito"/>
              </a:rPr>
              <a:t>Procedimientos de  investigación</a:t>
            </a:r>
            <a:r>
              <a:rPr sz="1100" spc="-170" dirty="0">
                <a:latin typeface="Carlito"/>
                <a:cs typeface="Carlito"/>
              </a:rPr>
              <a:t> </a:t>
            </a:r>
            <a:r>
              <a:rPr sz="1100" dirty="0">
                <a:latin typeface="Carlito"/>
                <a:cs typeface="Carlito"/>
              </a:rPr>
              <a:t>cualitativa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926335" y="2072639"/>
            <a:ext cx="1217930" cy="657225"/>
            <a:chOff x="1926335" y="2072639"/>
            <a:chExt cx="1217930" cy="657225"/>
          </a:xfrm>
        </p:grpSpPr>
        <p:sp>
          <p:nvSpPr>
            <p:cNvPr id="16" name="object 16"/>
            <p:cNvSpPr/>
            <p:nvPr/>
          </p:nvSpPr>
          <p:spPr>
            <a:xfrm>
              <a:off x="1926335" y="2072639"/>
              <a:ext cx="1217676" cy="65684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73579" y="2100071"/>
              <a:ext cx="1123188" cy="56235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973579" y="2100056"/>
            <a:ext cx="1123315" cy="56261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00965" rIns="0" bIns="0" rtlCol="0">
            <a:spAutoFit/>
          </a:bodyPr>
          <a:lstStyle/>
          <a:p>
            <a:pPr marL="335280" marR="212090" indent="-116205">
              <a:lnSpc>
                <a:spcPts val="1300"/>
              </a:lnSpc>
              <a:spcBef>
                <a:spcPts val="795"/>
              </a:spcBef>
            </a:pPr>
            <a:r>
              <a:rPr sz="1100" dirty="0">
                <a:latin typeface="Carlito"/>
                <a:cs typeface="Carlito"/>
              </a:rPr>
              <a:t>Directos</a:t>
            </a:r>
            <a:r>
              <a:rPr sz="1100" spc="-155" dirty="0">
                <a:latin typeface="Carlito"/>
                <a:cs typeface="Carlito"/>
              </a:rPr>
              <a:t> </a:t>
            </a:r>
            <a:r>
              <a:rPr sz="1100" spc="-5" dirty="0">
                <a:latin typeface="Carlito"/>
                <a:cs typeface="Carlito"/>
              </a:rPr>
              <a:t>(no  ocultos)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200911" y="2994660"/>
            <a:ext cx="1344168" cy="6492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316482" y="3175254"/>
            <a:ext cx="106743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Sesiones de</a:t>
            </a:r>
            <a:r>
              <a:rPr sz="1100" b="1" spc="-14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rlito"/>
                <a:cs typeface="Carlito"/>
              </a:rPr>
              <a:t>grupo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71500" y="4059935"/>
            <a:ext cx="1210056" cy="6492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13917" y="4241038"/>
            <a:ext cx="7162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Focus</a:t>
            </a:r>
            <a:r>
              <a:rPr sz="1100" b="1" spc="-12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group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930907" y="4059935"/>
            <a:ext cx="1210056" cy="6492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224785" y="4166361"/>
            <a:ext cx="607060" cy="3460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40005" marR="5080" indent="-27940">
              <a:lnSpc>
                <a:spcPts val="1200"/>
              </a:lnSpc>
              <a:spcBef>
                <a:spcPts val="240"/>
              </a:spcBef>
            </a:pP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G</a:t>
            </a:r>
            <a:r>
              <a:rPr sz="1100" b="1" dirty="0">
                <a:solidFill>
                  <a:srgbClr val="FFFFFF"/>
                </a:solidFill>
                <a:latin typeface="Carlito"/>
                <a:cs typeface="Carlito"/>
              </a:rPr>
              <a:t>ru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p</a:t>
            </a:r>
            <a:r>
              <a:rPr sz="1100" b="1" spc="-15" dirty="0">
                <a:solidFill>
                  <a:srgbClr val="FFFFFF"/>
                </a:solidFill>
                <a:latin typeface="Carlito"/>
                <a:cs typeface="Carlito"/>
              </a:rPr>
              <a:t>o</a:t>
            </a:r>
            <a:r>
              <a:rPr sz="1100" b="1" spc="130" dirty="0">
                <a:solidFill>
                  <a:srgbClr val="FFFFFF"/>
                </a:solidFill>
                <a:latin typeface="Carlito"/>
                <a:cs typeface="Carlito"/>
              </a:rPr>
              <a:t>s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d</a:t>
            </a:r>
            <a:r>
              <a:rPr sz="1100" b="1" dirty="0">
                <a:solidFill>
                  <a:srgbClr val="FFFFFF"/>
                </a:solidFill>
                <a:latin typeface="Carlito"/>
                <a:cs typeface="Carlito"/>
              </a:rPr>
              <a:t>e 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discusión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606039" y="2988564"/>
            <a:ext cx="1217930" cy="655320"/>
            <a:chOff x="2606039" y="2988564"/>
            <a:chExt cx="1217930" cy="655320"/>
          </a:xfrm>
        </p:grpSpPr>
        <p:sp>
          <p:nvSpPr>
            <p:cNvPr id="26" name="object 26"/>
            <p:cNvSpPr/>
            <p:nvPr/>
          </p:nvSpPr>
          <p:spPr>
            <a:xfrm>
              <a:off x="2606039" y="2988564"/>
              <a:ext cx="1217676" cy="65531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653283" y="3015996"/>
              <a:ext cx="1123188" cy="56083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653283" y="3028934"/>
            <a:ext cx="1123315" cy="56134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10820" marR="168910" indent="-48895">
              <a:lnSpc>
                <a:spcPts val="1200"/>
              </a:lnSpc>
              <a:spcBef>
                <a:spcPts val="805"/>
              </a:spcBef>
            </a:pPr>
            <a:r>
              <a:rPr sz="1100" spc="-10" dirty="0">
                <a:latin typeface="Carlito"/>
                <a:cs typeface="Carlito"/>
              </a:rPr>
              <a:t>Entrevistas</a:t>
            </a:r>
            <a:r>
              <a:rPr sz="1100" spc="-140" dirty="0">
                <a:latin typeface="Carlito"/>
                <a:cs typeface="Carlito"/>
              </a:rPr>
              <a:t> </a:t>
            </a:r>
            <a:r>
              <a:rPr sz="1100" dirty="0">
                <a:latin typeface="Carlito"/>
                <a:cs typeface="Carlito"/>
              </a:rPr>
              <a:t>en  </a:t>
            </a:r>
            <a:r>
              <a:rPr sz="1100" spc="-5" dirty="0">
                <a:latin typeface="Carlito"/>
                <a:cs typeface="Carlito"/>
              </a:rPr>
              <a:t>profundidad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254752" y="2072639"/>
            <a:ext cx="1388745" cy="657225"/>
            <a:chOff x="5254752" y="2072639"/>
            <a:chExt cx="1388745" cy="657225"/>
          </a:xfrm>
        </p:grpSpPr>
        <p:sp>
          <p:nvSpPr>
            <p:cNvPr id="30" name="object 30"/>
            <p:cNvSpPr/>
            <p:nvPr/>
          </p:nvSpPr>
          <p:spPr>
            <a:xfrm>
              <a:off x="5323332" y="2072639"/>
              <a:ext cx="1217675" cy="65684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254752" y="2220467"/>
              <a:ext cx="1388363" cy="38557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370576" y="2100071"/>
              <a:ext cx="1123188" cy="56235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70576" y="2100008"/>
              <a:ext cx="1123315" cy="562610"/>
            </a:xfrm>
            <a:custGeom>
              <a:avLst/>
              <a:gdLst/>
              <a:ahLst/>
              <a:cxnLst/>
              <a:rect l="l" t="t" r="r" b="b"/>
              <a:pathLst>
                <a:path w="1123314" h="562610">
                  <a:moveTo>
                    <a:pt x="0" y="561784"/>
                  </a:moveTo>
                  <a:lnTo>
                    <a:pt x="1122692" y="561784"/>
                  </a:lnTo>
                  <a:lnTo>
                    <a:pt x="1122692" y="0"/>
                  </a:lnTo>
                  <a:lnTo>
                    <a:pt x="0" y="0"/>
                  </a:lnTo>
                  <a:lnTo>
                    <a:pt x="0" y="561784"/>
                  </a:lnTo>
                  <a:close/>
                </a:path>
                <a:path w="1123314" h="562610">
                  <a:moveTo>
                    <a:pt x="0" y="562419"/>
                  </a:moveTo>
                  <a:lnTo>
                    <a:pt x="1123188" y="562419"/>
                  </a:lnTo>
                  <a:lnTo>
                    <a:pt x="1123188" y="63"/>
                  </a:lnTo>
                  <a:lnTo>
                    <a:pt x="0" y="63"/>
                  </a:lnTo>
                  <a:lnTo>
                    <a:pt x="0" y="562419"/>
                  </a:lnTo>
                  <a:close/>
                </a:path>
              </a:pathLst>
            </a:custGeom>
            <a:ln w="9144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370576" y="2100056"/>
            <a:ext cx="1123315" cy="562610"/>
          </a:xfrm>
          <a:prstGeom prst="rect">
            <a:avLst/>
          </a:prstGeom>
          <a:ln w="9639">
            <a:solidFill>
              <a:srgbClr val="F6924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Carlito"/>
                <a:cs typeface="Carlito"/>
              </a:rPr>
              <a:t>Indirectos</a:t>
            </a:r>
            <a:r>
              <a:rPr sz="1100" spc="-130" dirty="0">
                <a:latin typeface="Carlito"/>
                <a:cs typeface="Carlito"/>
              </a:rPr>
              <a:t> </a:t>
            </a:r>
            <a:r>
              <a:rPr sz="1100" spc="-5" dirty="0">
                <a:latin typeface="Carlito"/>
                <a:cs typeface="Carlito"/>
              </a:rPr>
              <a:t>(ocultos)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323332" y="3008376"/>
            <a:ext cx="1217930" cy="657225"/>
            <a:chOff x="5323332" y="3008376"/>
            <a:chExt cx="1217930" cy="657225"/>
          </a:xfrm>
        </p:grpSpPr>
        <p:sp>
          <p:nvSpPr>
            <p:cNvPr id="36" name="object 36"/>
            <p:cNvSpPr/>
            <p:nvPr/>
          </p:nvSpPr>
          <p:spPr>
            <a:xfrm>
              <a:off x="5323332" y="3008376"/>
              <a:ext cx="1217675" cy="65684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370576" y="3035808"/>
              <a:ext cx="1123188" cy="56235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370576" y="3026664"/>
              <a:ext cx="1123315" cy="570865"/>
            </a:xfrm>
            <a:custGeom>
              <a:avLst/>
              <a:gdLst/>
              <a:ahLst/>
              <a:cxnLst/>
              <a:rect l="l" t="t" r="r" b="b"/>
              <a:pathLst>
                <a:path w="1123314" h="570864">
                  <a:moveTo>
                    <a:pt x="0" y="570864"/>
                  </a:moveTo>
                  <a:lnTo>
                    <a:pt x="1122692" y="570864"/>
                  </a:lnTo>
                  <a:lnTo>
                    <a:pt x="1122692" y="9080"/>
                  </a:lnTo>
                  <a:lnTo>
                    <a:pt x="0" y="9080"/>
                  </a:lnTo>
                  <a:lnTo>
                    <a:pt x="0" y="570864"/>
                  </a:lnTo>
                  <a:close/>
                </a:path>
                <a:path w="1123314" h="570864">
                  <a:moveTo>
                    <a:pt x="0" y="560831"/>
                  </a:moveTo>
                  <a:lnTo>
                    <a:pt x="1123188" y="560831"/>
                  </a:lnTo>
                  <a:lnTo>
                    <a:pt x="1123188" y="0"/>
                  </a:lnTo>
                  <a:lnTo>
                    <a:pt x="0" y="0"/>
                  </a:lnTo>
                  <a:lnTo>
                    <a:pt x="0" y="560831"/>
                  </a:lnTo>
                  <a:close/>
                </a:path>
              </a:pathLst>
            </a:custGeom>
            <a:ln w="9144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5375147" y="3126486"/>
            <a:ext cx="1113790" cy="3460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30504" marR="220979" indent="85090">
              <a:lnSpc>
                <a:spcPts val="1200"/>
              </a:lnSpc>
              <a:spcBef>
                <a:spcPts val="240"/>
              </a:spcBef>
            </a:pPr>
            <a:r>
              <a:rPr sz="1100" dirty="0">
                <a:latin typeface="Carlito"/>
                <a:cs typeface="Carlito"/>
              </a:rPr>
              <a:t>Técnicas  </a:t>
            </a:r>
            <a:r>
              <a:rPr sz="1100" spc="-5" dirty="0">
                <a:latin typeface="Carlito"/>
                <a:cs typeface="Carlito"/>
              </a:rPr>
              <a:t>p</a:t>
            </a:r>
            <a:r>
              <a:rPr sz="1100" dirty="0">
                <a:latin typeface="Carlito"/>
                <a:cs typeface="Carlito"/>
              </a:rPr>
              <a:t>royecti</a:t>
            </a:r>
            <a:r>
              <a:rPr sz="1100" spc="-10" dirty="0">
                <a:latin typeface="Carlito"/>
                <a:cs typeface="Carlito"/>
              </a:rPr>
              <a:t>v</a:t>
            </a:r>
            <a:r>
              <a:rPr sz="1100" dirty="0">
                <a:latin typeface="Carlito"/>
                <a:cs typeface="Carlito"/>
              </a:rPr>
              <a:t>as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285744" y="4046220"/>
            <a:ext cx="1217930" cy="655320"/>
            <a:chOff x="3285744" y="4046220"/>
            <a:chExt cx="1217930" cy="655320"/>
          </a:xfrm>
        </p:grpSpPr>
        <p:sp>
          <p:nvSpPr>
            <p:cNvPr id="41" name="object 41"/>
            <p:cNvSpPr/>
            <p:nvPr/>
          </p:nvSpPr>
          <p:spPr>
            <a:xfrm>
              <a:off x="3285744" y="4046220"/>
              <a:ext cx="1217676" cy="65531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332988" y="4073652"/>
              <a:ext cx="1123188" cy="56083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3329940" y="4073636"/>
            <a:ext cx="1126490" cy="56261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236220">
              <a:lnSpc>
                <a:spcPts val="1260"/>
              </a:lnSpc>
              <a:spcBef>
                <a:spcPts val="765"/>
              </a:spcBef>
            </a:pPr>
            <a:r>
              <a:rPr sz="1100" spc="-5" dirty="0">
                <a:latin typeface="Carlito"/>
                <a:cs typeface="Carlito"/>
              </a:rPr>
              <a:t>Técnicas</a:t>
            </a:r>
            <a:r>
              <a:rPr sz="1100" spc="-200" dirty="0">
                <a:latin typeface="Carlito"/>
                <a:cs typeface="Carlito"/>
              </a:rPr>
              <a:t> </a:t>
            </a:r>
            <a:r>
              <a:rPr sz="1100" dirty="0">
                <a:latin typeface="Carlito"/>
                <a:cs typeface="Carlito"/>
              </a:rPr>
              <a:t>de</a:t>
            </a:r>
            <a:endParaRPr sz="1100">
              <a:latin typeface="Carlito"/>
              <a:cs typeface="Carlito"/>
            </a:endParaRPr>
          </a:p>
          <a:p>
            <a:pPr marL="267970">
              <a:lnSpc>
                <a:spcPts val="1260"/>
              </a:lnSpc>
            </a:pPr>
            <a:r>
              <a:rPr sz="1100" spc="-5" dirty="0">
                <a:latin typeface="Carlito"/>
                <a:cs typeface="Carlito"/>
              </a:rPr>
              <a:t>asociación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4643628" y="4046220"/>
            <a:ext cx="1217930" cy="655320"/>
            <a:chOff x="4643628" y="4046220"/>
            <a:chExt cx="1217930" cy="655320"/>
          </a:xfrm>
        </p:grpSpPr>
        <p:sp>
          <p:nvSpPr>
            <p:cNvPr id="45" name="object 45"/>
            <p:cNvSpPr/>
            <p:nvPr/>
          </p:nvSpPr>
          <p:spPr>
            <a:xfrm>
              <a:off x="4643628" y="4046220"/>
              <a:ext cx="1217676" cy="65531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690872" y="4073652"/>
              <a:ext cx="1123188" cy="56083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690871" y="4073636"/>
            <a:ext cx="1123315" cy="562610"/>
          </a:xfrm>
          <a:prstGeom prst="rect">
            <a:avLst/>
          </a:prstGeom>
          <a:ln w="9639">
            <a:solidFill>
              <a:srgbClr val="F69240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635" algn="ctr">
              <a:lnSpc>
                <a:spcPts val="1260"/>
              </a:lnSpc>
              <a:spcBef>
                <a:spcPts val="765"/>
              </a:spcBef>
            </a:pPr>
            <a:r>
              <a:rPr sz="1100" spc="-5" dirty="0">
                <a:latin typeface="Carlito"/>
                <a:cs typeface="Carlito"/>
              </a:rPr>
              <a:t>Técnicas</a:t>
            </a:r>
            <a:r>
              <a:rPr sz="1100" spc="-45" dirty="0">
                <a:latin typeface="Carlito"/>
                <a:cs typeface="Carlito"/>
              </a:rPr>
              <a:t> </a:t>
            </a:r>
            <a:r>
              <a:rPr sz="1100" dirty="0">
                <a:latin typeface="Carlito"/>
                <a:cs typeface="Carlito"/>
              </a:rPr>
              <a:t>de</a:t>
            </a:r>
            <a:endParaRPr sz="1100">
              <a:latin typeface="Carlito"/>
              <a:cs typeface="Carlito"/>
            </a:endParaRPr>
          </a:p>
          <a:p>
            <a:pPr algn="ctr">
              <a:lnSpc>
                <a:spcPts val="1260"/>
              </a:lnSpc>
            </a:pPr>
            <a:r>
              <a:rPr sz="1100" spc="-5" dirty="0">
                <a:latin typeface="Carlito"/>
                <a:cs typeface="Carlito"/>
              </a:rPr>
              <a:t>complementación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6003035" y="4046220"/>
            <a:ext cx="1217930" cy="655320"/>
            <a:chOff x="6003035" y="4046220"/>
            <a:chExt cx="1217930" cy="655320"/>
          </a:xfrm>
        </p:grpSpPr>
        <p:sp>
          <p:nvSpPr>
            <p:cNvPr id="49" name="object 49"/>
            <p:cNvSpPr/>
            <p:nvPr/>
          </p:nvSpPr>
          <p:spPr>
            <a:xfrm>
              <a:off x="6003035" y="4046220"/>
              <a:ext cx="1217675" cy="65531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050279" y="4073652"/>
              <a:ext cx="1123187" cy="56083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6050279" y="4073636"/>
            <a:ext cx="1123315" cy="56261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233679">
              <a:lnSpc>
                <a:spcPts val="1260"/>
              </a:lnSpc>
              <a:spcBef>
                <a:spcPts val="765"/>
              </a:spcBef>
            </a:pPr>
            <a:r>
              <a:rPr sz="1100" spc="-5" dirty="0">
                <a:latin typeface="Carlito"/>
                <a:cs typeface="Carlito"/>
              </a:rPr>
              <a:t>Técnicas</a:t>
            </a:r>
            <a:r>
              <a:rPr sz="1100" spc="-45" dirty="0">
                <a:latin typeface="Carlito"/>
                <a:cs typeface="Carlito"/>
              </a:rPr>
              <a:t> </a:t>
            </a:r>
            <a:r>
              <a:rPr sz="1100" dirty="0">
                <a:latin typeface="Carlito"/>
                <a:cs typeface="Carlito"/>
              </a:rPr>
              <a:t>de</a:t>
            </a:r>
            <a:endParaRPr sz="1100">
              <a:latin typeface="Carlito"/>
              <a:cs typeface="Carlito"/>
            </a:endParaRPr>
          </a:p>
          <a:p>
            <a:pPr marL="196850">
              <a:lnSpc>
                <a:spcPts val="1260"/>
              </a:lnSpc>
            </a:pPr>
            <a:r>
              <a:rPr sz="1100" spc="-10" dirty="0">
                <a:latin typeface="Carlito"/>
                <a:cs typeface="Carlito"/>
              </a:rPr>
              <a:t>construcción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7360919" y="4046220"/>
            <a:ext cx="1217930" cy="655320"/>
            <a:chOff x="7360919" y="4046220"/>
            <a:chExt cx="1217930" cy="655320"/>
          </a:xfrm>
        </p:grpSpPr>
        <p:sp>
          <p:nvSpPr>
            <p:cNvPr id="53" name="object 53"/>
            <p:cNvSpPr/>
            <p:nvPr/>
          </p:nvSpPr>
          <p:spPr>
            <a:xfrm>
              <a:off x="7360919" y="4046220"/>
              <a:ext cx="1217676" cy="655319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408163" y="4073652"/>
              <a:ext cx="1123187" cy="56083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7408164" y="4073636"/>
            <a:ext cx="1123315" cy="56261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234315">
              <a:lnSpc>
                <a:spcPts val="1260"/>
              </a:lnSpc>
              <a:spcBef>
                <a:spcPts val="765"/>
              </a:spcBef>
            </a:pPr>
            <a:r>
              <a:rPr sz="1100" spc="-5" dirty="0">
                <a:latin typeface="Carlito"/>
                <a:cs typeface="Carlito"/>
              </a:rPr>
              <a:t>Técnicas</a:t>
            </a:r>
            <a:r>
              <a:rPr sz="1100" spc="-135" dirty="0">
                <a:latin typeface="Carlito"/>
                <a:cs typeface="Carlito"/>
              </a:rPr>
              <a:t> </a:t>
            </a:r>
            <a:r>
              <a:rPr sz="1100" dirty="0">
                <a:latin typeface="Carlito"/>
                <a:cs typeface="Carlito"/>
              </a:rPr>
              <a:t>de</a:t>
            </a:r>
            <a:endParaRPr sz="1100">
              <a:latin typeface="Carlito"/>
              <a:cs typeface="Carlito"/>
            </a:endParaRPr>
          </a:p>
          <a:p>
            <a:pPr marL="284480">
              <a:lnSpc>
                <a:spcPts val="1260"/>
              </a:lnSpc>
            </a:pPr>
            <a:r>
              <a:rPr sz="1100" dirty="0">
                <a:latin typeface="Carlito"/>
                <a:cs typeface="Carlito"/>
              </a:rPr>
              <a:t>expresión</a:t>
            </a:r>
            <a:endParaRPr sz="11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725" y="245491"/>
            <a:ext cx="2635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575757"/>
                </a:solidFill>
              </a:rPr>
              <a:t>Sesiones </a:t>
            </a:r>
            <a:r>
              <a:rPr sz="2800" spc="-5" dirty="0">
                <a:solidFill>
                  <a:srgbClr val="575757"/>
                </a:solidFill>
              </a:rPr>
              <a:t>de</a:t>
            </a:r>
            <a:r>
              <a:rPr sz="2800" spc="-80" dirty="0">
                <a:solidFill>
                  <a:srgbClr val="575757"/>
                </a:solidFill>
              </a:rPr>
              <a:t> </a:t>
            </a:r>
            <a:r>
              <a:rPr sz="2800" spc="-20" dirty="0">
                <a:solidFill>
                  <a:srgbClr val="575757"/>
                </a:solidFill>
              </a:rPr>
              <a:t>grupo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545998" y="963269"/>
            <a:ext cx="7855584" cy="4154804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b="1" spc="-5" dirty="0">
                <a:solidFill>
                  <a:srgbClr val="DE0000"/>
                </a:solidFill>
                <a:latin typeface="Carlito"/>
                <a:cs typeface="Carlito"/>
              </a:rPr>
              <a:t>Grupos de</a:t>
            </a:r>
            <a:r>
              <a:rPr sz="2500" b="1" spc="-75" dirty="0">
                <a:solidFill>
                  <a:srgbClr val="DE0000"/>
                </a:solidFill>
                <a:latin typeface="Carlito"/>
                <a:cs typeface="Carlito"/>
              </a:rPr>
              <a:t> </a:t>
            </a:r>
            <a:r>
              <a:rPr sz="2500" b="1" spc="-5" dirty="0" err="1">
                <a:solidFill>
                  <a:srgbClr val="DE0000"/>
                </a:solidFill>
                <a:latin typeface="Carlito"/>
                <a:cs typeface="Carlito"/>
              </a:rPr>
              <a:t>discusión</a:t>
            </a:r>
            <a:r>
              <a:rPr lang="es-PA" sz="2500" b="1" spc="-5" dirty="0">
                <a:solidFill>
                  <a:srgbClr val="DE0000"/>
                </a:solidFill>
                <a:latin typeface="Carlito"/>
                <a:cs typeface="Carlito"/>
              </a:rPr>
              <a:t> (Open </a:t>
            </a:r>
            <a:r>
              <a:rPr lang="es-PA" sz="2500" b="1" spc="-5" dirty="0" err="1">
                <a:solidFill>
                  <a:srgbClr val="DE0000"/>
                </a:solidFill>
                <a:latin typeface="Carlito"/>
                <a:cs typeface="Carlito"/>
              </a:rPr>
              <a:t>groups</a:t>
            </a:r>
            <a:r>
              <a:rPr lang="es-PA" sz="2500" b="1" spc="-5" dirty="0">
                <a:solidFill>
                  <a:srgbClr val="DE0000"/>
                </a:solidFill>
                <a:latin typeface="Carlito"/>
                <a:cs typeface="Carlito"/>
              </a:rPr>
              <a:t>)</a:t>
            </a:r>
            <a:r>
              <a:rPr sz="2500" b="1" spc="-5" dirty="0">
                <a:solidFill>
                  <a:srgbClr val="DE0000"/>
                </a:solidFill>
                <a:latin typeface="Carlito"/>
                <a:cs typeface="Carlito"/>
              </a:rPr>
              <a:t>:</a:t>
            </a:r>
            <a:endParaRPr sz="25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1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conversación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fluye</a:t>
            </a:r>
            <a:r>
              <a:rPr sz="2300" spc="-10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libremente.</a:t>
            </a:r>
            <a:endParaRPr sz="23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Utilizados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cuando no se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tiene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precisión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acerca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donde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</a:t>
            </a:r>
            <a:endParaRPr sz="2300" dirty="0">
              <a:latin typeface="Carlito"/>
              <a:cs typeface="Carlito"/>
            </a:endParaRPr>
          </a:p>
          <a:p>
            <a:pPr marL="756285">
              <a:lnSpc>
                <a:spcPct val="100000"/>
              </a:lnSpc>
            </a:pP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quiere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75" dirty="0">
                <a:solidFill>
                  <a:srgbClr val="404040"/>
                </a:solidFill>
                <a:latin typeface="Carlito"/>
                <a:cs typeface="Carlito"/>
              </a:rPr>
              <a:t>llegar.</a:t>
            </a:r>
            <a:endParaRPr sz="23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35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s-PA" sz="2500" b="1" spc="-20" dirty="0">
                <a:solidFill>
                  <a:srgbClr val="DE0000"/>
                </a:solidFill>
                <a:latin typeface="Carlito"/>
                <a:cs typeface="Carlito"/>
              </a:rPr>
              <a:t>Grupos Focales (</a:t>
            </a:r>
            <a:r>
              <a:rPr sz="2500" b="1" spc="-20" dirty="0">
                <a:solidFill>
                  <a:srgbClr val="DE0000"/>
                </a:solidFill>
                <a:latin typeface="Carlito"/>
                <a:cs typeface="Carlito"/>
              </a:rPr>
              <a:t>Focus</a:t>
            </a:r>
            <a:r>
              <a:rPr sz="2500" b="1" dirty="0">
                <a:solidFill>
                  <a:srgbClr val="DE0000"/>
                </a:solidFill>
                <a:latin typeface="Carlito"/>
                <a:cs typeface="Carlito"/>
              </a:rPr>
              <a:t> </a:t>
            </a:r>
            <a:r>
              <a:rPr sz="2500" b="1" spc="-20" dirty="0">
                <a:solidFill>
                  <a:srgbClr val="DE0000"/>
                </a:solidFill>
                <a:latin typeface="Carlito"/>
                <a:cs typeface="Carlito"/>
              </a:rPr>
              <a:t>groups</a:t>
            </a:r>
            <a:r>
              <a:rPr lang="es-PA" sz="2500" b="1" spc="-20" dirty="0">
                <a:solidFill>
                  <a:srgbClr val="DE0000"/>
                </a:solidFill>
                <a:latin typeface="Carlito"/>
                <a:cs typeface="Carlito"/>
              </a:rPr>
              <a:t>)</a:t>
            </a:r>
            <a:r>
              <a:rPr sz="2500" b="1" spc="-20" dirty="0">
                <a:solidFill>
                  <a:srgbClr val="DE0000"/>
                </a:solidFill>
                <a:latin typeface="Carlito"/>
                <a:cs typeface="Carlito"/>
              </a:rPr>
              <a:t>:</a:t>
            </a:r>
            <a:endParaRPr sz="25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2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conversación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es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dirigida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para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abordar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un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listado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</a:t>
            </a:r>
            <a:r>
              <a:rPr sz="2300" spc="-4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temas</a:t>
            </a:r>
            <a:endParaRPr sz="2300" dirty="0">
              <a:latin typeface="Carlito"/>
              <a:cs typeface="Carlito"/>
            </a:endParaRPr>
          </a:p>
          <a:p>
            <a:pPr marL="756285">
              <a:lnSpc>
                <a:spcPct val="100000"/>
              </a:lnSpc>
            </a:pP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predefinidos.</a:t>
            </a:r>
            <a:endParaRPr sz="2300" dirty="0">
              <a:latin typeface="Carlito"/>
              <a:cs typeface="Carlito"/>
            </a:endParaRPr>
          </a:p>
          <a:p>
            <a:pPr marL="756285" marR="479425" lvl="1" indent="-287020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Utilizados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para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analizar temas específicos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pero con</a:t>
            </a:r>
            <a:r>
              <a:rPr sz="2300" spc="-15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poco  conocimiento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del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estado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del</a:t>
            </a:r>
            <a:r>
              <a:rPr sz="2300" spc="4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problema.</a:t>
            </a:r>
            <a:endParaRPr sz="23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34C56F3-5338-4796-9DAC-E5CDE303E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00" y="304800"/>
            <a:ext cx="61722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81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76" y="245491"/>
            <a:ext cx="492272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PA" sz="2800" spc="-20" dirty="0">
                <a:solidFill>
                  <a:srgbClr val="575757"/>
                </a:solidFill>
              </a:rPr>
              <a:t>Generalidades de un </a:t>
            </a:r>
            <a:r>
              <a:rPr sz="2800" spc="-20" dirty="0">
                <a:solidFill>
                  <a:srgbClr val="575757"/>
                </a:solidFill>
              </a:rPr>
              <a:t>Focus</a:t>
            </a:r>
            <a:r>
              <a:rPr sz="2800" spc="-130" dirty="0">
                <a:solidFill>
                  <a:srgbClr val="575757"/>
                </a:solidFill>
              </a:rPr>
              <a:t> </a:t>
            </a:r>
            <a:r>
              <a:rPr sz="2800" spc="-25" dirty="0">
                <a:solidFill>
                  <a:srgbClr val="575757"/>
                </a:solidFill>
              </a:rPr>
              <a:t>group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545998" y="1704442"/>
            <a:ext cx="8074659" cy="3139449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281940" marR="5715" indent="-269875">
              <a:lnSpc>
                <a:spcPct val="91700"/>
              </a:lnSpc>
              <a:spcBef>
                <a:spcPts val="305"/>
              </a:spcBef>
              <a:buFont typeface="Arial"/>
              <a:buChar char="•"/>
              <a:tabLst>
                <a:tab pos="282575" algn="l"/>
              </a:tabLst>
            </a:pPr>
            <a:r>
              <a:rPr lang="es-PA" sz="2000" dirty="0">
                <a:solidFill>
                  <a:srgbClr val="404040"/>
                </a:solidFill>
                <a:latin typeface="Carlito"/>
                <a:cs typeface="Carlito"/>
              </a:rPr>
              <a:t>Técnica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obtención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000" spc="-20" dirty="0" err="1">
                <a:solidFill>
                  <a:srgbClr val="404040"/>
                </a:solidFill>
                <a:latin typeface="Carlito"/>
                <a:cs typeface="Carlito"/>
              </a:rPr>
              <a:t>datos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000" spc="-5" dirty="0" err="1">
                <a:solidFill>
                  <a:srgbClr val="404040"/>
                </a:solidFill>
                <a:latin typeface="Carlito"/>
                <a:cs typeface="Carlito"/>
              </a:rPr>
              <a:t>basada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000" spc="-5" dirty="0" err="1">
                <a:solidFill>
                  <a:srgbClr val="404040"/>
                </a:solidFill>
                <a:latin typeface="Carlito"/>
                <a:cs typeface="Carlito"/>
              </a:rPr>
              <a:t>en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 la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discusión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entre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un </a:t>
            </a:r>
            <a:r>
              <a:rPr sz="2000" b="1" spc="-10" dirty="0" err="1">
                <a:solidFill>
                  <a:srgbClr val="404040"/>
                </a:solidFill>
                <a:latin typeface="Carlito"/>
                <a:cs typeface="Carlito"/>
              </a:rPr>
              <a:t>grup</a:t>
            </a:r>
            <a:r>
              <a:rPr lang="es-PA" sz="2000" b="1" spc="-10" dirty="0">
                <a:solidFill>
                  <a:srgbClr val="404040"/>
                </a:solidFill>
                <a:latin typeface="Carlito"/>
                <a:cs typeface="Carlito"/>
              </a:rPr>
              <a:t>o</a:t>
            </a:r>
            <a:r>
              <a:rPr sz="2000" b="1" spc="-1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lang="es-PA" sz="2000" b="1" spc="-10" dirty="0">
                <a:solidFill>
                  <a:srgbClr val="404040"/>
                </a:solidFill>
                <a:latin typeface="Carlito"/>
                <a:cs typeface="Carlito"/>
              </a:rPr>
              <a:t>pequeño</a:t>
            </a:r>
            <a:r>
              <a:rPr lang="es-PA" sz="2000" spc="-1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personas,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con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la presencia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uno 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o más </a:t>
            </a:r>
            <a:r>
              <a:rPr sz="2000" b="1" spc="-15" dirty="0">
                <a:solidFill>
                  <a:srgbClr val="404040"/>
                </a:solidFill>
                <a:latin typeface="Carlito"/>
                <a:cs typeface="Carlito"/>
              </a:rPr>
              <a:t>moderadores</a:t>
            </a:r>
            <a:r>
              <a:rPr sz="2000" spc="-15" dirty="0">
                <a:solidFill>
                  <a:srgbClr val="404040"/>
                </a:solidFill>
                <a:latin typeface="Carlito"/>
                <a:cs typeface="Carlito"/>
              </a:rPr>
              <a:t>,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focalizada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un </a:t>
            </a:r>
            <a:r>
              <a:rPr sz="2000" b="1" spc="-20" dirty="0" err="1">
                <a:solidFill>
                  <a:srgbClr val="404040"/>
                </a:solidFill>
                <a:latin typeface="Carlito"/>
                <a:cs typeface="Carlito"/>
              </a:rPr>
              <a:t>tema</a:t>
            </a:r>
            <a:r>
              <a:rPr sz="2000" b="1" spc="-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lang="es-PA" sz="2000" b="1" dirty="0">
                <a:solidFill>
                  <a:srgbClr val="404040"/>
                </a:solidFill>
                <a:latin typeface="Carlito"/>
                <a:cs typeface="Carlito"/>
              </a:rPr>
              <a:t>específico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.</a:t>
            </a:r>
            <a:endParaRPr sz="20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00" dirty="0">
              <a:latin typeface="Carlito"/>
              <a:cs typeface="Carlito"/>
            </a:endParaRPr>
          </a:p>
          <a:p>
            <a:pPr marL="281940" marR="6985" indent="-269875" algn="just">
              <a:lnSpc>
                <a:spcPts val="2200"/>
              </a:lnSpc>
              <a:buFont typeface="Arial"/>
              <a:buChar char="•"/>
              <a:tabLst>
                <a:tab pos="282575" algn="l"/>
              </a:tabLst>
            </a:pP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flujo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información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no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es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unidireccional </a:t>
            </a:r>
            <a:r>
              <a:rPr sz="2000" spc="-15" dirty="0">
                <a:solidFill>
                  <a:srgbClr val="404040"/>
                </a:solidFill>
                <a:latin typeface="Carlito"/>
                <a:cs typeface="Carlito"/>
              </a:rPr>
              <a:t>como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una </a:t>
            </a:r>
            <a:r>
              <a:rPr sz="2000" spc="-20" dirty="0" err="1">
                <a:solidFill>
                  <a:srgbClr val="404040"/>
                </a:solidFill>
                <a:latin typeface="Carlito"/>
                <a:cs typeface="Carlito"/>
              </a:rPr>
              <a:t>encuesta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.</a:t>
            </a:r>
            <a:r>
              <a:rPr lang="es-PA" sz="2000" spc="-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000" spc="-30" dirty="0">
                <a:solidFill>
                  <a:srgbClr val="404040"/>
                </a:solidFill>
                <a:latin typeface="Carlito"/>
                <a:cs typeface="Carlito"/>
              </a:rPr>
              <a:t>Hay 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interacciones moderador-participante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y</a:t>
            </a:r>
            <a:r>
              <a:rPr sz="2000" spc="1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rlito"/>
                <a:cs typeface="Carlito"/>
              </a:rPr>
              <a:t>participante-participante.</a:t>
            </a:r>
            <a:endParaRPr sz="20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404040"/>
              </a:buClr>
              <a:buFont typeface="Arial"/>
              <a:buChar char="•"/>
            </a:pPr>
            <a:endParaRPr dirty="0">
              <a:latin typeface="Carlito"/>
              <a:cs typeface="Carlito"/>
            </a:endParaRPr>
          </a:p>
          <a:p>
            <a:pPr marL="281940" marR="5080" indent="-269875" algn="just">
              <a:lnSpc>
                <a:spcPct val="91800"/>
              </a:lnSpc>
              <a:buFont typeface="Arial"/>
              <a:buChar char="•"/>
              <a:tabLst>
                <a:tab pos="282575" algn="l"/>
              </a:tabLst>
            </a:pP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000" spc="-15" dirty="0">
                <a:solidFill>
                  <a:srgbClr val="404040"/>
                </a:solidFill>
                <a:latin typeface="Carlito"/>
                <a:cs typeface="Carlito"/>
              </a:rPr>
              <a:t>utiliza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para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conocer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opiniones,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actitudes,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hábitos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general. </a:t>
            </a:r>
            <a:endParaRPr lang="es-PA" sz="2000" spc="-20" dirty="0">
              <a:solidFill>
                <a:srgbClr val="404040"/>
              </a:solidFill>
              <a:latin typeface="Carlito"/>
              <a:cs typeface="Carlito"/>
            </a:endParaRPr>
          </a:p>
          <a:p>
            <a:pPr marL="281940" marR="5080" indent="-269875" algn="just">
              <a:lnSpc>
                <a:spcPct val="91800"/>
              </a:lnSpc>
              <a:buFont typeface="Arial"/>
              <a:buChar char="•"/>
              <a:tabLst>
                <a:tab pos="282575" algn="l"/>
              </a:tabLst>
            </a:pPr>
            <a:endParaRPr lang="es-PA" sz="2000" spc="-15" dirty="0">
              <a:solidFill>
                <a:srgbClr val="404040"/>
              </a:solidFill>
              <a:latin typeface="Carlito"/>
              <a:cs typeface="Carlito"/>
            </a:endParaRPr>
          </a:p>
          <a:p>
            <a:pPr marL="281940" marR="5080" indent="-269875" algn="just">
              <a:lnSpc>
                <a:spcPct val="91800"/>
              </a:lnSpc>
              <a:buFont typeface="Arial"/>
              <a:buChar char="•"/>
              <a:tabLst>
                <a:tab pos="282575" algn="l"/>
              </a:tabLst>
            </a:pPr>
            <a:r>
              <a:rPr sz="2000" spc="-15" dirty="0">
                <a:solidFill>
                  <a:srgbClr val="404040"/>
                </a:solidFill>
                <a:latin typeface="Carlito"/>
                <a:cs typeface="Carlito"/>
              </a:rPr>
              <a:t>NO 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cuantifica. </a:t>
            </a:r>
            <a:r>
              <a:rPr sz="2000" spc="-25" dirty="0" err="1">
                <a:solidFill>
                  <a:srgbClr val="404040"/>
                </a:solidFill>
                <a:latin typeface="Carlito"/>
                <a:cs typeface="Carlito"/>
              </a:rPr>
              <a:t>Revela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lang="es-PA" sz="2000" spc="-10" dirty="0">
                <a:solidFill>
                  <a:srgbClr val="404040"/>
                </a:solidFill>
                <a:latin typeface="Carlito"/>
                <a:cs typeface="Carlito"/>
              </a:rPr>
              <a:t>motivaciones de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gente,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lo que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toman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cuenta, </a:t>
            </a:r>
            <a:r>
              <a:rPr lang="es-PA" sz="2000" spc="-5" dirty="0">
                <a:solidFill>
                  <a:srgbClr val="404040"/>
                </a:solidFill>
                <a:latin typeface="Carlito"/>
                <a:cs typeface="Carlito"/>
              </a:rPr>
              <a:t>su forma de pensar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lang="es-PA" sz="2000" spc="-5" dirty="0">
                <a:solidFill>
                  <a:srgbClr val="404040"/>
                </a:solidFill>
                <a:latin typeface="Carlito"/>
                <a:cs typeface="Carlito"/>
              </a:rPr>
              <a:t>aspectos que no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 se puede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obtener en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forma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cuantitativa. </a:t>
            </a:r>
            <a:endParaRPr sz="20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76" y="245491"/>
            <a:ext cx="17532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575757"/>
                </a:solidFill>
              </a:rPr>
              <a:t>Focus</a:t>
            </a:r>
            <a:r>
              <a:rPr sz="2800" spc="-130" dirty="0">
                <a:solidFill>
                  <a:srgbClr val="575757"/>
                </a:solidFill>
              </a:rPr>
              <a:t> </a:t>
            </a:r>
            <a:r>
              <a:rPr sz="2800" spc="-25" dirty="0">
                <a:solidFill>
                  <a:srgbClr val="575757"/>
                </a:solidFill>
              </a:rPr>
              <a:t>group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45998" y="1273376"/>
            <a:ext cx="7839075" cy="3984424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2500" b="1" spc="-20" dirty="0">
                <a:solidFill>
                  <a:srgbClr val="DE0000"/>
                </a:solidFill>
                <a:latin typeface="Carlito"/>
                <a:cs typeface="Carlito"/>
              </a:rPr>
              <a:t>Objetivo:</a:t>
            </a:r>
            <a:endParaRPr sz="25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Dar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respuesta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preguntas</a:t>
            </a:r>
            <a:r>
              <a:rPr sz="2300" spc="1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como:</a:t>
            </a:r>
            <a:endParaRPr sz="2300" dirty="0">
              <a:latin typeface="Carlito"/>
              <a:cs typeface="Carlito"/>
            </a:endParaRPr>
          </a:p>
          <a:p>
            <a:pPr marL="422275" indent="-410209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22275" algn="l"/>
                <a:tab pos="422909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¿Qué piensan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participantes sobre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determinado</a:t>
            </a:r>
            <a:r>
              <a:rPr sz="2300" spc="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tema?</a:t>
            </a:r>
            <a:endParaRPr sz="2300" dirty="0">
              <a:latin typeface="Carlito"/>
              <a:cs typeface="Carlito"/>
            </a:endParaRPr>
          </a:p>
          <a:p>
            <a:pPr marL="422275" indent="-410209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22275" algn="l"/>
                <a:tab pos="422909" algn="l"/>
              </a:tabLst>
            </a:pP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¿Por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qué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piensan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 esa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manera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y no de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otra?</a:t>
            </a:r>
            <a:endParaRPr sz="23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endParaRPr sz="23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500" b="1" spc="-25" dirty="0">
                <a:solidFill>
                  <a:srgbClr val="DE0000"/>
                </a:solidFill>
                <a:latin typeface="Carlito"/>
                <a:cs typeface="Carlito"/>
              </a:rPr>
              <a:t>Características:</a:t>
            </a:r>
            <a:endParaRPr sz="2500" dirty="0">
              <a:latin typeface="Carlito"/>
              <a:cs typeface="Carlito"/>
            </a:endParaRPr>
          </a:p>
          <a:p>
            <a:pPr marL="422275" indent="-410209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422275" algn="l"/>
                <a:tab pos="422909" algn="l"/>
              </a:tabLst>
            </a:pPr>
            <a:r>
              <a:rPr sz="2300" spc="-40" dirty="0" err="1">
                <a:solidFill>
                  <a:srgbClr val="404040"/>
                </a:solidFill>
                <a:latin typeface="Carlito"/>
                <a:cs typeface="Carlito"/>
              </a:rPr>
              <a:t>Recoge</a:t>
            </a:r>
            <a:r>
              <a:rPr sz="2300" spc="-4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información sobre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interacción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entre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los</a:t>
            </a:r>
            <a:r>
              <a:rPr sz="2300" spc="26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participantes</a:t>
            </a:r>
            <a:endParaRPr sz="2300" dirty="0">
              <a:latin typeface="Carlito"/>
              <a:cs typeface="Carlito"/>
            </a:endParaRPr>
          </a:p>
          <a:p>
            <a:pPr marL="422275" indent="-410209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22275" algn="l"/>
                <a:tab pos="422909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puede usar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junto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2300" spc="-25" dirty="0" err="1">
                <a:solidFill>
                  <a:srgbClr val="404040"/>
                </a:solidFill>
                <a:latin typeface="Carlito"/>
                <a:cs typeface="Carlito"/>
              </a:rPr>
              <a:t>otras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 err="1">
                <a:solidFill>
                  <a:srgbClr val="404040"/>
                </a:solidFill>
                <a:latin typeface="Carlito"/>
                <a:cs typeface="Carlito"/>
              </a:rPr>
              <a:t>técnicas</a:t>
            </a:r>
            <a:r>
              <a:rPr lang="es-PA" sz="2300" spc="-20" dirty="0">
                <a:solidFill>
                  <a:srgbClr val="404040"/>
                </a:solidFill>
                <a:latin typeface="Carlito"/>
                <a:cs typeface="Carlito"/>
              </a:rPr>
              <a:t> (Testeo, </a:t>
            </a:r>
            <a:r>
              <a:rPr lang="es-PA" sz="2300" spc="-20" dirty="0" err="1">
                <a:solidFill>
                  <a:srgbClr val="404040"/>
                </a:solidFill>
                <a:latin typeface="Carlito"/>
                <a:cs typeface="Carlito"/>
              </a:rPr>
              <a:t>sampling</a:t>
            </a:r>
            <a:r>
              <a:rPr lang="es-PA" sz="2300" spc="-20" dirty="0">
                <a:solidFill>
                  <a:srgbClr val="404040"/>
                </a:solidFill>
                <a:latin typeface="Carlito"/>
                <a:cs typeface="Carlito"/>
              </a:rPr>
              <a:t>)</a:t>
            </a:r>
            <a:endParaRPr sz="2300" dirty="0">
              <a:latin typeface="Carlito"/>
              <a:cs typeface="Carlito"/>
            </a:endParaRPr>
          </a:p>
          <a:p>
            <a:pPr marL="422275" indent="-410209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22275" algn="l"/>
                <a:tab pos="422909" algn="l"/>
              </a:tabLst>
            </a:pPr>
            <a:r>
              <a:rPr sz="2300" spc="-5" dirty="0" err="1">
                <a:solidFill>
                  <a:srgbClr val="404040"/>
                </a:solidFill>
                <a:latin typeface="Carlito"/>
                <a:cs typeface="Carlito"/>
              </a:rPr>
              <a:t>Necesita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 la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creación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 un espacio</a:t>
            </a:r>
            <a:r>
              <a:rPr sz="2300" spc="-114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artificial</a:t>
            </a:r>
            <a:endParaRPr sz="23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60" y="245491"/>
            <a:ext cx="4104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575757"/>
                </a:solidFill>
              </a:rPr>
              <a:t>Focus </a:t>
            </a:r>
            <a:r>
              <a:rPr sz="2800" spc="-25" dirty="0">
                <a:solidFill>
                  <a:srgbClr val="575757"/>
                </a:solidFill>
              </a:rPr>
              <a:t>group </a:t>
            </a:r>
            <a:r>
              <a:rPr sz="2800" spc="-165" dirty="0">
                <a:solidFill>
                  <a:srgbClr val="575757"/>
                </a:solidFill>
                <a:latin typeface="Arial"/>
                <a:cs typeface="Arial"/>
              </a:rPr>
              <a:t>– </a:t>
            </a:r>
            <a:r>
              <a:rPr sz="2800" spc="-35" dirty="0">
                <a:solidFill>
                  <a:srgbClr val="575757"/>
                </a:solidFill>
              </a:rPr>
              <a:t>Pasos </a:t>
            </a:r>
            <a:r>
              <a:rPr sz="2800" spc="-5" dirty="0">
                <a:solidFill>
                  <a:srgbClr val="575757"/>
                </a:solidFill>
              </a:rPr>
              <a:t>a</a:t>
            </a:r>
            <a:r>
              <a:rPr sz="2800" spc="50" dirty="0">
                <a:solidFill>
                  <a:srgbClr val="575757"/>
                </a:solidFill>
              </a:rPr>
              <a:t> </a:t>
            </a:r>
            <a:r>
              <a:rPr sz="2800" spc="-10" dirty="0">
                <a:solidFill>
                  <a:srgbClr val="575757"/>
                </a:solidFill>
              </a:rPr>
              <a:t>seguir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87780" y="1319783"/>
            <a:ext cx="6448425" cy="4615180"/>
            <a:chOff x="1287780" y="1319783"/>
            <a:chExt cx="6448425" cy="4615180"/>
          </a:xfrm>
        </p:grpSpPr>
        <p:sp>
          <p:nvSpPr>
            <p:cNvPr id="4" name="object 4"/>
            <p:cNvSpPr/>
            <p:nvPr/>
          </p:nvSpPr>
          <p:spPr>
            <a:xfrm>
              <a:off x="1301489" y="5422392"/>
              <a:ext cx="6425194" cy="5120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87780" y="4727448"/>
              <a:ext cx="6448044" cy="7757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87780" y="4046219"/>
              <a:ext cx="6448044" cy="7757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7780" y="3364991"/>
              <a:ext cx="6448044" cy="7757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87780" y="2683763"/>
              <a:ext cx="6448044" cy="7757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87780" y="2001011"/>
              <a:ext cx="6448044" cy="7757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87780" y="1319783"/>
              <a:ext cx="6448044" cy="7757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600961" y="1475105"/>
            <a:ext cx="5834380" cy="149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2230" algn="ctr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FFFFFF"/>
                </a:solidFill>
                <a:latin typeface="Carlito"/>
                <a:cs typeface="Carlito"/>
              </a:rPr>
              <a:t>Especificar </a:t>
            </a:r>
            <a:r>
              <a:rPr sz="1500" b="1" spc="-20" dirty="0">
                <a:solidFill>
                  <a:srgbClr val="FFFFFF"/>
                </a:solidFill>
                <a:latin typeface="Carlito"/>
                <a:cs typeface="Carlito"/>
              </a:rPr>
              <a:t>objetivos </a:t>
            </a:r>
            <a:r>
              <a:rPr sz="1500" b="1" dirty="0">
                <a:solidFill>
                  <a:srgbClr val="FFFFFF"/>
                </a:solidFill>
                <a:latin typeface="Carlito"/>
                <a:cs typeface="Carlito"/>
              </a:rPr>
              <a:t>de la </a:t>
            </a:r>
            <a:r>
              <a:rPr sz="1500" b="1" spc="-20" dirty="0">
                <a:solidFill>
                  <a:srgbClr val="FFFFFF"/>
                </a:solidFill>
                <a:latin typeface="Carlito"/>
                <a:cs typeface="Carlito"/>
              </a:rPr>
              <a:t>investigación</a:t>
            </a:r>
            <a:r>
              <a:rPr sz="1500" b="1" spc="-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Carlito"/>
                <a:cs typeface="Carlito"/>
              </a:rPr>
              <a:t>cualitativa</a:t>
            </a:r>
            <a:endParaRPr sz="15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00" dirty="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</a:pPr>
            <a:r>
              <a:rPr sz="1500" b="1" spc="-10" dirty="0">
                <a:solidFill>
                  <a:srgbClr val="FFFFFF"/>
                </a:solidFill>
                <a:latin typeface="Carlito"/>
                <a:cs typeface="Carlito"/>
              </a:rPr>
              <a:t>Establecer </a:t>
            </a:r>
            <a:r>
              <a:rPr sz="1500" b="1" dirty="0">
                <a:solidFill>
                  <a:srgbClr val="FFFFFF"/>
                </a:solidFill>
                <a:latin typeface="Carlito"/>
                <a:cs typeface="Carlito"/>
              </a:rPr>
              <a:t>los </a:t>
            </a:r>
            <a:r>
              <a:rPr sz="1500" b="1" spc="-5" dirty="0" err="1">
                <a:solidFill>
                  <a:srgbClr val="FFFFFF"/>
                </a:solidFill>
                <a:latin typeface="Carlito"/>
                <a:cs typeface="Carlito"/>
              </a:rPr>
              <a:t>objetivos</a:t>
            </a:r>
            <a:r>
              <a:rPr sz="1500" b="1" spc="-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lang="es-PA" sz="1500" b="1" dirty="0">
                <a:solidFill>
                  <a:srgbClr val="FFFFFF"/>
                </a:solidFill>
                <a:latin typeface="Carlito"/>
                <a:cs typeface="Carlito"/>
              </a:rPr>
              <a:t>del </a:t>
            </a:r>
            <a:r>
              <a:rPr sz="1500" b="1" spc="-20" dirty="0">
                <a:solidFill>
                  <a:srgbClr val="FFFFFF"/>
                </a:solidFill>
                <a:latin typeface="Carlito"/>
                <a:cs typeface="Carlito"/>
              </a:rPr>
              <a:t>Focus</a:t>
            </a:r>
            <a:r>
              <a:rPr sz="1500" b="1" spc="-1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500" b="1" spc="-15" dirty="0">
                <a:solidFill>
                  <a:srgbClr val="FFFFFF"/>
                </a:solidFill>
                <a:latin typeface="Carlito"/>
                <a:cs typeface="Carlito"/>
              </a:rPr>
              <a:t>Group</a:t>
            </a:r>
            <a:endParaRPr sz="15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5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 dirty="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500" b="1" spc="-20" dirty="0">
                <a:solidFill>
                  <a:srgbClr val="FFFFFF"/>
                </a:solidFill>
                <a:latin typeface="Carlito"/>
                <a:cs typeface="Carlito"/>
              </a:rPr>
              <a:t>Redactar </a:t>
            </a:r>
            <a:r>
              <a:rPr sz="1500" b="1" spc="-5" dirty="0">
                <a:solidFill>
                  <a:srgbClr val="FFFFFF"/>
                </a:solidFill>
                <a:latin typeface="Carlito"/>
                <a:cs typeface="Carlito"/>
              </a:rPr>
              <a:t>un </a:t>
            </a:r>
            <a:r>
              <a:rPr sz="1500" b="1" spc="-10" dirty="0">
                <a:solidFill>
                  <a:srgbClr val="FFFFFF"/>
                </a:solidFill>
                <a:latin typeface="Carlito"/>
                <a:cs typeface="Carlito"/>
              </a:rPr>
              <a:t>cuestionario </a:t>
            </a:r>
            <a:r>
              <a:rPr sz="1500" b="1" spc="-5" dirty="0">
                <a:solidFill>
                  <a:srgbClr val="FFFFFF"/>
                </a:solidFill>
                <a:latin typeface="Carlito"/>
                <a:cs typeface="Carlito"/>
              </a:rPr>
              <a:t>de</a:t>
            </a:r>
            <a:r>
              <a:rPr sz="1500" b="1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lang="es-PA" sz="1500" b="1" spc="-5" dirty="0">
                <a:solidFill>
                  <a:srgbClr val="FFFFFF"/>
                </a:solidFill>
                <a:latin typeface="Carlito"/>
                <a:cs typeface="Carlito"/>
              </a:rPr>
              <a:t>preguntas para los participantes</a:t>
            </a:r>
            <a:endParaRPr sz="1500" dirty="0"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11857" y="3467227"/>
            <a:ext cx="5202555" cy="2357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FFFFFF"/>
                </a:solidFill>
                <a:latin typeface="Carlito"/>
                <a:cs typeface="Carlito"/>
              </a:rPr>
              <a:t>Establecer </a:t>
            </a:r>
            <a:r>
              <a:rPr sz="1500" b="1" spc="-5" dirty="0">
                <a:solidFill>
                  <a:srgbClr val="FFFFFF"/>
                </a:solidFill>
                <a:latin typeface="Carlito"/>
                <a:cs typeface="Carlito"/>
              </a:rPr>
              <a:t>el perfil </a:t>
            </a:r>
            <a:r>
              <a:rPr sz="1500" b="1" dirty="0">
                <a:solidFill>
                  <a:srgbClr val="FFFFFF"/>
                </a:solidFill>
                <a:latin typeface="Carlito"/>
                <a:cs typeface="Carlito"/>
              </a:rPr>
              <a:t>de un</a:t>
            </a:r>
            <a:r>
              <a:rPr sz="1500" b="1" spc="-15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Carlito"/>
                <a:cs typeface="Carlito"/>
              </a:rPr>
              <a:t>moderador</a:t>
            </a:r>
            <a:endParaRPr sz="1500" dirty="0">
              <a:latin typeface="Carlito"/>
              <a:cs typeface="Carlito"/>
            </a:endParaRPr>
          </a:p>
          <a:p>
            <a:pPr marL="1144905" marR="1137920" indent="351790">
              <a:lnSpc>
                <a:spcPct val="306700"/>
              </a:lnSpc>
            </a:pPr>
            <a:r>
              <a:rPr sz="1500" b="1" spc="-20" dirty="0">
                <a:solidFill>
                  <a:srgbClr val="FFFFFF"/>
                </a:solidFill>
                <a:latin typeface="Carlito"/>
                <a:cs typeface="Carlito"/>
              </a:rPr>
              <a:t>Llevar </a:t>
            </a:r>
            <a:r>
              <a:rPr sz="1500" b="1" dirty="0">
                <a:solidFill>
                  <a:srgbClr val="FFFFFF"/>
                </a:solidFill>
                <a:latin typeface="Carlito"/>
                <a:cs typeface="Carlito"/>
              </a:rPr>
              <a:t>a </a:t>
            </a:r>
            <a:r>
              <a:rPr sz="1500" b="1" spc="-5" dirty="0">
                <a:solidFill>
                  <a:srgbClr val="FFFFFF"/>
                </a:solidFill>
                <a:latin typeface="Carlito"/>
                <a:cs typeface="Carlito"/>
              </a:rPr>
              <a:t>cabo el </a:t>
            </a:r>
            <a:r>
              <a:rPr sz="1500" b="1" spc="-20" dirty="0">
                <a:solidFill>
                  <a:srgbClr val="FFFFFF"/>
                </a:solidFill>
                <a:latin typeface="Carlito"/>
                <a:cs typeface="Carlito"/>
              </a:rPr>
              <a:t>Focus Group  Revisar </a:t>
            </a:r>
            <a:r>
              <a:rPr sz="1500" b="1" dirty="0">
                <a:solidFill>
                  <a:srgbClr val="FFFFFF"/>
                </a:solidFill>
                <a:latin typeface="Carlito"/>
                <a:cs typeface="Carlito"/>
              </a:rPr>
              <a:t>los </a:t>
            </a:r>
            <a:r>
              <a:rPr sz="1500" b="1" spc="-5" dirty="0">
                <a:solidFill>
                  <a:srgbClr val="FFFFFF"/>
                </a:solidFill>
                <a:latin typeface="Carlito"/>
                <a:cs typeface="Carlito"/>
              </a:rPr>
              <a:t>videos </a:t>
            </a:r>
            <a:r>
              <a:rPr sz="1500" b="1" dirty="0">
                <a:solidFill>
                  <a:srgbClr val="FFFFFF"/>
                </a:solidFill>
                <a:latin typeface="Carlito"/>
                <a:cs typeface="Carlito"/>
              </a:rPr>
              <a:t>y </a:t>
            </a:r>
            <a:r>
              <a:rPr sz="1500" b="1" spc="-10" dirty="0">
                <a:solidFill>
                  <a:srgbClr val="FFFFFF"/>
                </a:solidFill>
                <a:latin typeface="Carlito"/>
                <a:cs typeface="Carlito"/>
              </a:rPr>
              <a:t>analizar </a:t>
            </a:r>
            <a:r>
              <a:rPr sz="1500" b="1" dirty="0">
                <a:solidFill>
                  <a:srgbClr val="FFFFFF"/>
                </a:solidFill>
                <a:latin typeface="Carlito"/>
                <a:cs typeface="Carlito"/>
              </a:rPr>
              <a:t>los</a:t>
            </a:r>
            <a:r>
              <a:rPr sz="1500" b="1" spc="-12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Carlito"/>
                <a:cs typeface="Carlito"/>
              </a:rPr>
              <a:t>datos</a:t>
            </a:r>
            <a:endParaRPr sz="15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5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550" dirty="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</a:pPr>
            <a:r>
              <a:rPr sz="1500" b="1" spc="-20" dirty="0">
                <a:solidFill>
                  <a:srgbClr val="FFFFFF"/>
                </a:solidFill>
                <a:latin typeface="Carlito"/>
                <a:cs typeface="Carlito"/>
              </a:rPr>
              <a:t>Resumir </a:t>
            </a:r>
            <a:r>
              <a:rPr sz="1500" b="1" dirty="0">
                <a:solidFill>
                  <a:srgbClr val="FFFFFF"/>
                </a:solidFill>
                <a:latin typeface="Carlito"/>
                <a:cs typeface="Carlito"/>
              </a:rPr>
              <a:t>los </a:t>
            </a:r>
            <a:r>
              <a:rPr sz="1500" b="1" spc="-20" dirty="0">
                <a:solidFill>
                  <a:srgbClr val="FFFFFF"/>
                </a:solidFill>
                <a:latin typeface="Carlito"/>
                <a:cs typeface="Carlito"/>
              </a:rPr>
              <a:t>resultados </a:t>
            </a:r>
            <a:r>
              <a:rPr sz="1500" b="1" dirty="0">
                <a:solidFill>
                  <a:srgbClr val="FFFFFF"/>
                </a:solidFill>
                <a:latin typeface="Carlito"/>
                <a:cs typeface="Carlito"/>
              </a:rPr>
              <a:t>y </a:t>
            </a:r>
            <a:r>
              <a:rPr sz="1500" b="1" spc="-20" dirty="0">
                <a:solidFill>
                  <a:srgbClr val="FFFFFF"/>
                </a:solidFill>
                <a:latin typeface="Carlito"/>
                <a:cs typeface="Carlito"/>
              </a:rPr>
              <a:t>plantear </a:t>
            </a:r>
            <a:r>
              <a:rPr sz="1500" b="1" dirty="0">
                <a:solidFill>
                  <a:srgbClr val="FFFFFF"/>
                </a:solidFill>
                <a:latin typeface="Carlito"/>
                <a:cs typeface="Carlito"/>
              </a:rPr>
              <a:t>la </a:t>
            </a:r>
            <a:r>
              <a:rPr sz="1500" b="1" spc="-20" dirty="0">
                <a:solidFill>
                  <a:srgbClr val="FFFFFF"/>
                </a:solidFill>
                <a:latin typeface="Carlito"/>
                <a:cs typeface="Carlito"/>
              </a:rPr>
              <a:t>investigación </a:t>
            </a:r>
            <a:r>
              <a:rPr sz="1500" b="1" dirty="0">
                <a:solidFill>
                  <a:srgbClr val="FFFFFF"/>
                </a:solidFill>
                <a:latin typeface="Carlito"/>
                <a:cs typeface="Carlito"/>
              </a:rPr>
              <a:t>o acción a</a:t>
            </a:r>
            <a:r>
              <a:rPr sz="1500" b="1" spc="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500" b="1" dirty="0">
                <a:solidFill>
                  <a:srgbClr val="FFFFFF"/>
                </a:solidFill>
                <a:latin typeface="Carlito"/>
                <a:cs typeface="Carlito"/>
              </a:rPr>
              <a:t>seguir</a:t>
            </a:r>
            <a:endParaRPr sz="1500" dirty="0">
              <a:latin typeface="Carlito"/>
              <a:cs typeface="Carlito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276" y="245491"/>
            <a:ext cx="17532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575757"/>
                </a:solidFill>
              </a:rPr>
              <a:t>Focus</a:t>
            </a:r>
            <a:r>
              <a:rPr sz="2800" spc="-130" dirty="0">
                <a:solidFill>
                  <a:srgbClr val="575757"/>
                </a:solidFill>
              </a:rPr>
              <a:t> </a:t>
            </a:r>
            <a:r>
              <a:rPr sz="2800" spc="-25" dirty="0">
                <a:solidFill>
                  <a:srgbClr val="575757"/>
                </a:solidFill>
              </a:rPr>
              <a:t>group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545998" y="948690"/>
            <a:ext cx="8061959" cy="36234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95"/>
              </a:spcBef>
            </a:pPr>
            <a:r>
              <a:rPr sz="2500" b="1" spc="-15" dirty="0">
                <a:solidFill>
                  <a:srgbClr val="404040"/>
                </a:solidFill>
                <a:latin typeface="Carlito"/>
                <a:cs typeface="Carlito"/>
              </a:rPr>
              <a:t>¿Quiénes </a:t>
            </a: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usan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focus</a:t>
            </a:r>
            <a:r>
              <a:rPr sz="2500" b="1" spc="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groups?</a:t>
            </a:r>
            <a:endParaRPr sz="2500" dirty="0">
              <a:latin typeface="Carlito"/>
              <a:cs typeface="Carlito"/>
            </a:endParaRPr>
          </a:p>
          <a:p>
            <a:pPr marL="281940" indent="-269875">
              <a:lnSpc>
                <a:spcPts val="2635"/>
              </a:lnSpc>
              <a:spcBef>
                <a:spcPts val="1750"/>
              </a:spcBef>
              <a:buClr>
                <a:srgbClr val="1F477B"/>
              </a:buClr>
              <a:buFont typeface="Arial"/>
              <a:buChar char="•"/>
              <a:tabLst>
                <a:tab pos="281940" algn="l"/>
                <a:tab pos="282575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Los asesores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políticos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usan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para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conocer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las opiniones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</a:t>
            </a:r>
            <a:r>
              <a:rPr sz="2300" spc="-13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los</a:t>
            </a:r>
            <a:endParaRPr sz="2300" dirty="0">
              <a:latin typeface="Carlito"/>
              <a:cs typeface="Carlito"/>
            </a:endParaRPr>
          </a:p>
          <a:p>
            <a:pPr marL="281940">
              <a:lnSpc>
                <a:spcPts val="2635"/>
              </a:lnSpc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potenciales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votantes sobre candidatos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políticos</a:t>
            </a:r>
            <a:endParaRPr sz="2300" dirty="0">
              <a:latin typeface="Carlito"/>
              <a:cs typeface="Carlito"/>
            </a:endParaRPr>
          </a:p>
          <a:p>
            <a:pPr marL="281940" marR="5080" indent="-269875">
              <a:lnSpc>
                <a:spcPts val="2510"/>
              </a:lnSpc>
              <a:spcBef>
                <a:spcPts val="1925"/>
              </a:spcBef>
              <a:buClr>
                <a:srgbClr val="1F477B"/>
              </a:buClr>
              <a:buFont typeface="Arial"/>
              <a:buChar char="•"/>
              <a:tabLst>
                <a:tab pos="281940" algn="l"/>
                <a:tab pos="282575" algn="l"/>
                <a:tab pos="1844675" algn="l"/>
                <a:tab pos="3963035" algn="l"/>
                <a:tab pos="4455160" algn="l"/>
                <a:tab pos="5173345" algn="l"/>
                <a:tab pos="5859145" algn="l"/>
                <a:tab pos="6970395" algn="l"/>
                <a:tab pos="7788909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Consul</a:t>
            </a:r>
            <a:r>
              <a:rPr sz="2300" spc="-65" dirty="0">
                <a:solidFill>
                  <a:srgbClr val="404040"/>
                </a:solidFill>
                <a:latin typeface="Carlito"/>
                <a:cs typeface="Carlito"/>
              </a:rPr>
              <a:t>t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o</a:t>
            </a:r>
            <a:r>
              <a:rPr sz="2300" spc="-75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300" spc="5" dirty="0">
                <a:solidFill>
                  <a:srgbClr val="404040"/>
                </a:solidFill>
                <a:latin typeface="Carlito"/>
                <a:cs typeface="Carlito"/>
              </a:rPr>
              <a:t>e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s	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o</a:t>
            </a:r>
            <a:r>
              <a:rPr sz="2300" spc="-75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300" spc="-114" dirty="0">
                <a:solidFill>
                  <a:srgbClr val="404040"/>
                </a:solidFill>
                <a:latin typeface="Carlito"/>
                <a:cs typeface="Carlito"/>
              </a:rPr>
              <a:t>g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ani</a:t>
            </a:r>
            <a:r>
              <a:rPr sz="2300" spc="-75" dirty="0">
                <a:solidFill>
                  <a:srgbClr val="404040"/>
                </a:solidFill>
                <a:latin typeface="Carlito"/>
                <a:cs typeface="Carlito"/>
              </a:rPr>
              <a:t>z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acionales	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lo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s	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us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an	pa</a:t>
            </a:r>
            <a:r>
              <a:rPr sz="2300" spc="-100" dirty="0">
                <a:solidFill>
                  <a:srgbClr val="404040"/>
                </a:solidFill>
                <a:latin typeface="Carlito"/>
                <a:cs typeface="Carlito"/>
              </a:rPr>
              <a:t>r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	</a:t>
            </a:r>
            <a:r>
              <a:rPr sz="2300" spc="-65" dirty="0">
                <a:solidFill>
                  <a:srgbClr val="404040"/>
                </a:solidFill>
                <a:latin typeface="Carlito"/>
                <a:cs typeface="Carlito"/>
              </a:rPr>
              <a:t>c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onoc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er	</a:t>
            </a:r>
            <a:r>
              <a:rPr sz="2300" spc="-65" dirty="0">
                <a:solidFill>
                  <a:srgbClr val="404040"/>
                </a:solidFill>
                <a:latin typeface="Carlito"/>
                <a:cs typeface="Carlito"/>
              </a:rPr>
              <a:t>c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ó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m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o	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sienten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los empleados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sobre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su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lugar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</a:t>
            </a:r>
            <a:r>
              <a:rPr sz="2300" spc="7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trabajo.</a:t>
            </a:r>
            <a:endParaRPr sz="2300" dirty="0">
              <a:latin typeface="Carlito"/>
              <a:cs typeface="Carlito"/>
            </a:endParaRPr>
          </a:p>
          <a:p>
            <a:pPr marL="281940" indent="-269875">
              <a:lnSpc>
                <a:spcPts val="2675"/>
              </a:lnSpc>
              <a:spcBef>
                <a:spcPts val="1395"/>
              </a:spcBef>
              <a:buClr>
                <a:srgbClr val="1F477B"/>
              </a:buClr>
              <a:buFont typeface="Arial"/>
              <a:buChar char="•"/>
              <a:tabLst>
                <a:tab pos="281940" algn="l"/>
                <a:tab pos="282575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Empresas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privadas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usan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para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determinan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cómo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responden</a:t>
            </a:r>
            <a:r>
              <a:rPr sz="2300" spc="-4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los</a:t>
            </a:r>
            <a:endParaRPr sz="2300" dirty="0">
              <a:latin typeface="Carlito"/>
              <a:cs typeface="Carlito"/>
            </a:endParaRPr>
          </a:p>
          <a:p>
            <a:pPr marL="281940">
              <a:lnSpc>
                <a:spcPts val="2675"/>
              </a:lnSpc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clientes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 ideas de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nuevos</a:t>
            </a:r>
            <a:r>
              <a:rPr sz="2300" spc="-5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productos.</a:t>
            </a:r>
            <a:endParaRPr sz="2300" dirty="0">
              <a:latin typeface="Carlito"/>
              <a:cs typeface="Carlito"/>
            </a:endParaRPr>
          </a:p>
          <a:p>
            <a:pPr marL="281940" indent="-269875">
              <a:lnSpc>
                <a:spcPct val="100000"/>
              </a:lnSpc>
              <a:spcBef>
                <a:spcPts val="1705"/>
              </a:spcBef>
              <a:buClr>
                <a:srgbClr val="1F477B"/>
              </a:buClr>
              <a:buFont typeface="Arial"/>
              <a:buChar char="•"/>
              <a:tabLst>
                <a:tab pos="281940" algn="l"/>
                <a:tab pos="282575" algn="l"/>
              </a:tabLst>
            </a:pP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Servicios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públicos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usan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para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mejorar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el servicio al</a:t>
            </a:r>
            <a:r>
              <a:rPr sz="2300" spc="-8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 err="1">
                <a:solidFill>
                  <a:srgbClr val="404040"/>
                </a:solidFill>
                <a:latin typeface="Carlito"/>
                <a:cs typeface="Carlito"/>
              </a:rPr>
              <a:t>cliente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.</a:t>
            </a:r>
            <a:endParaRPr sz="23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76" y="245491"/>
            <a:ext cx="17532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575757"/>
                </a:solidFill>
              </a:rPr>
              <a:t>Focus</a:t>
            </a:r>
            <a:r>
              <a:rPr sz="2800" spc="-130" dirty="0">
                <a:solidFill>
                  <a:srgbClr val="575757"/>
                </a:solidFill>
              </a:rPr>
              <a:t> </a:t>
            </a:r>
            <a:r>
              <a:rPr sz="2800" spc="-25" dirty="0">
                <a:solidFill>
                  <a:srgbClr val="575757"/>
                </a:solidFill>
              </a:rPr>
              <a:t>group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45998" y="969416"/>
            <a:ext cx="7729220" cy="486537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500" b="1" spc="-15" dirty="0">
                <a:solidFill>
                  <a:srgbClr val="404040"/>
                </a:solidFill>
                <a:latin typeface="Carlito"/>
                <a:cs typeface="Carlito"/>
              </a:rPr>
              <a:t>¿Cómo </a:t>
            </a: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se seleccionan los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participantes </a:t>
            </a: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de un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focus</a:t>
            </a:r>
            <a:r>
              <a:rPr sz="2500" b="1" spc="11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group?</a:t>
            </a:r>
            <a:endParaRPr sz="2500">
              <a:latin typeface="Carlito"/>
              <a:cs typeface="Carlito"/>
            </a:endParaRPr>
          </a:p>
          <a:p>
            <a:pPr marL="355600" marR="1662430" indent="-342900">
              <a:lnSpc>
                <a:spcPts val="2700"/>
              </a:lnSpc>
              <a:spcBef>
                <a:spcPts val="6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Es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una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muestra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planificada, </a:t>
            </a:r>
            <a:r>
              <a:rPr sz="2500" spc="-20" dirty="0">
                <a:solidFill>
                  <a:srgbClr val="DE0000"/>
                </a:solidFill>
                <a:latin typeface="Carlito"/>
                <a:cs typeface="Carlito"/>
              </a:rPr>
              <a:t>homogénea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no 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representativa.</a:t>
            </a:r>
            <a:endParaRPr sz="2500">
              <a:latin typeface="Carlito"/>
              <a:cs typeface="Carlito"/>
            </a:endParaRPr>
          </a:p>
          <a:p>
            <a:pPr marL="756285" marR="105410" indent="-287020">
              <a:lnSpc>
                <a:spcPct val="90200"/>
              </a:lnSpc>
              <a:spcBef>
                <a:spcPts val="600"/>
              </a:spcBef>
            </a:pPr>
            <a:r>
              <a:rPr sz="2300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participantes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un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grupo deben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compartir intereses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o 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experiencias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comunes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que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facilite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mantener una 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conversación</a:t>
            </a:r>
            <a:r>
              <a:rPr sz="2300" spc="-5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productiva.</a:t>
            </a:r>
            <a:endParaRPr sz="2300">
              <a:latin typeface="Carlito"/>
              <a:cs typeface="Carlito"/>
            </a:endParaRPr>
          </a:p>
          <a:p>
            <a:pPr marL="355600" marR="448309" indent="-342900">
              <a:lnSpc>
                <a:spcPts val="2700"/>
              </a:lnSpc>
              <a:spcBef>
                <a:spcPts val="6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Conocerse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o no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conocerse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(depende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del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objetivo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 la 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investigación)</a:t>
            </a:r>
            <a:endParaRPr sz="2500">
              <a:latin typeface="Carlito"/>
              <a:cs typeface="Carlito"/>
            </a:endParaRPr>
          </a:p>
          <a:p>
            <a:pPr marL="355600" marR="374650" indent="-342900">
              <a:lnSpc>
                <a:spcPts val="2700"/>
              </a:lnSpc>
              <a:spcBef>
                <a:spcPts val="6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Las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personas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sólo pueden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participar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una </a:t>
            </a:r>
            <a:r>
              <a:rPr sz="2500" spc="-35" dirty="0">
                <a:solidFill>
                  <a:srgbClr val="404040"/>
                </a:solidFill>
                <a:latin typeface="Carlito"/>
                <a:cs typeface="Carlito"/>
              </a:rPr>
              <a:t>vez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(mínimo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6  meses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entre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cada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focus)</a:t>
            </a:r>
            <a:endParaRPr sz="2500">
              <a:latin typeface="Carlito"/>
              <a:cs typeface="Carlito"/>
            </a:endParaRPr>
          </a:p>
          <a:p>
            <a:pPr marL="355600" marR="5080" indent="-342900">
              <a:lnSpc>
                <a:spcPct val="90000"/>
              </a:lnSpc>
              <a:spcBef>
                <a:spcPts val="5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Cada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grupo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representa distintas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visiones de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distintos 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segmentos.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realizan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tantos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grupos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como segmentos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de 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interés</a:t>
            </a:r>
            <a:r>
              <a:rPr sz="2500" spc="-4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haya.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184" y="245491"/>
            <a:ext cx="38582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575757"/>
                </a:solidFill>
              </a:rPr>
              <a:t>Focus </a:t>
            </a:r>
            <a:r>
              <a:rPr sz="2800" spc="-25" dirty="0">
                <a:solidFill>
                  <a:srgbClr val="575757"/>
                </a:solidFill>
              </a:rPr>
              <a:t>group </a:t>
            </a:r>
            <a:r>
              <a:rPr sz="2800" spc="-5" dirty="0">
                <a:solidFill>
                  <a:srgbClr val="575757"/>
                </a:solidFill>
              </a:rPr>
              <a:t>-</a:t>
            </a:r>
            <a:r>
              <a:rPr sz="2800" spc="-15" dirty="0">
                <a:solidFill>
                  <a:srgbClr val="575757"/>
                </a:solidFill>
              </a:rPr>
              <a:t> </a:t>
            </a:r>
            <a:r>
              <a:rPr sz="2800" spc="-20" dirty="0">
                <a:solidFill>
                  <a:srgbClr val="575757"/>
                </a:solidFill>
              </a:rPr>
              <a:t>Metodología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45998" y="924939"/>
            <a:ext cx="7959090" cy="5066665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2000" b="1" dirty="0">
                <a:solidFill>
                  <a:srgbClr val="404040"/>
                </a:solidFill>
                <a:latin typeface="Carlito"/>
                <a:cs typeface="Carlito"/>
              </a:rPr>
              <a:t>La</a:t>
            </a:r>
            <a:r>
              <a:rPr sz="2000" b="1" spc="-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000" b="1" spc="-25" dirty="0">
                <a:solidFill>
                  <a:srgbClr val="404040"/>
                </a:solidFill>
                <a:latin typeface="Carlito"/>
                <a:cs typeface="Carlito"/>
              </a:rPr>
              <a:t>Muestra:</a:t>
            </a:r>
            <a:endParaRPr sz="2000" dirty="0">
              <a:latin typeface="Carlito"/>
              <a:cs typeface="Carlito"/>
            </a:endParaRPr>
          </a:p>
          <a:p>
            <a:pPr marL="355600" marR="201295" indent="-342900">
              <a:lnSpc>
                <a:spcPct val="100000"/>
              </a:lnSpc>
              <a:spcBef>
                <a:spcPts val="905"/>
              </a:spcBef>
              <a:buClr>
                <a:srgbClr val="1F477B"/>
              </a:buClr>
              <a:buSzPct val="58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Cantidad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realizar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depende del </a:t>
            </a:r>
            <a:r>
              <a:rPr sz="1800" spc="-25" dirty="0">
                <a:solidFill>
                  <a:srgbClr val="404040"/>
                </a:solidFill>
                <a:latin typeface="Carlito"/>
                <a:cs typeface="Carlito"/>
              </a:rPr>
              <a:t>target, </a:t>
            </a:r>
            <a:r>
              <a:rPr sz="1800" spc="-15" dirty="0">
                <a:solidFill>
                  <a:srgbClr val="404040"/>
                </a:solidFill>
                <a:latin typeface="Carlito"/>
                <a:cs typeface="Carlito"/>
              </a:rPr>
              <a:t>objetivos, dinero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tiempo </a:t>
            </a:r>
            <a:r>
              <a:rPr sz="1800" spc="-15" dirty="0">
                <a:solidFill>
                  <a:srgbClr val="404040"/>
                </a:solidFill>
                <a:latin typeface="Carlito"/>
                <a:cs typeface="Carlito"/>
              </a:rPr>
              <a:t>con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los que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se 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dispone. Nunca hacer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menos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de ~8 ni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más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de</a:t>
            </a:r>
            <a:r>
              <a:rPr sz="1800" spc="4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12.</a:t>
            </a:r>
            <a:endParaRPr sz="1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1F477B"/>
              </a:buClr>
              <a:buFont typeface="Wingdings"/>
              <a:buChar char=""/>
            </a:pPr>
            <a:endParaRPr sz="235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404040"/>
                </a:solidFill>
                <a:latin typeface="Carlito"/>
                <a:cs typeface="Carlito"/>
              </a:rPr>
              <a:t>¿Qué </a:t>
            </a:r>
            <a:r>
              <a:rPr sz="2000" b="1" dirty="0">
                <a:solidFill>
                  <a:srgbClr val="404040"/>
                </a:solidFill>
                <a:latin typeface="Carlito"/>
                <a:cs typeface="Carlito"/>
              </a:rPr>
              <a:t>tipos de </a:t>
            </a:r>
            <a:r>
              <a:rPr sz="2000" b="1" spc="-20" dirty="0">
                <a:solidFill>
                  <a:srgbClr val="404040"/>
                </a:solidFill>
                <a:latin typeface="Carlito"/>
                <a:cs typeface="Carlito"/>
              </a:rPr>
              <a:t>preguntas </a:t>
            </a:r>
            <a:r>
              <a:rPr sz="2000" b="1" dirty="0">
                <a:solidFill>
                  <a:srgbClr val="404040"/>
                </a:solidFill>
                <a:latin typeface="Carlito"/>
                <a:cs typeface="Carlito"/>
              </a:rPr>
              <a:t>se hacen en un </a:t>
            </a:r>
            <a:r>
              <a:rPr sz="2000" b="1" spc="-20" dirty="0">
                <a:solidFill>
                  <a:srgbClr val="404040"/>
                </a:solidFill>
                <a:latin typeface="Carlito"/>
                <a:cs typeface="Carlito"/>
              </a:rPr>
              <a:t>focus</a:t>
            </a:r>
            <a:r>
              <a:rPr sz="2000" b="1" spc="-13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arlito"/>
                <a:cs typeface="Carlito"/>
              </a:rPr>
              <a:t>group?</a:t>
            </a:r>
            <a:endParaRPr sz="2000" dirty="0">
              <a:latin typeface="Carlito"/>
              <a:cs typeface="Carlito"/>
            </a:endParaRPr>
          </a:p>
          <a:p>
            <a:pPr marL="355600" marR="391795" indent="-342900">
              <a:lnSpc>
                <a:spcPct val="100000"/>
              </a:lnSpc>
              <a:spcBef>
                <a:spcPts val="415"/>
              </a:spcBef>
              <a:buClr>
                <a:srgbClr val="1F477B"/>
              </a:buClr>
              <a:buSzPct val="58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b="1" spc="-20" dirty="0">
                <a:solidFill>
                  <a:srgbClr val="404040"/>
                </a:solidFill>
                <a:latin typeface="Carlito"/>
                <a:cs typeface="Carlito"/>
              </a:rPr>
              <a:t>Preguntas </a:t>
            </a:r>
            <a:r>
              <a:rPr sz="1800" b="1" spc="-5" dirty="0">
                <a:solidFill>
                  <a:srgbClr val="404040"/>
                </a:solidFill>
                <a:latin typeface="Carlito"/>
                <a:cs typeface="Carlito"/>
              </a:rPr>
              <a:t>abiertas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(variedad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respuestas), </a:t>
            </a:r>
            <a:r>
              <a:rPr sz="1800" spc="-25" dirty="0">
                <a:solidFill>
                  <a:srgbClr val="404040"/>
                </a:solidFill>
                <a:latin typeface="Carlito"/>
                <a:cs typeface="Carlito"/>
              </a:rPr>
              <a:t>claramente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formuladas, fáciles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de  </a:t>
            </a:r>
            <a:r>
              <a:rPr sz="1800" spc="-45" dirty="0">
                <a:solidFill>
                  <a:srgbClr val="404040"/>
                </a:solidFill>
                <a:latin typeface="Carlito"/>
                <a:cs typeface="Carlito"/>
              </a:rPr>
              <a:t>entender,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de tipo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más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general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a más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específicas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y</a:t>
            </a:r>
            <a:r>
              <a:rPr sz="1800" spc="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rlito"/>
                <a:cs typeface="Carlito"/>
              </a:rPr>
              <a:t>personales.</a:t>
            </a:r>
            <a:endParaRPr sz="18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400"/>
              </a:spcBef>
              <a:buClr>
                <a:srgbClr val="1F477B"/>
              </a:buClr>
              <a:buSzPct val="58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b="1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1800" b="1" spc="-20" dirty="0">
                <a:solidFill>
                  <a:srgbClr val="404040"/>
                </a:solidFill>
                <a:latin typeface="Carlito"/>
                <a:cs typeface="Carlito"/>
              </a:rPr>
              <a:t>evitan </a:t>
            </a:r>
            <a:r>
              <a:rPr sz="1800" b="1" spc="-5" dirty="0">
                <a:solidFill>
                  <a:srgbClr val="404040"/>
                </a:solidFill>
                <a:latin typeface="Carlito"/>
                <a:cs typeface="Carlito"/>
              </a:rPr>
              <a:t>las </a:t>
            </a:r>
            <a:r>
              <a:rPr sz="1800" b="1" spc="-20" dirty="0">
                <a:solidFill>
                  <a:srgbClr val="404040"/>
                </a:solidFill>
                <a:latin typeface="Carlito"/>
                <a:cs typeface="Carlito"/>
              </a:rPr>
              <a:t>preguntas cortas</a:t>
            </a:r>
            <a:r>
              <a:rPr sz="1800" b="1" spc="4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rlito"/>
                <a:cs typeface="Carlito"/>
              </a:rPr>
              <a:t>(Sí/No)</a:t>
            </a:r>
            <a:endParaRPr sz="18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95"/>
              </a:spcBef>
              <a:buClr>
                <a:srgbClr val="1F477B"/>
              </a:buClr>
              <a:buSzPct val="58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b="1" spc="-20" dirty="0">
                <a:solidFill>
                  <a:srgbClr val="404040"/>
                </a:solidFill>
                <a:latin typeface="Carlito"/>
                <a:cs typeface="Carlito"/>
              </a:rPr>
              <a:t>Preguntas neutras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que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no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sugieran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la opinión del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moderador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o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respuesta</a:t>
            </a:r>
            <a:r>
              <a:rPr sz="1800" spc="8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que</a:t>
            </a:r>
            <a:endParaRPr sz="1800" dirty="0">
              <a:latin typeface="Carlito"/>
              <a:cs typeface="Carlito"/>
            </a:endParaRPr>
          </a:p>
          <a:p>
            <a:pPr marL="355600">
              <a:lnSpc>
                <a:spcPct val="100000"/>
              </a:lnSpc>
            </a:pP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espera </a:t>
            </a:r>
            <a:r>
              <a:rPr sz="1800" spc="-65" dirty="0">
                <a:solidFill>
                  <a:srgbClr val="404040"/>
                </a:solidFill>
                <a:latin typeface="Carlito"/>
                <a:cs typeface="Carlito"/>
              </a:rPr>
              <a:t>recibir.</a:t>
            </a:r>
            <a:endParaRPr sz="1800" dirty="0">
              <a:latin typeface="Carlito"/>
              <a:cs typeface="Carlito"/>
            </a:endParaRPr>
          </a:p>
          <a:p>
            <a:pPr marL="355600" marR="5080" indent="-342900">
              <a:lnSpc>
                <a:spcPct val="100000"/>
              </a:lnSpc>
              <a:spcBef>
                <a:spcPts val="409"/>
              </a:spcBef>
              <a:buClr>
                <a:srgbClr val="1F477B"/>
              </a:buClr>
              <a:buSzPct val="58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No es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una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encuesta </a:t>
            </a:r>
            <a:r>
              <a:rPr sz="1800" spc="-15" dirty="0">
                <a:solidFill>
                  <a:srgbClr val="404040"/>
                </a:solidFill>
                <a:latin typeface="Carlito"/>
                <a:cs typeface="Carlito"/>
              </a:rPr>
              <a:t>simultánea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varias personas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que el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moderador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hace una 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pregunta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pasa de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persona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persona </a:t>
            </a:r>
            <a:r>
              <a:rPr sz="1800" spc="-15" dirty="0">
                <a:solidFill>
                  <a:srgbClr val="404040"/>
                </a:solidFill>
                <a:latin typeface="Carlito"/>
                <a:cs typeface="Carlito"/>
              </a:rPr>
              <a:t>obteniendo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la</a:t>
            </a:r>
            <a:r>
              <a:rPr sz="1800" spc="19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respuesta.</a:t>
            </a:r>
            <a:endParaRPr sz="1800" dirty="0">
              <a:latin typeface="Carlito"/>
              <a:cs typeface="Carlito"/>
            </a:endParaRPr>
          </a:p>
          <a:p>
            <a:pPr marL="355600" marR="210820" indent="-342900">
              <a:lnSpc>
                <a:spcPct val="100000"/>
              </a:lnSpc>
              <a:spcBef>
                <a:spcPts val="395"/>
              </a:spcBef>
              <a:buClr>
                <a:srgbClr val="1F477B"/>
              </a:buClr>
              <a:buSzPct val="58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moderador coloca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un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tema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o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hace una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pregunta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1800" spc="-15" dirty="0">
                <a:solidFill>
                  <a:srgbClr val="404040"/>
                </a:solidFill>
                <a:latin typeface="Carlito"/>
                <a:cs typeface="Carlito"/>
              </a:rPr>
              <a:t>entonces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genera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una  </a:t>
            </a:r>
            <a:r>
              <a:rPr sz="1800" spc="-25" dirty="0">
                <a:solidFill>
                  <a:srgbClr val="404040"/>
                </a:solidFill>
                <a:latin typeface="Carlito"/>
                <a:cs typeface="Carlito"/>
              </a:rPr>
              <a:t>conversación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entre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participantes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que responden, </a:t>
            </a:r>
            <a:r>
              <a:rPr sz="1800" spc="-25" dirty="0">
                <a:solidFill>
                  <a:srgbClr val="404040"/>
                </a:solidFill>
                <a:latin typeface="Carlito"/>
                <a:cs typeface="Carlito"/>
              </a:rPr>
              <a:t>contra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preguntan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unos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a 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otros, reaccionan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las opiniones del </a:t>
            </a:r>
            <a:r>
              <a:rPr sz="1800" spc="-25" dirty="0">
                <a:solidFill>
                  <a:srgbClr val="404040"/>
                </a:solidFill>
                <a:latin typeface="Carlito"/>
                <a:cs typeface="Carlito"/>
              </a:rPr>
              <a:t>resto </a:t>
            </a:r>
            <a:r>
              <a:rPr sz="1800" dirty="0">
                <a:solidFill>
                  <a:srgbClr val="404040"/>
                </a:solidFill>
                <a:latin typeface="Wingdings"/>
                <a:cs typeface="Wingdings"/>
              </a:rPr>
              <a:t>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1800" spc="-15" dirty="0">
                <a:solidFill>
                  <a:srgbClr val="404040"/>
                </a:solidFill>
                <a:latin typeface="Carlito"/>
                <a:cs typeface="Carlito"/>
              </a:rPr>
              <a:t>produce sinergia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entre </a:t>
            </a:r>
            <a:r>
              <a:rPr sz="1800" spc="-5" dirty="0">
                <a:solidFill>
                  <a:srgbClr val="404040"/>
                </a:solidFill>
                <a:latin typeface="Carlito"/>
                <a:cs typeface="Carlito"/>
              </a:rPr>
              <a:t>los  </a:t>
            </a:r>
            <a:r>
              <a:rPr sz="1800" spc="-20" dirty="0">
                <a:solidFill>
                  <a:srgbClr val="404040"/>
                </a:solidFill>
                <a:latin typeface="Carlito"/>
                <a:cs typeface="Carlito"/>
              </a:rPr>
              <a:t>participantes.</a:t>
            </a:r>
            <a:endParaRPr sz="18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184" y="245491"/>
            <a:ext cx="38582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575757"/>
                </a:solidFill>
              </a:rPr>
              <a:t>Focus </a:t>
            </a:r>
            <a:r>
              <a:rPr sz="2800" spc="-25" dirty="0">
                <a:solidFill>
                  <a:srgbClr val="575757"/>
                </a:solidFill>
              </a:rPr>
              <a:t>group </a:t>
            </a:r>
            <a:r>
              <a:rPr sz="2800" spc="-5" dirty="0">
                <a:solidFill>
                  <a:srgbClr val="575757"/>
                </a:solidFill>
              </a:rPr>
              <a:t>-</a:t>
            </a:r>
            <a:r>
              <a:rPr sz="2800" spc="-15" dirty="0">
                <a:solidFill>
                  <a:srgbClr val="575757"/>
                </a:solidFill>
              </a:rPr>
              <a:t> </a:t>
            </a:r>
            <a:r>
              <a:rPr sz="2800" spc="-20" dirty="0">
                <a:solidFill>
                  <a:srgbClr val="575757"/>
                </a:solidFill>
              </a:rPr>
              <a:t>Metodología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61238" y="1010158"/>
            <a:ext cx="8058784" cy="358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404040"/>
                </a:solidFill>
                <a:latin typeface="Carlito"/>
                <a:cs typeface="Carlito"/>
              </a:rPr>
              <a:t>¿Cómo </a:t>
            </a:r>
            <a:r>
              <a:rPr sz="2400" b="1" spc="-5" dirty="0">
                <a:solidFill>
                  <a:srgbClr val="404040"/>
                </a:solidFill>
                <a:latin typeface="Carlito"/>
                <a:cs typeface="Carlito"/>
              </a:rPr>
              <a:t>es </a:t>
            </a:r>
            <a:r>
              <a:rPr sz="2400" b="1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400" b="1" spc="-5" dirty="0">
                <a:solidFill>
                  <a:srgbClr val="404040"/>
                </a:solidFill>
                <a:latin typeface="Carlito"/>
                <a:cs typeface="Carlito"/>
              </a:rPr>
              <a:t>típico </a:t>
            </a:r>
            <a:r>
              <a:rPr sz="2400" b="1" spc="-10" dirty="0">
                <a:solidFill>
                  <a:srgbClr val="404040"/>
                </a:solidFill>
                <a:latin typeface="Carlito"/>
                <a:cs typeface="Carlito"/>
              </a:rPr>
              <a:t>Focus</a:t>
            </a:r>
            <a:r>
              <a:rPr sz="2400" b="1" spc="-19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400" b="1" spc="-20" dirty="0">
                <a:solidFill>
                  <a:srgbClr val="404040"/>
                </a:solidFill>
                <a:latin typeface="Carlito"/>
                <a:cs typeface="Carlito"/>
              </a:rPr>
              <a:t>Group?</a:t>
            </a:r>
            <a:endParaRPr sz="2400" dirty="0">
              <a:latin typeface="Carlito"/>
              <a:cs typeface="Carlito"/>
            </a:endParaRPr>
          </a:p>
          <a:p>
            <a:pPr marL="354965" marR="5080" indent="-342900" algn="just">
              <a:lnSpc>
                <a:spcPct val="90000"/>
              </a:lnSpc>
              <a:spcBef>
                <a:spcPts val="1920"/>
              </a:spcBef>
              <a:buClr>
                <a:srgbClr val="1F477B"/>
              </a:buClr>
              <a:buFont typeface="Arial"/>
              <a:buChar char="•"/>
              <a:tabLst>
                <a:tab pos="355600" algn="l"/>
              </a:tabLst>
            </a:pPr>
            <a:r>
              <a:rPr sz="2000" spc="-5" dirty="0">
                <a:latin typeface="Carlito"/>
                <a:cs typeface="Carlito"/>
              </a:rPr>
              <a:t>Los </a:t>
            </a:r>
            <a:r>
              <a:rPr sz="2000" spc="-10" dirty="0">
                <a:latin typeface="Carlito"/>
                <a:cs typeface="Carlito"/>
              </a:rPr>
              <a:t>participantes son reclutados </a:t>
            </a:r>
            <a:r>
              <a:rPr sz="2000" spc="-5" dirty="0">
                <a:latin typeface="Carlito"/>
                <a:cs typeface="Carlito"/>
              </a:rPr>
              <a:t>por </a:t>
            </a:r>
            <a:r>
              <a:rPr sz="2000" spc="-20" dirty="0">
                <a:latin typeface="Carlito"/>
                <a:cs typeface="Carlito"/>
              </a:rPr>
              <a:t>contactadores </a:t>
            </a:r>
            <a:r>
              <a:rPr sz="2000" dirty="0">
                <a:latin typeface="Carlito"/>
                <a:cs typeface="Carlito"/>
              </a:rPr>
              <a:t>(usan </a:t>
            </a:r>
            <a:r>
              <a:rPr sz="2000" spc="-5" dirty="0">
                <a:latin typeface="Carlito"/>
                <a:cs typeface="Carlito"/>
              </a:rPr>
              <a:t>una </a:t>
            </a:r>
            <a:r>
              <a:rPr sz="2000" spc="-20" dirty="0">
                <a:latin typeface="Carlito"/>
                <a:cs typeface="Carlito"/>
              </a:rPr>
              <a:t>red </a:t>
            </a:r>
            <a:r>
              <a:rPr sz="2000" spc="-25" dirty="0">
                <a:latin typeface="Carlito"/>
                <a:cs typeface="Carlito"/>
              </a:rPr>
              <a:t>de  </a:t>
            </a:r>
            <a:r>
              <a:rPr sz="2000" spc="-20" dirty="0">
                <a:latin typeface="Carlito"/>
                <a:cs typeface="Carlito"/>
              </a:rPr>
              <a:t>contactos) </a:t>
            </a:r>
            <a:r>
              <a:rPr sz="2000" dirty="0">
                <a:latin typeface="Carlito"/>
                <a:cs typeface="Carlito"/>
              </a:rPr>
              <a:t>o </a:t>
            </a:r>
            <a:r>
              <a:rPr sz="2000" spc="-5" dirty="0">
                <a:latin typeface="Carlito"/>
                <a:cs typeface="Carlito"/>
              </a:rPr>
              <a:t>por </a:t>
            </a:r>
            <a:r>
              <a:rPr sz="2000" spc="-20" dirty="0">
                <a:latin typeface="Carlito"/>
                <a:cs typeface="Carlito"/>
              </a:rPr>
              <a:t>teléfono/internet </a:t>
            </a:r>
            <a:r>
              <a:rPr sz="2000" spc="-10" dirty="0">
                <a:latin typeface="Carlito"/>
                <a:cs typeface="Carlito"/>
              </a:rPr>
              <a:t>(muestreo </a:t>
            </a:r>
            <a:r>
              <a:rPr sz="2000" spc="-15" dirty="0">
                <a:latin typeface="Carlito"/>
                <a:cs typeface="Carlito"/>
              </a:rPr>
              <a:t>aleatorio) </a:t>
            </a:r>
            <a:r>
              <a:rPr sz="2000" spc="-5" dirty="0">
                <a:latin typeface="Carlito"/>
                <a:cs typeface="Carlito"/>
              </a:rPr>
              <a:t>en que </a:t>
            </a:r>
            <a:r>
              <a:rPr sz="2000" dirty="0">
                <a:latin typeface="Carlito"/>
                <a:cs typeface="Carlito"/>
              </a:rPr>
              <a:t>se </a:t>
            </a:r>
            <a:r>
              <a:rPr sz="2000" spc="-5" dirty="0">
                <a:latin typeface="Carlito"/>
                <a:cs typeface="Carlito"/>
              </a:rPr>
              <a:t>les  describe </a:t>
            </a:r>
            <a:r>
              <a:rPr sz="2000" spc="-10" dirty="0">
                <a:latin typeface="Carlito"/>
                <a:cs typeface="Carlito"/>
              </a:rPr>
              <a:t>en </a:t>
            </a:r>
            <a:r>
              <a:rPr sz="2000" spc="-5" dirty="0">
                <a:latin typeface="Carlito"/>
                <a:cs typeface="Carlito"/>
              </a:rPr>
              <a:t>términos </a:t>
            </a:r>
            <a:r>
              <a:rPr sz="2000" spc="-10" dirty="0">
                <a:latin typeface="Carlito"/>
                <a:cs typeface="Carlito"/>
              </a:rPr>
              <a:t>generales </a:t>
            </a:r>
            <a:r>
              <a:rPr sz="2000" dirty="0">
                <a:latin typeface="Carlito"/>
                <a:cs typeface="Carlito"/>
              </a:rPr>
              <a:t>el </a:t>
            </a:r>
            <a:r>
              <a:rPr sz="2000" spc="-10" dirty="0">
                <a:latin typeface="Carlito"/>
                <a:cs typeface="Carlito"/>
              </a:rPr>
              <a:t>tema </a:t>
            </a:r>
            <a:r>
              <a:rPr sz="2000" dirty="0">
                <a:latin typeface="Carlito"/>
                <a:cs typeface="Carlito"/>
              </a:rPr>
              <a:t>a </a:t>
            </a:r>
            <a:r>
              <a:rPr sz="2000" spc="-70" dirty="0">
                <a:latin typeface="Carlito"/>
                <a:cs typeface="Carlito"/>
              </a:rPr>
              <a:t>tratar, </a:t>
            </a:r>
            <a:r>
              <a:rPr sz="2000" b="1" spc="-5" dirty="0">
                <a:latin typeface="Carlito"/>
                <a:cs typeface="Carlito"/>
              </a:rPr>
              <a:t>se </a:t>
            </a:r>
            <a:r>
              <a:rPr sz="2000" b="1" dirty="0">
                <a:latin typeface="Carlito"/>
                <a:cs typeface="Carlito"/>
              </a:rPr>
              <a:t>hacen </a:t>
            </a:r>
            <a:r>
              <a:rPr sz="2000" b="1" spc="-20" dirty="0">
                <a:latin typeface="Carlito"/>
                <a:cs typeface="Carlito"/>
              </a:rPr>
              <a:t>preguntas </a:t>
            </a:r>
            <a:r>
              <a:rPr sz="2000" b="1" spc="-25" dirty="0">
                <a:latin typeface="Carlito"/>
                <a:cs typeface="Carlito"/>
              </a:rPr>
              <a:t>de  </a:t>
            </a:r>
            <a:r>
              <a:rPr sz="2000" b="1" spc="-20" dirty="0">
                <a:latin typeface="Carlito"/>
                <a:cs typeface="Carlito"/>
              </a:rPr>
              <a:t>filtro </a:t>
            </a:r>
            <a:r>
              <a:rPr sz="2000" b="1" dirty="0">
                <a:latin typeface="Carlito"/>
                <a:cs typeface="Carlito"/>
              </a:rPr>
              <a:t>y </a:t>
            </a:r>
            <a:r>
              <a:rPr sz="2000" b="1" spc="-5" dirty="0">
                <a:latin typeface="Carlito"/>
                <a:cs typeface="Carlito"/>
              </a:rPr>
              <a:t>se les </a:t>
            </a:r>
            <a:r>
              <a:rPr sz="2000" b="1" spc="-25" dirty="0">
                <a:latin typeface="Carlito"/>
                <a:cs typeface="Carlito"/>
              </a:rPr>
              <a:t>invita </a:t>
            </a:r>
            <a:r>
              <a:rPr sz="2000" b="1" dirty="0">
                <a:latin typeface="Carlito"/>
                <a:cs typeface="Carlito"/>
              </a:rPr>
              <a:t>a </a:t>
            </a:r>
            <a:r>
              <a:rPr sz="2000" b="1" spc="-5" dirty="0">
                <a:latin typeface="Carlito"/>
                <a:cs typeface="Carlito"/>
              </a:rPr>
              <a:t>participar </a:t>
            </a:r>
            <a:r>
              <a:rPr sz="2000" dirty="0">
                <a:latin typeface="Carlito"/>
                <a:cs typeface="Carlito"/>
              </a:rPr>
              <a:t>(acción</a:t>
            </a:r>
            <a:r>
              <a:rPr sz="2000" spc="30" dirty="0">
                <a:latin typeface="Carlito"/>
                <a:cs typeface="Carlito"/>
              </a:rPr>
              <a:t> </a:t>
            </a:r>
            <a:r>
              <a:rPr sz="2000" spc="-20" dirty="0">
                <a:latin typeface="Carlito"/>
                <a:cs typeface="Carlito"/>
              </a:rPr>
              <a:t>voluntaria).</a:t>
            </a:r>
            <a:endParaRPr sz="2000" dirty="0">
              <a:latin typeface="Carlito"/>
              <a:cs typeface="Carlito"/>
            </a:endParaRPr>
          </a:p>
          <a:p>
            <a:pPr marL="354965" marR="5715" indent="-342900" algn="just">
              <a:lnSpc>
                <a:spcPct val="91700"/>
              </a:lnSpc>
              <a:spcBef>
                <a:spcPts val="1700"/>
              </a:spcBef>
              <a:buClr>
                <a:srgbClr val="1F477B"/>
              </a:buClr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latin typeface="Carlito"/>
                <a:cs typeface="Carlito"/>
              </a:rPr>
              <a:t>En </a:t>
            </a:r>
            <a:r>
              <a:rPr sz="2000" spc="-15" dirty="0">
                <a:latin typeface="Carlito"/>
                <a:cs typeface="Carlito"/>
              </a:rPr>
              <a:t>general, </a:t>
            </a:r>
            <a:r>
              <a:rPr sz="2000" b="1" dirty="0">
                <a:latin typeface="Carlito"/>
                <a:cs typeface="Carlito"/>
              </a:rPr>
              <a:t>un </a:t>
            </a:r>
            <a:r>
              <a:rPr sz="2000" b="1" spc="-15" dirty="0">
                <a:latin typeface="Carlito"/>
                <a:cs typeface="Carlito"/>
              </a:rPr>
              <a:t>participante </a:t>
            </a:r>
            <a:r>
              <a:rPr sz="2000" b="1" dirty="0">
                <a:latin typeface="Carlito"/>
                <a:cs typeface="Carlito"/>
              </a:rPr>
              <a:t>no </a:t>
            </a:r>
            <a:r>
              <a:rPr sz="2000" b="1" spc="-5" dirty="0">
                <a:latin typeface="Carlito"/>
                <a:cs typeface="Carlito"/>
              </a:rPr>
              <a:t>debe </a:t>
            </a:r>
            <a:r>
              <a:rPr sz="2000" b="1" spc="-15" dirty="0">
                <a:latin typeface="Carlito"/>
                <a:cs typeface="Carlito"/>
              </a:rPr>
              <a:t>conocer </a:t>
            </a:r>
            <a:r>
              <a:rPr sz="2000" b="1" dirty="0">
                <a:latin typeface="Carlito"/>
                <a:cs typeface="Carlito"/>
              </a:rPr>
              <a:t>a </a:t>
            </a:r>
            <a:r>
              <a:rPr sz="2000" b="1" spc="-20" dirty="0">
                <a:latin typeface="Carlito"/>
                <a:cs typeface="Carlito"/>
              </a:rPr>
              <a:t>otros </a:t>
            </a:r>
            <a:r>
              <a:rPr sz="2000" b="1" spc="-15" dirty="0">
                <a:latin typeface="Carlito"/>
                <a:cs typeface="Carlito"/>
              </a:rPr>
              <a:t>participantes </a:t>
            </a:r>
            <a:r>
              <a:rPr sz="2000" dirty="0">
                <a:latin typeface="Carlito"/>
                <a:cs typeface="Carlito"/>
              </a:rPr>
              <a:t>de </a:t>
            </a:r>
            <a:r>
              <a:rPr sz="2000" spc="-10" dirty="0">
                <a:latin typeface="Carlito"/>
                <a:cs typeface="Carlito"/>
              </a:rPr>
              <a:t>un  </a:t>
            </a:r>
            <a:r>
              <a:rPr sz="2000" dirty="0">
                <a:latin typeface="Carlito"/>
                <a:cs typeface="Carlito"/>
              </a:rPr>
              <a:t>mismo </a:t>
            </a:r>
            <a:r>
              <a:rPr sz="2000" spc="-5" dirty="0">
                <a:latin typeface="Carlito"/>
                <a:cs typeface="Carlito"/>
              </a:rPr>
              <a:t>grupo (la </a:t>
            </a:r>
            <a:r>
              <a:rPr sz="2000" spc="-25" dirty="0">
                <a:latin typeface="Carlito"/>
                <a:cs typeface="Carlito"/>
              </a:rPr>
              <a:t>gente </a:t>
            </a:r>
            <a:r>
              <a:rPr sz="2000" spc="-5" dirty="0">
                <a:latin typeface="Carlito"/>
                <a:cs typeface="Carlito"/>
              </a:rPr>
              <a:t>es más </a:t>
            </a:r>
            <a:r>
              <a:rPr sz="2000" spc="-10" dirty="0">
                <a:latin typeface="Carlito"/>
                <a:cs typeface="Carlito"/>
              </a:rPr>
              <a:t>abierta </a:t>
            </a:r>
            <a:r>
              <a:rPr sz="2000" dirty="0">
                <a:latin typeface="Carlito"/>
                <a:cs typeface="Carlito"/>
              </a:rPr>
              <a:t>y </a:t>
            </a:r>
            <a:r>
              <a:rPr sz="2000" spc="-5" dirty="0">
                <a:latin typeface="Carlito"/>
                <a:cs typeface="Carlito"/>
              </a:rPr>
              <a:t>menos </a:t>
            </a:r>
            <a:r>
              <a:rPr sz="2000" spc="-10" dirty="0">
                <a:latin typeface="Carlito"/>
                <a:cs typeface="Carlito"/>
              </a:rPr>
              <a:t>preocupada </a:t>
            </a:r>
            <a:r>
              <a:rPr sz="2000" spc="-15" dirty="0">
                <a:latin typeface="Carlito"/>
                <a:cs typeface="Carlito"/>
              </a:rPr>
              <a:t>con personas  </a:t>
            </a:r>
            <a:r>
              <a:rPr sz="2000" dirty="0">
                <a:latin typeface="Carlito"/>
                <a:cs typeface="Carlito"/>
              </a:rPr>
              <a:t>que no </a:t>
            </a:r>
            <a:r>
              <a:rPr sz="2000" spc="-5" dirty="0">
                <a:latin typeface="Carlito"/>
                <a:cs typeface="Carlito"/>
              </a:rPr>
              <a:t>conoce </a:t>
            </a:r>
            <a:r>
              <a:rPr sz="2000" dirty="0">
                <a:latin typeface="Carlito"/>
                <a:cs typeface="Carlito"/>
              </a:rPr>
              <a:t>y que no </a:t>
            </a:r>
            <a:r>
              <a:rPr sz="2000" spc="-40" dirty="0">
                <a:latin typeface="Carlito"/>
                <a:cs typeface="Carlito"/>
              </a:rPr>
              <a:t>volverá </a:t>
            </a:r>
            <a:r>
              <a:rPr sz="2000" dirty="0">
                <a:latin typeface="Carlito"/>
                <a:cs typeface="Carlito"/>
              </a:rPr>
              <a:t>a</a:t>
            </a:r>
            <a:r>
              <a:rPr sz="2000" spc="-17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ver).</a:t>
            </a:r>
            <a:endParaRPr sz="2000" dirty="0">
              <a:latin typeface="Carlito"/>
              <a:cs typeface="Carlito"/>
            </a:endParaRPr>
          </a:p>
          <a:p>
            <a:pPr marL="354965" marR="6985" indent="-342900" algn="just">
              <a:lnSpc>
                <a:spcPts val="2200"/>
              </a:lnSpc>
              <a:spcBef>
                <a:spcPts val="1745"/>
              </a:spcBef>
              <a:buClr>
                <a:srgbClr val="1F477B"/>
              </a:buClr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latin typeface="Carlito"/>
                <a:cs typeface="Carlito"/>
              </a:rPr>
              <a:t>En </a:t>
            </a:r>
            <a:r>
              <a:rPr sz="2000" spc="-15" dirty="0">
                <a:latin typeface="Carlito"/>
                <a:cs typeface="Carlito"/>
              </a:rPr>
              <a:t>general, </a:t>
            </a:r>
            <a:r>
              <a:rPr sz="2000" spc="-5" dirty="0">
                <a:latin typeface="Carlito"/>
                <a:cs typeface="Carlito"/>
              </a:rPr>
              <a:t>no hacer participar </a:t>
            </a:r>
            <a:r>
              <a:rPr sz="2000" spc="-25" dirty="0">
                <a:latin typeface="Carlito"/>
                <a:cs typeface="Carlito"/>
              </a:rPr>
              <a:t>gente </a:t>
            </a:r>
            <a:r>
              <a:rPr sz="2000" spc="-10" dirty="0">
                <a:latin typeface="Carlito"/>
                <a:cs typeface="Carlito"/>
              </a:rPr>
              <a:t>con relación </a:t>
            </a:r>
            <a:r>
              <a:rPr sz="2000" spc="-25" dirty="0">
                <a:latin typeface="Carlito"/>
                <a:cs typeface="Carlito"/>
              </a:rPr>
              <a:t>jerárquica </a:t>
            </a:r>
            <a:r>
              <a:rPr sz="2000" spc="-5" dirty="0">
                <a:latin typeface="Carlito"/>
                <a:cs typeface="Carlito"/>
              </a:rPr>
              <a:t>en un </a:t>
            </a:r>
            <a:r>
              <a:rPr sz="2000" spc="-10" dirty="0">
                <a:latin typeface="Carlito"/>
                <a:cs typeface="Carlito"/>
              </a:rPr>
              <a:t>mismo  </a:t>
            </a:r>
            <a:r>
              <a:rPr sz="2000" dirty="0">
                <a:latin typeface="Carlito"/>
                <a:cs typeface="Carlito"/>
              </a:rPr>
              <a:t>grupo </a:t>
            </a:r>
            <a:r>
              <a:rPr sz="2000" spc="-5" dirty="0">
                <a:latin typeface="Carlito"/>
                <a:cs typeface="Carlito"/>
              </a:rPr>
              <a:t>(supervisores con empleados, </a:t>
            </a:r>
            <a:r>
              <a:rPr sz="2000" spc="-25" dirty="0">
                <a:latin typeface="Carlito"/>
                <a:cs typeface="Carlito"/>
              </a:rPr>
              <a:t>profesores </a:t>
            </a:r>
            <a:r>
              <a:rPr sz="2000" spc="-5" dirty="0">
                <a:latin typeface="Carlito"/>
                <a:cs typeface="Carlito"/>
              </a:rPr>
              <a:t>con </a:t>
            </a:r>
            <a:r>
              <a:rPr sz="2000" spc="-20" dirty="0">
                <a:latin typeface="Carlito"/>
                <a:cs typeface="Carlito"/>
              </a:rPr>
              <a:t>estudiantes,</a:t>
            </a:r>
            <a:r>
              <a:rPr sz="2000" spc="-85" dirty="0">
                <a:latin typeface="Carlito"/>
                <a:cs typeface="Carlito"/>
              </a:rPr>
              <a:t> </a:t>
            </a:r>
            <a:r>
              <a:rPr sz="2000" spc="-20" dirty="0">
                <a:latin typeface="Carlito"/>
                <a:cs typeface="Carlito"/>
              </a:rPr>
              <a:t>etc.).</a:t>
            </a:r>
            <a:endParaRPr sz="20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184" y="245491"/>
            <a:ext cx="38582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575757"/>
                </a:solidFill>
              </a:rPr>
              <a:t>Focus </a:t>
            </a:r>
            <a:r>
              <a:rPr sz="2800" spc="-25" dirty="0">
                <a:solidFill>
                  <a:srgbClr val="575757"/>
                </a:solidFill>
              </a:rPr>
              <a:t>group </a:t>
            </a:r>
            <a:r>
              <a:rPr sz="2800" spc="-5" dirty="0">
                <a:solidFill>
                  <a:srgbClr val="575757"/>
                </a:solidFill>
              </a:rPr>
              <a:t>-</a:t>
            </a:r>
            <a:r>
              <a:rPr sz="2800" spc="-15" dirty="0">
                <a:solidFill>
                  <a:srgbClr val="575757"/>
                </a:solidFill>
              </a:rPr>
              <a:t> </a:t>
            </a:r>
            <a:r>
              <a:rPr sz="2800" spc="-20" dirty="0">
                <a:solidFill>
                  <a:srgbClr val="575757"/>
                </a:solidFill>
              </a:rPr>
              <a:t>Metodología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61238" y="1256157"/>
            <a:ext cx="8060055" cy="438404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469265" marR="5080" indent="-457200" algn="just">
              <a:lnSpc>
                <a:spcPct val="70000"/>
              </a:lnSpc>
              <a:spcBef>
                <a:spcPts val="825"/>
              </a:spcBef>
              <a:buClr>
                <a:srgbClr val="1F477B"/>
              </a:buClr>
              <a:buFont typeface="Arial"/>
              <a:buChar char="•"/>
              <a:tabLst>
                <a:tab pos="469900" algn="l"/>
              </a:tabLst>
            </a:pP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000" spc="-15" dirty="0">
                <a:solidFill>
                  <a:srgbClr val="404040"/>
                </a:solidFill>
                <a:latin typeface="Carlito"/>
                <a:cs typeface="Carlito"/>
              </a:rPr>
              <a:t>moderador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inicia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conversación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pidiéndole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cada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uno que </a:t>
            </a:r>
            <a:r>
              <a:rPr sz="2000" spc="-30" dirty="0">
                <a:solidFill>
                  <a:srgbClr val="404040"/>
                </a:solidFill>
                <a:latin typeface="Carlito"/>
                <a:cs typeface="Carlito"/>
              </a:rPr>
              <a:t>se 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presente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si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mismo </a:t>
            </a:r>
            <a:r>
              <a:rPr sz="2000" spc="-15" dirty="0">
                <a:solidFill>
                  <a:srgbClr val="404040"/>
                </a:solidFill>
                <a:latin typeface="Carlito"/>
                <a:cs typeface="Carlito"/>
              </a:rPr>
              <a:t>(nombre,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sus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deberes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hobbies, etc.),menciona 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alguna </a:t>
            </a:r>
            <a:r>
              <a:rPr sz="2000" spc="-15" dirty="0">
                <a:solidFill>
                  <a:srgbClr val="404040"/>
                </a:solidFill>
                <a:latin typeface="Carlito"/>
                <a:cs typeface="Carlito"/>
              </a:rPr>
              <a:t>reglas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básicas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participación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como: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no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existen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opiniones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buenas  o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malas,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tratar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contestar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uno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vez,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etc.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por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supuesto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confirmar 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que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información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es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confidencial</a:t>
            </a:r>
            <a:endParaRPr sz="2000">
              <a:latin typeface="Carlito"/>
              <a:cs typeface="Carlito"/>
            </a:endParaRPr>
          </a:p>
          <a:p>
            <a:pPr marL="469265" marR="5080" indent="-457200" algn="just">
              <a:lnSpc>
                <a:spcPct val="70000"/>
              </a:lnSpc>
              <a:spcBef>
                <a:spcPts val="1705"/>
              </a:spcBef>
              <a:buClr>
                <a:srgbClr val="1F477B"/>
              </a:buClr>
              <a:buFont typeface="Arial"/>
              <a:buChar char="•"/>
              <a:tabLst>
                <a:tab pos="469900" algn="l"/>
              </a:tabLst>
            </a:pP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moderador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guía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conversación ayudado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por una </a:t>
            </a:r>
            <a:r>
              <a:rPr sz="2000" spc="-15" dirty="0">
                <a:solidFill>
                  <a:srgbClr val="404040"/>
                </a:solidFill>
                <a:latin typeface="Carlito"/>
                <a:cs typeface="Carlito"/>
              </a:rPr>
              <a:t>pauta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sesión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que 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tiene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su alcance,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que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detalle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temas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cubrir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preguntas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o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técnicas 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para</a:t>
            </a:r>
            <a:r>
              <a:rPr sz="2000" spc="-5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abordarlos.</a:t>
            </a:r>
            <a:endParaRPr sz="2000">
              <a:latin typeface="Carlito"/>
              <a:cs typeface="Carlito"/>
            </a:endParaRPr>
          </a:p>
          <a:p>
            <a:pPr marL="469265" marR="6985" indent="-457200" algn="just">
              <a:lnSpc>
                <a:spcPct val="70000"/>
              </a:lnSpc>
              <a:spcBef>
                <a:spcPts val="1689"/>
              </a:spcBef>
              <a:buClr>
                <a:srgbClr val="1F477B"/>
              </a:buClr>
              <a:buFont typeface="Arial"/>
              <a:buChar char="•"/>
              <a:tabLst>
                <a:tab pos="469900" algn="l"/>
              </a:tabLst>
            </a:pP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medida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que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grupo </a:t>
            </a:r>
            <a:r>
              <a:rPr sz="2000" spc="-35" dirty="0">
                <a:solidFill>
                  <a:srgbClr val="404040"/>
                </a:solidFill>
                <a:latin typeface="Carlito"/>
                <a:cs typeface="Carlito"/>
              </a:rPr>
              <a:t>va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respondiendo,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000" spc="-15" dirty="0">
                <a:solidFill>
                  <a:srgbClr val="404040"/>
                </a:solidFill>
                <a:latin typeface="Carlito"/>
                <a:cs typeface="Carlito"/>
              </a:rPr>
              <a:t>moderador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sondea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para 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buscar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más </a:t>
            </a:r>
            <a:r>
              <a:rPr sz="2000" spc="-15" dirty="0">
                <a:solidFill>
                  <a:srgbClr val="404040"/>
                </a:solidFill>
                <a:latin typeface="Carlito"/>
                <a:cs typeface="Carlito"/>
              </a:rPr>
              <a:t>información, solicitar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más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opiniones,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hace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preguntas </a:t>
            </a:r>
            <a:r>
              <a:rPr sz="2000" spc="5" dirty="0">
                <a:solidFill>
                  <a:srgbClr val="404040"/>
                </a:solidFill>
                <a:latin typeface="Carlito"/>
                <a:cs typeface="Carlito"/>
              </a:rPr>
              <a:t>más 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específicas, </a:t>
            </a:r>
            <a:r>
              <a:rPr sz="2000" spc="-15" dirty="0">
                <a:solidFill>
                  <a:srgbClr val="404040"/>
                </a:solidFill>
                <a:latin typeface="Carlito"/>
                <a:cs typeface="Carlito"/>
              </a:rPr>
              <a:t>verificar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conclusiones, cambiar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al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tema siguiente,</a:t>
            </a:r>
            <a:r>
              <a:rPr sz="2000" spc="8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etc.</a:t>
            </a:r>
            <a:endParaRPr sz="2000">
              <a:latin typeface="Carlito"/>
              <a:cs typeface="Carlito"/>
            </a:endParaRPr>
          </a:p>
          <a:p>
            <a:pPr marL="469265" marR="5715" indent="-457200" algn="just">
              <a:lnSpc>
                <a:spcPct val="70000"/>
              </a:lnSpc>
              <a:spcBef>
                <a:spcPts val="1705"/>
              </a:spcBef>
              <a:buClr>
                <a:srgbClr val="1F477B"/>
              </a:buClr>
              <a:buFont typeface="Arial"/>
              <a:buChar char="•"/>
              <a:tabLst>
                <a:tab pos="469900" algn="l"/>
              </a:tabLst>
            </a:pP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A los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participantes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se les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paga como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compensación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por su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tiempo y 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costos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000" spc="-15" dirty="0">
                <a:solidFill>
                  <a:srgbClr val="404040"/>
                </a:solidFill>
                <a:latin typeface="Carlito"/>
                <a:cs typeface="Carlito"/>
              </a:rPr>
              <a:t>transporte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o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se les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entrega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un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regalo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de un </a:t>
            </a:r>
            <a:r>
              <a:rPr sz="2000" spc="-10" dirty="0">
                <a:solidFill>
                  <a:srgbClr val="404040"/>
                </a:solidFill>
                <a:latin typeface="Carlito"/>
                <a:cs typeface="Carlito"/>
              </a:rPr>
              <a:t>valor </a:t>
            </a:r>
            <a:r>
              <a:rPr sz="2000" spc="-15" dirty="0">
                <a:solidFill>
                  <a:srgbClr val="404040"/>
                </a:solidFill>
                <a:latin typeface="Carlito"/>
                <a:cs typeface="Carlito"/>
              </a:rPr>
              <a:t>comparable 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(no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tan alto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para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no estimular la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aparición de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profesionales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de los </a:t>
            </a:r>
            <a:r>
              <a:rPr sz="2000" spc="-25" dirty="0">
                <a:solidFill>
                  <a:srgbClr val="404040"/>
                </a:solidFill>
                <a:latin typeface="Carlito"/>
                <a:cs typeface="Carlito"/>
              </a:rPr>
              <a:t>focus 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groups).</a:t>
            </a:r>
            <a:endParaRPr sz="2000">
              <a:latin typeface="Carlito"/>
              <a:cs typeface="Carlito"/>
            </a:endParaRPr>
          </a:p>
          <a:p>
            <a:pPr marL="469900" indent="-457200" algn="just">
              <a:lnSpc>
                <a:spcPct val="100000"/>
              </a:lnSpc>
              <a:spcBef>
                <a:spcPts val="890"/>
              </a:spcBef>
              <a:buClr>
                <a:srgbClr val="1F477B"/>
              </a:buClr>
              <a:buFont typeface="Arial"/>
              <a:buChar char="•"/>
              <a:tabLst>
                <a:tab pos="469900" algn="l"/>
              </a:tabLst>
            </a:pP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Un grupo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normalmente toma entre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45 </a:t>
            </a:r>
            <a:r>
              <a:rPr sz="2000" spc="-5" dirty="0">
                <a:solidFill>
                  <a:srgbClr val="404040"/>
                </a:solidFill>
                <a:latin typeface="Carlito"/>
                <a:cs typeface="Carlito"/>
              </a:rPr>
              <a:t>min </a:t>
            </a:r>
            <a:r>
              <a:rPr sz="2000" dirty="0">
                <a:solidFill>
                  <a:srgbClr val="404040"/>
                </a:solidFill>
                <a:latin typeface="Carlito"/>
                <a:cs typeface="Carlito"/>
              </a:rPr>
              <a:t>y 2</a:t>
            </a:r>
            <a:r>
              <a:rPr sz="2000" spc="-4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rlito"/>
                <a:cs typeface="Carlito"/>
              </a:rPr>
              <a:t>hrs.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05" y="245491"/>
            <a:ext cx="633059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575757"/>
                </a:solidFill>
              </a:rPr>
              <a:t>Focus </a:t>
            </a:r>
            <a:r>
              <a:rPr sz="2800" spc="-25" dirty="0">
                <a:solidFill>
                  <a:srgbClr val="575757"/>
                </a:solidFill>
              </a:rPr>
              <a:t>group </a:t>
            </a:r>
            <a:r>
              <a:rPr sz="2800" spc="-165" dirty="0">
                <a:solidFill>
                  <a:srgbClr val="575757"/>
                </a:solidFill>
                <a:latin typeface="Arial"/>
                <a:cs typeface="Arial"/>
              </a:rPr>
              <a:t>– </a:t>
            </a:r>
            <a:r>
              <a:rPr lang="es-PA" sz="2800" spc="-15" dirty="0">
                <a:solidFill>
                  <a:srgbClr val="575757"/>
                </a:solidFill>
              </a:rPr>
              <a:t>Herramientas para registrarlo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5998" y="1047369"/>
            <a:ext cx="7992109" cy="4896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03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b="1" spc="-5" dirty="0">
                <a:solidFill>
                  <a:srgbClr val="404040"/>
                </a:solidFill>
                <a:latin typeface="Carlito"/>
                <a:cs typeface="Carlito"/>
              </a:rPr>
              <a:t>Video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: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Captura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información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verbal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no verbal.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Pude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más 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intrusiva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 inhibir a algunos</a:t>
            </a:r>
            <a:r>
              <a:rPr sz="2300" spc="-3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participantes.</a:t>
            </a:r>
            <a:endParaRPr sz="23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b="1" dirty="0">
                <a:solidFill>
                  <a:srgbClr val="404040"/>
                </a:solidFill>
                <a:latin typeface="Carlito"/>
                <a:cs typeface="Carlito"/>
              </a:rPr>
              <a:t>Audio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: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Captura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sólo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información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verbal.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puede</a:t>
            </a:r>
            <a:r>
              <a:rPr sz="2300" spc="-8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perder</a:t>
            </a:r>
            <a:endParaRPr sz="2300" dirty="0">
              <a:latin typeface="Carlito"/>
              <a:cs typeface="Carlito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información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no verbal</a:t>
            </a:r>
            <a:r>
              <a:rPr sz="2300" spc="-5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valiosa.</a:t>
            </a:r>
            <a:endParaRPr sz="2300" dirty="0">
              <a:latin typeface="Carlito"/>
              <a:cs typeface="Carlito"/>
            </a:endParaRPr>
          </a:p>
          <a:p>
            <a:pPr marL="355600" marR="5080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b="1" spc="-5" dirty="0">
                <a:solidFill>
                  <a:srgbClr val="404040"/>
                </a:solidFill>
                <a:latin typeface="Carlito"/>
                <a:cs typeface="Carlito"/>
              </a:rPr>
              <a:t>Notas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: Tiene limitaciones por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las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distintas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velocidades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al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hablar</a:t>
            </a:r>
            <a:r>
              <a:rPr sz="2300" spc="-15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y  </a:t>
            </a:r>
            <a:r>
              <a:rPr sz="2300" spc="-50" dirty="0">
                <a:solidFill>
                  <a:srgbClr val="404040"/>
                </a:solidFill>
                <a:latin typeface="Carlito"/>
                <a:cs typeface="Carlito"/>
              </a:rPr>
              <a:t>escribir.</a:t>
            </a:r>
            <a:endParaRPr sz="2300" dirty="0">
              <a:latin typeface="Carlito"/>
              <a:cs typeface="Carlito"/>
            </a:endParaRPr>
          </a:p>
          <a:p>
            <a:pPr marL="355600" marR="67310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  <a:tab pos="6068060" algn="l"/>
                <a:tab pos="7288530" algn="l"/>
              </a:tabLst>
            </a:pPr>
            <a:r>
              <a:rPr sz="2300" b="1" spc="-20" dirty="0">
                <a:solidFill>
                  <a:srgbClr val="404040"/>
                </a:solidFill>
                <a:latin typeface="Carlito"/>
                <a:cs typeface="Carlito"/>
              </a:rPr>
              <a:t>Métodos </a:t>
            </a:r>
            <a:r>
              <a:rPr sz="2300" b="1" spc="-5" dirty="0">
                <a:solidFill>
                  <a:srgbClr val="404040"/>
                </a:solidFill>
                <a:latin typeface="Carlito"/>
                <a:cs typeface="Carlito"/>
              </a:rPr>
              <a:t>múltiples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: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Notas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conjunto con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audio</a:t>
            </a:r>
            <a:r>
              <a:rPr sz="2300" spc="29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o</a:t>
            </a:r>
            <a:r>
              <a:rPr sz="2300" spc="3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video.	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Las 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notas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usan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como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avance para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el análisis más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que una 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transcripción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completa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dicho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en</a:t>
            </a:r>
            <a:r>
              <a:rPr sz="2300" spc="9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el</a:t>
            </a:r>
            <a:r>
              <a:rPr sz="2300" spc="1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grupo.	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Requiere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un</a:t>
            </a:r>
            <a:r>
              <a:rPr sz="2300" spc="-14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co- 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moderador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en la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sala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o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detrás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un espejo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unidireccional.</a:t>
            </a:r>
            <a:endParaRPr sz="23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00" dirty="0">
              <a:latin typeface="Carlito"/>
              <a:cs typeface="Carlito"/>
            </a:endParaRPr>
          </a:p>
          <a:p>
            <a:pPr marL="2943225" marR="327660" indent="-2562225">
              <a:lnSpc>
                <a:spcPct val="100000"/>
              </a:lnSpc>
            </a:pPr>
            <a:r>
              <a:rPr sz="2300" b="1" i="1" dirty="0">
                <a:solidFill>
                  <a:srgbClr val="C00000"/>
                </a:solidFill>
                <a:latin typeface="Carlito"/>
                <a:cs typeface="Carlito"/>
              </a:rPr>
              <a:t>Un </a:t>
            </a:r>
            <a:r>
              <a:rPr sz="2300" b="1" i="1" spc="-5" dirty="0">
                <a:solidFill>
                  <a:srgbClr val="C00000"/>
                </a:solidFill>
                <a:latin typeface="Carlito"/>
                <a:cs typeface="Carlito"/>
              </a:rPr>
              <a:t>sólo moderador </a:t>
            </a:r>
            <a:r>
              <a:rPr sz="2300" b="1" i="1" dirty="0">
                <a:solidFill>
                  <a:srgbClr val="C00000"/>
                </a:solidFill>
                <a:latin typeface="Carlito"/>
                <a:cs typeface="Carlito"/>
              </a:rPr>
              <a:t>NO </a:t>
            </a:r>
            <a:r>
              <a:rPr sz="2300" b="1" i="1" spc="-5" dirty="0">
                <a:solidFill>
                  <a:srgbClr val="C00000"/>
                </a:solidFill>
                <a:latin typeface="Carlito"/>
                <a:cs typeface="Carlito"/>
              </a:rPr>
              <a:t>PUEDE dirigir </a:t>
            </a:r>
            <a:r>
              <a:rPr sz="2300" b="1" i="1" dirty="0">
                <a:solidFill>
                  <a:srgbClr val="C00000"/>
                </a:solidFill>
                <a:latin typeface="Carlito"/>
                <a:cs typeface="Carlito"/>
              </a:rPr>
              <a:t>al grupo y </a:t>
            </a:r>
            <a:r>
              <a:rPr sz="2300" b="1" i="1" spc="-10" dirty="0">
                <a:solidFill>
                  <a:srgbClr val="C00000"/>
                </a:solidFill>
                <a:latin typeface="Carlito"/>
                <a:cs typeface="Carlito"/>
              </a:rPr>
              <a:t>tomar notas  </a:t>
            </a:r>
            <a:r>
              <a:rPr sz="2300" b="1" i="1" spc="-20" dirty="0">
                <a:solidFill>
                  <a:srgbClr val="C00000"/>
                </a:solidFill>
                <a:latin typeface="Carlito"/>
                <a:cs typeface="Carlito"/>
              </a:rPr>
              <a:t>simultáneamente.</a:t>
            </a:r>
            <a:endParaRPr sz="23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973" y="245491"/>
            <a:ext cx="61671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solidFill>
                  <a:srgbClr val="575757"/>
                </a:solidFill>
              </a:rPr>
              <a:t>Procedimientos </a:t>
            </a:r>
            <a:r>
              <a:rPr sz="2800" spc="-5" dirty="0">
                <a:solidFill>
                  <a:srgbClr val="575757"/>
                </a:solidFill>
              </a:rPr>
              <a:t>de </a:t>
            </a:r>
            <a:r>
              <a:rPr sz="2800" spc="-30" dirty="0">
                <a:solidFill>
                  <a:srgbClr val="575757"/>
                </a:solidFill>
              </a:rPr>
              <a:t>investigación</a:t>
            </a:r>
            <a:r>
              <a:rPr sz="2800" spc="-5" dirty="0">
                <a:solidFill>
                  <a:srgbClr val="575757"/>
                </a:solidFill>
              </a:rPr>
              <a:t> </a:t>
            </a:r>
            <a:r>
              <a:rPr sz="2800" spc="-25" dirty="0">
                <a:solidFill>
                  <a:srgbClr val="575757"/>
                </a:solidFill>
              </a:rPr>
              <a:t>cualitativa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1167320" y="1286255"/>
            <a:ext cx="6819900" cy="2997835"/>
            <a:chOff x="1167320" y="1286255"/>
            <a:chExt cx="6819900" cy="2997835"/>
          </a:xfrm>
        </p:grpSpPr>
        <p:sp>
          <p:nvSpPr>
            <p:cNvPr id="4" name="object 4"/>
            <p:cNvSpPr/>
            <p:nvPr/>
          </p:nvSpPr>
          <p:spPr>
            <a:xfrm>
              <a:off x="3897630" y="3786377"/>
              <a:ext cx="4076700" cy="476884"/>
            </a:xfrm>
            <a:custGeom>
              <a:avLst/>
              <a:gdLst/>
              <a:ahLst/>
              <a:cxnLst/>
              <a:rect l="l" t="t" r="r" b="b"/>
              <a:pathLst>
                <a:path w="4076700" h="476885">
                  <a:moveTo>
                    <a:pt x="2037588" y="0"/>
                  </a:moveTo>
                  <a:lnTo>
                    <a:pt x="2037588" y="358521"/>
                  </a:lnTo>
                  <a:lnTo>
                    <a:pt x="4076192" y="358521"/>
                  </a:lnTo>
                  <a:lnTo>
                    <a:pt x="4076192" y="476631"/>
                  </a:lnTo>
                </a:path>
                <a:path w="4076700" h="476885">
                  <a:moveTo>
                    <a:pt x="2037588" y="0"/>
                  </a:moveTo>
                  <a:lnTo>
                    <a:pt x="2037588" y="358521"/>
                  </a:lnTo>
                  <a:lnTo>
                    <a:pt x="2717165" y="358521"/>
                  </a:lnTo>
                  <a:lnTo>
                    <a:pt x="2717165" y="476631"/>
                  </a:lnTo>
                </a:path>
                <a:path w="4076700" h="476885">
                  <a:moveTo>
                    <a:pt x="2038985" y="0"/>
                  </a:moveTo>
                  <a:lnTo>
                    <a:pt x="2038985" y="358521"/>
                  </a:lnTo>
                  <a:lnTo>
                    <a:pt x="1359408" y="358521"/>
                  </a:lnTo>
                  <a:lnTo>
                    <a:pt x="1359408" y="476631"/>
                  </a:lnTo>
                </a:path>
                <a:path w="4076700" h="476885">
                  <a:moveTo>
                    <a:pt x="2038731" y="0"/>
                  </a:moveTo>
                  <a:lnTo>
                    <a:pt x="2038731" y="358521"/>
                  </a:lnTo>
                  <a:lnTo>
                    <a:pt x="0" y="358521"/>
                  </a:lnTo>
                  <a:lnTo>
                    <a:pt x="0" y="476631"/>
                  </a:lnTo>
                </a:path>
              </a:pathLst>
            </a:custGeom>
            <a:ln w="25908">
              <a:solidFill>
                <a:srgbClr val="8062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935217" y="2850641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777"/>
                  </a:lnTo>
                </a:path>
              </a:pathLst>
            </a:custGeom>
            <a:ln w="25908">
              <a:solidFill>
                <a:srgbClr val="9BB9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39746" y="1875281"/>
              <a:ext cx="3396615" cy="414655"/>
            </a:xfrm>
            <a:custGeom>
              <a:avLst/>
              <a:gdLst/>
              <a:ahLst/>
              <a:cxnLst/>
              <a:rect l="l" t="t" r="r" b="b"/>
              <a:pathLst>
                <a:path w="3396615" h="414655">
                  <a:moveTo>
                    <a:pt x="1697736" y="0"/>
                  </a:moveTo>
                  <a:lnTo>
                    <a:pt x="1697736" y="296417"/>
                  </a:lnTo>
                  <a:lnTo>
                    <a:pt x="3396615" y="296417"/>
                  </a:lnTo>
                  <a:lnTo>
                    <a:pt x="3396615" y="414527"/>
                  </a:lnTo>
                </a:path>
                <a:path w="3396615" h="414655">
                  <a:moveTo>
                    <a:pt x="1697482" y="0"/>
                  </a:moveTo>
                  <a:lnTo>
                    <a:pt x="1697482" y="296417"/>
                  </a:lnTo>
                  <a:lnTo>
                    <a:pt x="0" y="296417"/>
                  </a:lnTo>
                  <a:lnTo>
                    <a:pt x="0" y="414527"/>
                  </a:lnTo>
                </a:path>
              </a:pathLst>
            </a:custGeom>
            <a:ln w="25908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82696" y="1286255"/>
              <a:ext cx="1909572" cy="6568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29940" y="1313687"/>
              <a:ext cx="1813560" cy="5608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60041" y="2850641"/>
              <a:ext cx="1359535" cy="354965"/>
            </a:xfrm>
            <a:custGeom>
              <a:avLst/>
              <a:gdLst/>
              <a:ahLst/>
              <a:cxnLst/>
              <a:rect l="l" t="t" r="r" b="b"/>
              <a:pathLst>
                <a:path w="1359535" h="354964">
                  <a:moveTo>
                    <a:pt x="679703" y="0"/>
                  </a:moveTo>
                  <a:lnTo>
                    <a:pt x="679703" y="236728"/>
                  </a:lnTo>
                  <a:lnTo>
                    <a:pt x="1359281" y="236728"/>
                  </a:lnTo>
                  <a:lnTo>
                    <a:pt x="1359281" y="354838"/>
                  </a:lnTo>
                </a:path>
                <a:path w="1359535" h="354964">
                  <a:moveTo>
                    <a:pt x="679450" y="0"/>
                  </a:moveTo>
                  <a:lnTo>
                    <a:pt x="679450" y="236728"/>
                  </a:lnTo>
                  <a:lnTo>
                    <a:pt x="0" y="236728"/>
                  </a:lnTo>
                  <a:lnTo>
                    <a:pt x="0" y="354838"/>
                  </a:lnTo>
                </a:path>
              </a:pathLst>
            </a:custGeom>
            <a:ln w="25908">
              <a:solidFill>
                <a:srgbClr val="9BB9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80338" y="3766566"/>
              <a:ext cx="1359535" cy="504825"/>
            </a:xfrm>
            <a:custGeom>
              <a:avLst/>
              <a:gdLst/>
              <a:ahLst/>
              <a:cxnLst/>
              <a:rect l="l" t="t" r="r" b="b"/>
              <a:pathLst>
                <a:path w="1359535" h="504825">
                  <a:moveTo>
                    <a:pt x="679704" y="0"/>
                  </a:moveTo>
                  <a:lnTo>
                    <a:pt x="679704" y="386587"/>
                  </a:lnTo>
                  <a:lnTo>
                    <a:pt x="1359154" y="386587"/>
                  </a:lnTo>
                  <a:lnTo>
                    <a:pt x="1359154" y="504443"/>
                  </a:lnTo>
                </a:path>
                <a:path w="1359535" h="504825">
                  <a:moveTo>
                    <a:pt x="679576" y="0"/>
                  </a:moveTo>
                  <a:lnTo>
                    <a:pt x="679576" y="386587"/>
                  </a:lnTo>
                  <a:lnTo>
                    <a:pt x="0" y="386587"/>
                  </a:lnTo>
                  <a:lnTo>
                    <a:pt x="0" y="504443"/>
                  </a:lnTo>
                </a:path>
              </a:pathLst>
            </a:custGeom>
            <a:ln w="25908">
              <a:solidFill>
                <a:srgbClr val="8062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329940" y="1313688"/>
            <a:ext cx="1815464" cy="56261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14300" rIns="0" bIns="0" rtlCol="0">
            <a:spAutoFit/>
          </a:bodyPr>
          <a:lstStyle/>
          <a:p>
            <a:pPr marL="226695" marR="234315" indent="146050">
              <a:lnSpc>
                <a:spcPts val="1200"/>
              </a:lnSpc>
              <a:spcBef>
                <a:spcPts val="900"/>
              </a:spcBef>
            </a:pPr>
            <a:r>
              <a:rPr sz="1100" dirty="0">
                <a:latin typeface="Carlito"/>
                <a:cs typeface="Carlito"/>
              </a:rPr>
              <a:t>Procedimientos </a:t>
            </a:r>
            <a:r>
              <a:rPr sz="1100" spc="-5" dirty="0">
                <a:latin typeface="Carlito"/>
                <a:cs typeface="Carlito"/>
              </a:rPr>
              <a:t>de  investigación</a:t>
            </a:r>
            <a:r>
              <a:rPr sz="1100" spc="-165" dirty="0">
                <a:latin typeface="Carlito"/>
                <a:cs typeface="Carlito"/>
              </a:rPr>
              <a:t> </a:t>
            </a:r>
            <a:r>
              <a:rPr sz="1100" dirty="0">
                <a:latin typeface="Carlito"/>
                <a:cs typeface="Carlito"/>
              </a:rPr>
              <a:t>cualitativa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929383" y="2261616"/>
            <a:ext cx="1217930" cy="657225"/>
            <a:chOff x="1929383" y="2261616"/>
            <a:chExt cx="1217930" cy="657225"/>
          </a:xfrm>
        </p:grpSpPr>
        <p:sp>
          <p:nvSpPr>
            <p:cNvPr id="13" name="object 13"/>
            <p:cNvSpPr/>
            <p:nvPr/>
          </p:nvSpPr>
          <p:spPr>
            <a:xfrm>
              <a:off x="1929383" y="2261616"/>
              <a:ext cx="1217676" cy="65684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76627" y="2289048"/>
              <a:ext cx="1123188" cy="56083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976627" y="2289032"/>
            <a:ext cx="1123315" cy="56261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00330" rIns="0" bIns="0" rtlCol="0">
            <a:spAutoFit/>
          </a:bodyPr>
          <a:lstStyle/>
          <a:p>
            <a:pPr marL="335280" marR="212090" indent="-116205">
              <a:lnSpc>
                <a:spcPts val="1300"/>
              </a:lnSpc>
              <a:spcBef>
                <a:spcPts val="790"/>
              </a:spcBef>
            </a:pPr>
            <a:r>
              <a:rPr sz="1100" dirty="0">
                <a:latin typeface="Carlito"/>
                <a:cs typeface="Carlito"/>
              </a:rPr>
              <a:t>Directos</a:t>
            </a:r>
            <a:r>
              <a:rPr sz="1100" spc="-155" dirty="0">
                <a:latin typeface="Carlito"/>
                <a:cs typeface="Carlito"/>
              </a:rPr>
              <a:t> </a:t>
            </a:r>
            <a:r>
              <a:rPr sz="1100" spc="-5" dirty="0">
                <a:latin typeface="Carlito"/>
                <a:cs typeface="Carlito"/>
              </a:rPr>
              <a:t>(no  ocultos)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251203" y="3177539"/>
            <a:ext cx="1217930" cy="655320"/>
            <a:chOff x="1251203" y="3177539"/>
            <a:chExt cx="1217930" cy="655320"/>
          </a:xfrm>
        </p:grpSpPr>
        <p:sp>
          <p:nvSpPr>
            <p:cNvPr id="17" name="object 17"/>
            <p:cNvSpPr/>
            <p:nvPr/>
          </p:nvSpPr>
          <p:spPr>
            <a:xfrm>
              <a:off x="1251203" y="3177539"/>
              <a:ext cx="1217675" cy="6553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98447" y="3204971"/>
              <a:ext cx="1121664" cy="5608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298447" y="3204987"/>
            <a:ext cx="1123315" cy="560705"/>
          </a:xfrm>
          <a:prstGeom prst="rect">
            <a:avLst/>
          </a:prstGeom>
          <a:ln w="9639">
            <a:solidFill>
              <a:srgbClr val="F6924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34290">
              <a:lnSpc>
                <a:spcPct val="100000"/>
              </a:lnSpc>
            </a:pPr>
            <a:r>
              <a:rPr sz="1100" b="1" spc="-5" dirty="0">
                <a:latin typeface="Carlito"/>
                <a:cs typeface="Carlito"/>
              </a:rPr>
              <a:t>Sesiones de</a:t>
            </a:r>
            <a:r>
              <a:rPr sz="1100" b="1" spc="-130" dirty="0">
                <a:latin typeface="Carlito"/>
                <a:cs typeface="Carlito"/>
              </a:rPr>
              <a:t> </a:t>
            </a:r>
            <a:r>
              <a:rPr sz="1100" b="1" dirty="0">
                <a:latin typeface="Carlito"/>
                <a:cs typeface="Carlito"/>
              </a:rPr>
              <a:t>grupo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71500" y="4242815"/>
            <a:ext cx="1217930" cy="657225"/>
            <a:chOff x="571500" y="4242815"/>
            <a:chExt cx="1217930" cy="657225"/>
          </a:xfrm>
        </p:grpSpPr>
        <p:sp>
          <p:nvSpPr>
            <p:cNvPr id="21" name="object 21"/>
            <p:cNvSpPr/>
            <p:nvPr/>
          </p:nvSpPr>
          <p:spPr>
            <a:xfrm>
              <a:off x="571500" y="4242815"/>
              <a:ext cx="1217676" cy="65684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18744" y="4270247"/>
              <a:ext cx="1123188" cy="56083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18744" y="4270247"/>
            <a:ext cx="1123315" cy="56134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L="210185">
              <a:lnSpc>
                <a:spcPct val="100000"/>
              </a:lnSpc>
            </a:pPr>
            <a:r>
              <a:rPr sz="1100" b="1" spc="-5" dirty="0">
                <a:latin typeface="Carlito"/>
                <a:cs typeface="Carlito"/>
              </a:rPr>
              <a:t>Focus</a:t>
            </a:r>
            <a:r>
              <a:rPr sz="1100" b="1" spc="-40" dirty="0">
                <a:latin typeface="Carlito"/>
                <a:cs typeface="Carlito"/>
              </a:rPr>
              <a:t> </a:t>
            </a:r>
            <a:r>
              <a:rPr sz="1100" b="1" spc="-5" dirty="0">
                <a:latin typeface="Carlito"/>
                <a:cs typeface="Carlito"/>
              </a:rPr>
              <a:t>group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929383" y="4242815"/>
            <a:ext cx="1217930" cy="657225"/>
            <a:chOff x="1929383" y="4242815"/>
            <a:chExt cx="1217930" cy="657225"/>
          </a:xfrm>
        </p:grpSpPr>
        <p:sp>
          <p:nvSpPr>
            <p:cNvPr id="25" name="object 25"/>
            <p:cNvSpPr/>
            <p:nvPr/>
          </p:nvSpPr>
          <p:spPr>
            <a:xfrm>
              <a:off x="1929383" y="4242815"/>
              <a:ext cx="1217676" cy="65684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976627" y="4270247"/>
              <a:ext cx="1123188" cy="56083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976627" y="4270247"/>
            <a:ext cx="1123315" cy="56134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15570" rIns="0" bIns="0" rtlCol="0">
            <a:spAutoFit/>
          </a:bodyPr>
          <a:lstStyle/>
          <a:p>
            <a:pPr marL="291465" marR="269240" indent="-27940">
              <a:lnSpc>
                <a:spcPts val="1200"/>
              </a:lnSpc>
              <a:spcBef>
                <a:spcPts val="910"/>
              </a:spcBef>
            </a:pPr>
            <a:r>
              <a:rPr sz="1100" b="1" dirty="0">
                <a:latin typeface="Carlito"/>
                <a:cs typeface="Carlito"/>
              </a:rPr>
              <a:t>Gr</a:t>
            </a:r>
            <a:r>
              <a:rPr sz="1100" b="1" spc="-5" dirty="0">
                <a:latin typeface="Carlito"/>
                <a:cs typeface="Carlito"/>
              </a:rPr>
              <a:t>up</a:t>
            </a:r>
            <a:r>
              <a:rPr sz="1100" b="1" spc="-20" dirty="0">
                <a:latin typeface="Carlito"/>
                <a:cs typeface="Carlito"/>
              </a:rPr>
              <a:t>o</a:t>
            </a:r>
            <a:r>
              <a:rPr sz="1100" b="1" spc="135" dirty="0">
                <a:latin typeface="Carlito"/>
                <a:cs typeface="Carlito"/>
              </a:rPr>
              <a:t>s</a:t>
            </a:r>
            <a:r>
              <a:rPr sz="1100" b="1" spc="-5" dirty="0">
                <a:latin typeface="Carlito"/>
                <a:cs typeface="Carlito"/>
              </a:rPr>
              <a:t>d</a:t>
            </a:r>
            <a:r>
              <a:rPr sz="1100" b="1" dirty="0">
                <a:latin typeface="Carlito"/>
                <a:cs typeface="Carlito"/>
              </a:rPr>
              <a:t>e  </a:t>
            </a:r>
            <a:r>
              <a:rPr sz="1100" b="1" spc="-5" dirty="0">
                <a:latin typeface="Carlito"/>
                <a:cs typeface="Carlito"/>
              </a:rPr>
              <a:t>discusión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609088" y="3177539"/>
            <a:ext cx="1217930" cy="655320"/>
            <a:chOff x="2609088" y="3177539"/>
            <a:chExt cx="1217930" cy="655320"/>
          </a:xfrm>
        </p:grpSpPr>
        <p:sp>
          <p:nvSpPr>
            <p:cNvPr id="29" name="object 29"/>
            <p:cNvSpPr/>
            <p:nvPr/>
          </p:nvSpPr>
          <p:spPr>
            <a:xfrm>
              <a:off x="2609088" y="3177539"/>
              <a:ext cx="1217676" cy="65532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56332" y="3204971"/>
              <a:ext cx="1123188" cy="5608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656332" y="3204987"/>
            <a:ext cx="1123315" cy="560705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14300" rIns="0" bIns="0" rtlCol="0">
            <a:spAutoFit/>
          </a:bodyPr>
          <a:lstStyle/>
          <a:p>
            <a:pPr marL="210820" marR="168910" indent="-48895">
              <a:lnSpc>
                <a:spcPts val="1200"/>
              </a:lnSpc>
              <a:spcBef>
                <a:spcPts val="900"/>
              </a:spcBef>
            </a:pPr>
            <a:r>
              <a:rPr sz="1100" spc="-10" dirty="0">
                <a:latin typeface="Carlito"/>
                <a:cs typeface="Carlito"/>
              </a:rPr>
              <a:t>Entrevistas</a:t>
            </a:r>
            <a:r>
              <a:rPr sz="1100" spc="-140" dirty="0">
                <a:latin typeface="Carlito"/>
                <a:cs typeface="Carlito"/>
              </a:rPr>
              <a:t> </a:t>
            </a:r>
            <a:r>
              <a:rPr sz="1100" dirty="0">
                <a:latin typeface="Carlito"/>
                <a:cs typeface="Carlito"/>
              </a:rPr>
              <a:t>en  </a:t>
            </a:r>
            <a:r>
              <a:rPr sz="1100" spc="-5" dirty="0">
                <a:latin typeface="Carlito"/>
                <a:cs typeface="Carlito"/>
              </a:rPr>
              <a:t>profundidad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257800" y="2261616"/>
            <a:ext cx="1388745" cy="657225"/>
            <a:chOff x="5257800" y="2261616"/>
            <a:chExt cx="1388745" cy="657225"/>
          </a:xfrm>
        </p:grpSpPr>
        <p:sp>
          <p:nvSpPr>
            <p:cNvPr id="33" name="object 33"/>
            <p:cNvSpPr/>
            <p:nvPr/>
          </p:nvSpPr>
          <p:spPr>
            <a:xfrm>
              <a:off x="5326380" y="2261616"/>
              <a:ext cx="1217676" cy="65684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257800" y="2409444"/>
              <a:ext cx="1388363" cy="38557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73623" y="2289048"/>
              <a:ext cx="1123188" cy="56083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73623" y="2288984"/>
              <a:ext cx="1123315" cy="562610"/>
            </a:xfrm>
            <a:custGeom>
              <a:avLst/>
              <a:gdLst/>
              <a:ahLst/>
              <a:cxnLst/>
              <a:rect l="l" t="t" r="r" b="b"/>
              <a:pathLst>
                <a:path w="1123314" h="562610">
                  <a:moveTo>
                    <a:pt x="0" y="561784"/>
                  </a:moveTo>
                  <a:lnTo>
                    <a:pt x="1122692" y="561784"/>
                  </a:lnTo>
                  <a:lnTo>
                    <a:pt x="1122692" y="0"/>
                  </a:lnTo>
                  <a:lnTo>
                    <a:pt x="0" y="0"/>
                  </a:lnTo>
                  <a:lnTo>
                    <a:pt x="0" y="561784"/>
                  </a:lnTo>
                  <a:close/>
                </a:path>
                <a:path w="1123314" h="562610">
                  <a:moveTo>
                    <a:pt x="0" y="562419"/>
                  </a:moveTo>
                  <a:lnTo>
                    <a:pt x="1123188" y="562419"/>
                  </a:lnTo>
                  <a:lnTo>
                    <a:pt x="1123188" y="63"/>
                  </a:lnTo>
                  <a:lnTo>
                    <a:pt x="0" y="63"/>
                  </a:lnTo>
                  <a:lnTo>
                    <a:pt x="0" y="562419"/>
                  </a:lnTo>
                  <a:close/>
                </a:path>
              </a:pathLst>
            </a:custGeom>
            <a:ln w="9144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5373623" y="2289032"/>
            <a:ext cx="1123315" cy="562610"/>
          </a:xfrm>
          <a:prstGeom prst="rect">
            <a:avLst/>
          </a:prstGeom>
          <a:ln w="9639">
            <a:solidFill>
              <a:srgbClr val="F6924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Carlito"/>
                <a:cs typeface="Carlito"/>
              </a:rPr>
              <a:t>Indirectos</a:t>
            </a:r>
            <a:r>
              <a:rPr sz="1100" spc="-130" dirty="0">
                <a:latin typeface="Carlito"/>
                <a:cs typeface="Carlito"/>
              </a:rPr>
              <a:t> </a:t>
            </a:r>
            <a:r>
              <a:rPr sz="1100" spc="-5" dirty="0">
                <a:latin typeface="Carlito"/>
                <a:cs typeface="Carlito"/>
              </a:rPr>
              <a:t>(ocultos)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329428" y="3203448"/>
            <a:ext cx="1211579" cy="6492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596509" y="3308984"/>
            <a:ext cx="679450" cy="3460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85090">
              <a:lnSpc>
                <a:spcPts val="1200"/>
              </a:lnSpc>
              <a:spcBef>
                <a:spcPts val="240"/>
              </a:spcBef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Técnicas 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p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royecti</a:t>
            </a:r>
            <a:r>
              <a:rPr sz="1100" spc="-10" dirty="0">
                <a:solidFill>
                  <a:srgbClr val="FFFFFF"/>
                </a:solidFill>
                <a:latin typeface="Carlito"/>
                <a:cs typeface="Carlito"/>
              </a:rPr>
              <a:t>v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as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291840" y="4241291"/>
            <a:ext cx="1210056" cy="6492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3556508" y="4346575"/>
            <a:ext cx="668655" cy="3460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44450" marR="5080" indent="-32384">
              <a:lnSpc>
                <a:spcPts val="1200"/>
              </a:lnSpc>
              <a:spcBef>
                <a:spcPts val="240"/>
              </a:spcBef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Técnicas</a:t>
            </a:r>
            <a:r>
              <a:rPr sz="1100" spc="-20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de  asociación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611623" y="4241291"/>
            <a:ext cx="1322831" cy="64922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4729353" y="4346575"/>
            <a:ext cx="1049020" cy="3460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186055">
              <a:lnSpc>
                <a:spcPts val="1200"/>
              </a:lnSpc>
              <a:spcBef>
                <a:spcPts val="240"/>
              </a:spcBef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Técnicas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de  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c</a:t>
            </a:r>
            <a:r>
              <a:rPr sz="1100" spc="5" dirty="0">
                <a:solidFill>
                  <a:srgbClr val="FFFFFF"/>
                </a:solidFill>
                <a:latin typeface="Carlito"/>
                <a:cs typeface="Carlito"/>
              </a:rPr>
              <a:t>om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pl</a:t>
            </a:r>
            <a:r>
              <a:rPr sz="1100" spc="-10" dirty="0">
                <a:solidFill>
                  <a:srgbClr val="FFFFFF"/>
                </a:solidFill>
                <a:latin typeface="Carlito"/>
                <a:cs typeface="Carlito"/>
              </a:rPr>
              <a:t>em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en</a:t>
            </a:r>
            <a:r>
              <a:rPr sz="1100" spc="-15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sz="1100" spc="-25" dirty="0">
                <a:solidFill>
                  <a:srgbClr val="FFFFFF"/>
                </a:solidFill>
                <a:latin typeface="Carlito"/>
                <a:cs typeface="Carlito"/>
              </a:rPr>
              <a:t>c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100" spc="-10" dirty="0">
                <a:solidFill>
                  <a:srgbClr val="FFFFFF"/>
                </a:solidFill>
                <a:latin typeface="Carlito"/>
                <a:cs typeface="Carlito"/>
              </a:rPr>
              <a:t>ó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009132" y="4241291"/>
            <a:ext cx="1210056" cy="6492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6237859" y="4346575"/>
            <a:ext cx="748030" cy="3460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36195">
              <a:lnSpc>
                <a:spcPts val="1200"/>
              </a:lnSpc>
              <a:spcBef>
                <a:spcPts val="240"/>
              </a:spcBef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Técnicas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de  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c</a:t>
            </a:r>
            <a:r>
              <a:rPr sz="1100" spc="5" dirty="0">
                <a:solidFill>
                  <a:srgbClr val="FFFFFF"/>
                </a:solidFill>
                <a:latin typeface="Carlito"/>
                <a:cs typeface="Carlito"/>
              </a:rPr>
              <a:t>o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ns</a:t>
            </a:r>
            <a:r>
              <a:rPr sz="1100" spc="-15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100" spc="-20" dirty="0">
                <a:solidFill>
                  <a:srgbClr val="FFFFFF"/>
                </a:solidFill>
                <a:latin typeface="Carlito"/>
                <a:cs typeface="Carlito"/>
              </a:rPr>
              <a:t>u</a:t>
            </a:r>
            <a:r>
              <a:rPr sz="1100" spc="-15" dirty="0">
                <a:solidFill>
                  <a:srgbClr val="FFFFFF"/>
                </a:solidFill>
                <a:latin typeface="Carlito"/>
                <a:cs typeface="Carlito"/>
              </a:rPr>
              <a:t>cc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100" spc="-10" dirty="0">
                <a:solidFill>
                  <a:srgbClr val="FFFFFF"/>
                </a:solidFill>
                <a:latin typeface="Carlito"/>
                <a:cs typeface="Carlito"/>
              </a:rPr>
              <a:t>ón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368540" y="4241291"/>
            <a:ext cx="1210055" cy="6492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7633461" y="4346575"/>
            <a:ext cx="668655" cy="3460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2865" marR="5080" indent="-50800">
              <a:lnSpc>
                <a:spcPts val="1200"/>
              </a:lnSpc>
              <a:spcBef>
                <a:spcPts val="240"/>
              </a:spcBef>
            </a:pP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Técnicas</a:t>
            </a:r>
            <a:r>
              <a:rPr sz="1100" spc="-20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rlito"/>
                <a:cs typeface="Carlito"/>
              </a:rPr>
              <a:t>de  </a:t>
            </a:r>
            <a:r>
              <a:rPr sz="1100" dirty="0">
                <a:solidFill>
                  <a:srgbClr val="FFFFFF"/>
                </a:solidFill>
                <a:latin typeface="Carlito"/>
                <a:cs typeface="Carlito"/>
              </a:rPr>
              <a:t>expresión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825" y="245491"/>
            <a:ext cx="28632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70" dirty="0">
                <a:solidFill>
                  <a:srgbClr val="575757"/>
                </a:solidFill>
              </a:rPr>
              <a:t>Técnicas</a:t>
            </a:r>
            <a:r>
              <a:rPr sz="2800" spc="-150" dirty="0">
                <a:solidFill>
                  <a:srgbClr val="575757"/>
                </a:solidFill>
              </a:rPr>
              <a:t> </a:t>
            </a:r>
            <a:r>
              <a:rPr sz="2800" spc="-40" dirty="0">
                <a:solidFill>
                  <a:srgbClr val="575757"/>
                </a:solidFill>
              </a:rPr>
              <a:t>proyectivas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45998" y="1046225"/>
            <a:ext cx="7883525" cy="5341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9309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Es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una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forma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cuestionamiento </a:t>
            </a: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no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estructurada </a:t>
            </a: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e  </a:t>
            </a:r>
            <a:r>
              <a:rPr sz="2500" b="1" spc="-25" dirty="0">
                <a:solidFill>
                  <a:srgbClr val="404040"/>
                </a:solidFill>
                <a:latin typeface="Carlito"/>
                <a:cs typeface="Carlito"/>
              </a:rPr>
              <a:t>indirecta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que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anima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 los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participantes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2500" spc="-40" dirty="0">
                <a:solidFill>
                  <a:srgbClr val="DE0000"/>
                </a:solidFill>
                <a:latin typeface="Carlito"/>
                <a:cs typeface="Carlito"/>
              </a:rPr>
              <a:t>proyectar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sus  motivaciones, creencias,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actitudes o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sentimientos 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subyacentes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con respecto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 los temas de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interés.</a:t>
            </a:r>
            <a:endParaRPr sz="25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404040"/>
              </a:buClr>
              <a:buFont typeface="Arial"/>
              <a:buChar char="•"/>
            </a:pPr>
            <a:endParaRPr sz="3550" dirty="0">
              <a:latin typeface="Carlito"/>
              <a:cs typeface="Carlito"/>
            </a:endParaRPr>
          </a:p>
          <a:p>
            <a:pPr marL="355600" marR="12827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pide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 las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personas que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interpreten </a:t>
            </a: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500" b="1" spc="-25" dirty="0">
                <a:solidFill>
                  <a:srgbClr val="404040"/>
                </a:solidFill>
                <a:latin typeface="Carlito"/>
                <a:cs typeface="Carlito"/>
              </a:rPr>
              <a:t>comportamiento  </a:t>
            </a: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otros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500" spc="-35" dirty="0">
                <a:solidFill>
                  <a:srgbClr val="404040"/>
                </a:solidFill>
                <a:latin typeface="Carlito"/>
                <a:cs typeface="Carlito"/>
              </a:rPr>
              <a:t>vez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describir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comportamiento</a:t>
            </a:r>
            <a:r>
              <a:rPr sz="2500" spc="-7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propio</a:t>
            </a:r>
            <a:endParaRPr sz="2500" dirty="0">
              <a:latin typeface="Carlito"/>
              <a:cs typeface="Carlito"/>
            </a:endParaRPr>
          </a:p>
          <a:p>
            <a:pPr marL="355600" marR="554990">
              <a:lnSpc>
                <a:spcPts val="2980"/>
              </a:lnSpc>
              <a:spcBef>
                <a:spcPts val="140"/>
              </a:spcBef>
              <a:tabLst>
                <a:tab pos="1088390" algn="l"/>
                <a:tab pos="1760220" algn="l"/>
              </a:tabLst>
            </a:pPr>
            <a:r>
              <a:rPr sz="2500" spc="-5" dirty="0">
                <a:solidFill>
                  <a:srgbClr val="404040"/>
                </a:solidFill>
                <a:latin typeface="Wingdings"/>
                <a:cs typeface="Wingdings"/>
              </a:rPr>
              <a:t></a:t>
            </a:r>
            <a:r>
              <a:rPr sz="2500" spc="-5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Proyectan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manera indirecta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sus motivaciones, 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actitudes,	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creencias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o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sentimientos.</a:t>
            </a:r>
            <a:endParaRPr sz="25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 dirty="0">
              <a:latin typeface="Carlito"/>
              <a:cs typeface="Carlito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plantea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situación 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ambigua, </a:t>
            </a:r>
            <a:r>
              <a:rPr sz="2500" spc="-5" dirty="0">
                <a:solidFill>
                  <a:srgbClr val="DE0000"/>
                </a:solidFill>
                <a:latin typeface="Carlito"/>
                <a:cs typeface="Carlito"/>
              </a:rPr>
              <a:t>escenarios</a:t>
            </a:r>
            <a:r>
              <a:rPr sz="2500" spc="-170" dirty="0">
                <a:solidFill>
                  <a:srgbClr val="DE0000"/>
                </a:solidFill>
                <a:latin typeface="Carlito"/>
                <a:cs typeface="Carlito"/>
              </a:rPr>
              <a:t> </a:t>
            </a:r>
            <a:r>
              <a:rPr sz="2500" spc="-20" dirty="0">
                <a:solidFill>
                  <a:srgbClr val="DE0000"/>
                </a:solidFill>
                <a:latin typeface="Carlito"/>
                <a:cs typeface="Carlito"/>
              </a:rPr>
              <a:t>deliberadamente  </a:t>
            </a:r>
            <a:r>
              <a:rPr sz="2500" spc="-25" dirty="0">
                <a:solidFill>
                  <a:srgbClr val="DE0000"/>
                </a:solidFill>
                <a:latin typeface="Carlito"/>
                <a:cs typeface="Carlito"/>
              </a:rPr>
              <a:t>vagos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,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500" spc="-35" dirty="0">
                <a:solidFill>
                  <a:srgbClr val="404040"/>
                </a:solidFill>
                <a:latin typeface="Carlito"/>
                <a:cs typeface="Carlito"/>
              </a:rPr>
              <a:t>esta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forma </a:t>
            </a:r>
            <a:r>
              <a:rPr sz="2500" b="1" spc="-40" dirty="0">
                <a:solidFill>
                  <a:srgbClr val="404040"/>
                </a:solidFill>
                <a:latin typeface="Carlito"/>
                <a:cs typeface="Carlito"/>
              </a:rPr>
              <a:t>proyectan </a:t>
            </a: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más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sus</a:t>
            </a:r>
            <a:r>
              <a:rPr sz="2500" b="1" spc="8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emociones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.</a:t>
            </a:r>
            <a:endParaRPr sz="25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012" y="245491"/>
            <a:ext cx="5219599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10535" algn="l"/>
              </a:tabLst>
            </a:pPr>
            <a:r>
              <a:rPr sz="2800" spc="-70" dirty="0">
                <a:solidFill>
                  <a:srgbClr val="575757"/>
                </a:solidFill>
              </a:rPr>
              <a:t>Técnicas</a:t>
            </a:r>
            <a:r>
              <a:rPr sz="2800" spc="-90" dirty="0">
                <a:solidFill>
                  <a:srgbClr val="575757"/>
                </a:solidFill>
              </a:rPr>
              <a:t> </a:t>
            </a:r>
            <a:r>
              <a:rPr sz="2800" spc="-40" dirty="0">
                <a:solidFill>
                  <a:srgbClr val="575757"/>
                </a:solidFill>
              </a:rPr>
              <a:t>proyectivas	</a:t>
            </a:r>
            <a:r>
              <a:rPr sz="2800" b="1" spc="-5" dirty="0">
                <a:solidFill>
                  <a:srgbClr val="DE0000"/>
                </a:solidFill>
              </a:rPr>
              <a:t>de</a:t>
            </a:r>
            <a:r>
              <a:rPr sz="2800" b="1" spc="75" dirty="0">
                <a:solidFill>
                  <a:srgbClr val="DE0000"/>
                </a:solidFill>
              </a:rPr>
              <a:t> </a:t>
            </a:r>
            <a:r>
              <a:rPr sz="2800" b="1" spc="-15" dirty="0">
                <a:solidFill>
                  <a:srgbClr val="DE0000"/>
                </a:solidFill>
              </a:rPr>
              <a:t>asociación</a:t>
            </a:r>
            <a:endParaRPr sz="2800" b="1" dirty="0"/>
          </a:p>
        </p:txBody>
      </p:sp>
      <p:sp>
        <p:nvSpPr>
          <p:cNvPr id="6" name="object 6"/>
          <p:cNvSpPr txBox="1"/>
          <p:nvPr/>
        </p:nvSpPr>
        <p:spPr>
          <a:xfrm>
            <a:off x="545998" y="1046225"/>
            <a:ext cx="7923530" cy="32874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51484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presenta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estímulo y se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pide que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responda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lo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primero  que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se le viene a la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0" dirty="0" err="1">
                <a:solidFill>
                  <a:srgbClr val="404040"/>
                </a:solidFill>
                <a:latin typeface="Carlito"/>
                <a:cs typeface="Carlito"/>
              </a:rPr>
              <a:t>mente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.</a:t>
            </a:r>
            <a:endParaRPr lang="es-PA" sz="2500" spc="-20" dirty="0">
              <a:solidFill>
                <a:srgbClr val="404040"/>
              </a:solidFill>
              <a:latin typeface="Carlito"/>
              <a:cs typeface="Carlito"/>
            </a:endParaRPr>
          </a:p>
          <a:p>
            <a:pPr marL="12700" marR="451484">
              <a:lnSpc>
                <a:spcPct val="100000"/>
              </a:lnSpc>
              <a:spcBef>
                <a:spcPts val="95"/>
              </a:spcBef>
              <a:tabLst>
                <a:tab pos="354965" algn="l"/>
                <a:tab pos="355600" algn="l"/>
              </a:tabLst>
            </a:pPr>
            <a:endParaRPr sz="25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La más típica: </a:t>
            </a:r>
            <a:r>
              <a:rPr sz="2500" b="1" spc="-10" dirty="0">
                <a:solidFill>
                  <a:srgbClr val="404040"/>
                </a:solidFill>
                <a:latin typeface="Carlito"/>
                <a:cs typeface="Carlito"/>
              </a:rPr>
              <a:t>Asociación </a:t>
            </a: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de</a:t>
            </a:r>
            <a:r>
              <a:rPr sz="2500" b="1" spc="-6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palabra</a:t>
            </a:r>
            <a:endParaRPr sz="2500" b="1" dirty="0">
              <a:latin typeface="Carlito"/>
              <a:cs typeface="Carlito"/>
            </a:endParaRPr>
          </a:p>
          <a:p>
            <a:pPr marL="756285" marR="116205" lvl="1" indent="-287020">
              <a:lnSpc>
                <a:spcPct val="100000"/>
              </a:lnSpc>
              <a:spcBef>
                <a:spcPts val="61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presenta lista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palabras,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una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 la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vez,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pide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que 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responda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con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primera palabra(s)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que se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viene a la</a:t>
            </a:r>
            <a:r>
              <a:rPr sz="2300" spc="3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mente.</a:t>
            </a:r>
            <a:endParaRPr sz="23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usan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palabras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interés/de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prueba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otras </a:t>
            </a:r>
            <a:r>
              <a:rPr sz="2300" spc="-25" dirty="0">
                <a:solidFill>
                  <a:srgbClr val="404040"/>
                </a:solidFill>
                <a:latin typeface="Carlito"/>
              </a:rPr>
              <a:t>“de relleno”.</a:t>
            </a:r>
          </a:p>
          <a:p>
            <a:pPr marL="756285" lvl="1" indent="-287020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controla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el tiempo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para </a:t>
            </a:r>
            <a:r>
              <a:rPr sz="2300" spc="-60" dirty="0">
                <a:solidFill>
                  <a:srgbClr val="404040"/>
                </a:solidFill>
                <a:latin typeface="Carlito"/>
                <a:cs typeface="Carlito"/>
              </a:rPr>
              <a:t>responder.</a:t>
            </a:r>
            <a:endParaRPr sz="23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7637" y="245491"/>
            <a:ext cx="500776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70" dirty="0">
                <a:solidFill>
                  <a:srgbClr val="575757"/>
                </a:solidFill>
              </a:rPr>
              <a:t>Técnicas </a:t>
            </a:r>
            <a:r>
              <a:rPr sz="2800" spc="-40" dirty="0">
                <a:solidFill>
                  <a:srgbClr val="575757"/>
                </a:solidFill>
              </a:rPr>
              <a:t>proyectivas </a:t>
            </a:r>
            <a:r>
              <a:rPr sz="2800" b="1" spc="-5" dirty="0">
                <a:solidFill>
                  <a:srgbClr val="DE0000"/>
                </a:solidFill>
              </a:rPr>
              <a:t>de</a:t>
            </a:r>
            <a:r>
              <a:rPr sz="2800" b="1" spc="120" dirty="0">
                <a:solidFill>
                  <a:srgbClr val="DE0000"/>
                </a:solidFill>
              </a:rPr>
              <a:t> </a:t>
            </a:r>
            <a:r>
              <a:rPr sz="2800" b="1" spc="-15" dirty="0">
                <a:solidFill>
                  <a:srgbClr val="DE0000"/>
                </a:solidFill>
              </a:rPr>
              <a:t>asociación</a:t>
            </a:r>
            <a:endParaRPr sz="2800" b="1" dirty="0"/>
          </a:p>
        </p:txBody>
      </p:sp>
      <p:sp>
        <p:nvSpPr>
          <p:cNvPr id="6" name="object 6"/>
          <p:cNvSpPr txBox="1"/>
          <p:nvPr/>
        </p:nvSpPr>
        <p:spPr>
          <a:xfrm>
            <a:off x="545998" y="980059"/>
            <a:ext cx="7736205" cy="4064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500" b="1" spc="-15" dirty="0">
                <a:solidFill>
                  <a:srgbClr val="404040"/>
                </a:solidFill>
                <a:latin typeface="Carlito"/>
                <a:cs typeface="Carlito"/>
              </a:rPr>
              <a:t>suposición </a:t>
            </a:r>
            <a:r>
              <a:rPr sz="2500" b="1" spc="-25" dirty="0">
                <a:solidFill>
                  <a:srgbClr val="404040"/>
                </a:solidFill>
                <a:latin typeface="Carlito"/>
                <a:cs typeface="Carlito"/>
              </a:rPr>
              <a:t>subyacente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: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asociación </a:t>
            </a:r>
            <a:r>
              <a:rPr sz="2500" spc="-20" dirty="0" err="1">
                <a:solidFill>
                  <a:srgbClr val="404040"/>
                </a:solidFill>
                <a:latin typeface="Carlito"/>
                <a:cs typeface="Carlito"/>
              </a:rPr>
              <a:t>permite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5" dirty="0" err="1">
                <a:solidFill>
                  <a:srgbClr val="404040"/>
                </a:solidFill>
                <a:latin typeface="Carlito"/>
                <a:cs typeface="Carlito"/>
              </a:rPr>
              <a:t>revelar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0" dirty="0" err="1">
                <a:solidFill>
                  <a:srgbClr val="404040"/>
                </a:solidFill>
                <a:latin typeface="Carlito"/>
                <a:cs typeface="Carlito"/>
              </a:rPr>
              <a:t>sentimientos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más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profundos sobre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tema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</a:t>
            </a:r>
            <a:r>
              <a:rPr sz="2500" spc="1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interés.</a:t>
            </a:r>
            <a:endParaRPr sz="25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Se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mide:</a:t>
            </a:r>
            <a:endParaRPr sz="25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frecuencia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con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que se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repiten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las</a:t>
            </a:r>
            <a:r>
              <a:rPr sz="2300" spc="-5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respuestas.</a:t>
            </a:r>
            <a:endParaRPr sz="23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Tiempo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antes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50" dirty="0">
                <a:solidFill>
                  <a:srgbClr val="404040"/>
                </a:solidFill>
                <a:latin typeface="Carlito"/>
                <a:cs typeface="Carlito"/>
              </a:rPr>
              <a:t>responder.</a:t>
            </a:r>
            <a:endParaRPr sz="2300" dirty="0">
              <a:latin typeface="Carlito"/>
              <a:cs typeface="Carlito"/>
            </a:endParaRPr>
          </a:p>
          <a:p>
            <a:pPr marL="756285" marR="237490" lvl="1" indent="-287020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número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participantes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que no responde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pregunta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 prueba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en tiempo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razonable </a:t>
            </a:r>
            <a:r>
              <a:rPr sz="2300" dirty="0">
                <a:solidFill>
                  <a:srgbClr val="404040"/>
                </a:solidFill>
                <a:latin typeface="Wingdings"/>
                <a:cs typeface="Wingdings"/>
              </a:rPr>
              <a:t></a:t>
            </a:r>
            <a:r>
              <a:rPr sz="2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está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tan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vinculado 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emocionalmente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que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esto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bloquea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una</a:t>
            </a:r>
            <a:r>
              <a:rPr sz="2300" spc="-5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respuesta.</a:t>
            </a:r>
            <a:endParaRPr sz="2300" dirty="0">
              <a:latin typeface="Carlito"/>
              <a:cs typeface="Carlito"/>
            </a:endParaRPr>
          </a:p>
          <a:p>
            <a:pPr marL="355600" marR="472440" indent="-34290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Respuestas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se clasifican en </a:t>
            </a:r>
            <a:r>
              <a:rPr sz="2500" spc="-40" dirty="0">
                <a:solidFill>
                  <a:srgbClr val="404040"/>
                </a:solidFill>
                <a:latin typeface="Carlito"/>
                <a:cs typeface="Carlito"/>
              </a:rPr>
              <a:t>favorables, desfavorables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o 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neutras.</a:t>
            </a:r>
            <a:endParaRPr sz="25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637" y="245491"/>
            <a:ext cx="48964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70" dirty="0">
                <a:solidFill>
                  <a:srgbClr val="575757"/>
                </a:solidFill>
              </a:rPr>
              <a:t>Técnicas </a:t>
            </a:r>
            <a:r>
              <a:rPr sz="2800" spc="-40" dirty="0">
                <a:solidFill>
                  <a:srgbClr val="575757"/>
                </a:solidFill>
              </a:rPr>
              <a:t>proyectivas </a:t>
            </a:r>
            <a:r>
              <a:rPr sz="2800" spc="-5" dirty="0">
                <a:solidFill>
                  <a:srgbClr val="DE0000"/>
                </a:solidFill>
              </a:rPr>
              <a:t>de</a:t>
            </a:r>
            <a:r>
              <a:rPr sz="2800" spc="120" dirty="0">
                <a:solidFill>
                  <a:srgbClr val="DE0000"/>
                </a:solidFill>
              </a:rPr>
              <a:t> </a:t>
            </a:r>
            <a:r>
              <a:rPr sz="2800" spc="-15" dirty="0">
                <a:solidFill>
                  <a:srgbClr val="DE0000"/>
                </a:solidFill>
              </a:rPr>
              <a:t>asociación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18236" y="1012316"/>
            <a:ext cx="387350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Ejemplo: </a:t>
            </a:r>
            <a:r>
              <a:rPr sz="2300" spc="-25" dirty="0" err="1">
                <a:solidFill>
                  <a:srgbClr val="404040"/>
                </a:solidFill>
                <a:latin typeface="Carlito"/>
                <a:cs typeface="Carlito"/>
              </a:rPr>
              <a:t>Detergente</a:t>
            </a:r>
            <a:r>
              <a:rPr lang="es-PA" sz="2300" spc="-25" dirty="0">
                <a:solidFill>
                  <a:srgbClr val="404040"/>
                </a:solidFill>
                <a:latin typeface="Carlito"/>
                <a:cs typeface="Carlito"/>
              </a:rPr>
              <a:t>s</a:t>
            </a:r>
            <a:endParaRPr sz="23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17824" y="1726549"/>
            <a:ext cx="2049872" cy="30557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 rot="5400000">
            <a:off x="2360595" y="1447640"/>
            <a:ext cx="286104" cy="108870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85"/>
              </a:lnSpc>
            </a:pPr>
            <a:r>
              <a:rPr sz="2200" b="1" spc="-15" dirty="0">
                <a:solidFill>
                  <a:srgbClr val="FFFF00"/>
                </a:solidFill>
                <a:latin typeface="Carlito"/>
                <a:cs typeface="Carlito"/>
              </a:rPr>
              <a:t>Estímulo</a:t>
            </a:r>
            <a:endParaRPr sz="2200" b="1" dirty="0">
              <a:solidFill>
                <a:srgbClr val="FFFF00"/>
              </a:solidFill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90533" y="2128520"/>
            <a:ext cx="1320165" cy="260096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1900" spc="-15" dirty="0">
                <a:solidFill>
                  <a:srgbClr val="FFFFFF"/>
                </a:solidFill>
                <a:latin typeface="Carlito"/>
                <a:cs typeface="Carlito"/>
              </a:rPr>
              <a:t>Día </a:t>
            </a:r>
            <a:r>
              <a:rPr sz="1900" spc="-5" dirty="0">
                <a:solidFill>
                  <a:srgbClr val="FFFFFF"/>
                </a:solidFill>
                <a:latin typeface="Carlito"/>
                <a:cs typeface="Carlito"/>
              </a:rPr>
              <a:t>de</a:t>
            </a:r>
            <a:r>
              <a:rPr sz="1900" spc="-1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Carlito"/>
                <a:cs typeface="Carlito"/>
              </a:rPr>
              <a:t>lavado</a:t>
            </a:r>
            <a:endParaRPr sz="19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900" spc="-20" dirty="0">
                <a:solidFill>
                  <a:srgbClr val="FFFFFF"/>
                </a:solidFill>
                <a:latin typeface="Carlito"/>
                <a:cs typeface="Carlito"/>
              </a:rPr>
              <a:t>Fresco</a:t>
            </a:r>
            <a:endParaRPr sz="1900" dirty="0">
              <a:latin typeface="Carlito"/>
              <a:cs typeface="Carlito"/>
            </a:endParaRPr>
          </a:p>
          <a:p>
            <a:pPr marL="12700" marR="423545">
              <a:lnSpc>
                <a:spcPct val="127000"/>
              </a:lnSpc>
              <a:spcBef>
                <a:spcPts val="10"/>
              </a:spcBef>
            </a:pPr>
            <a:r>
              <a:rPr sz="1900" spc="-25" dirty="0">
                <a:solidFill>
                  <a:srgbClr val="FFFFFF"/>
                </a:solidFill>
                <a:latin typeface="Carlito"/>
                <a:cs typeface="Carlito"/>
              </a:rPr>
              <a:t>Puro  </a:t>
            </a:r>
            <a:r>
              <a:rPr sz="1900" spc="-5" dirty="0">
                <a:solidFill>
                  <a:srgbClr val="FFFFFF"/>
                </a:solidFill>
                <a:latin typeface="Carlito"/>
                <a:cs typeface="Carlito"/>
              </a:rPr>
              <a:t>S</a:t>
            </a:r>
            <a:r>
              <a:rPr sz="1900" spc="-20" dirty="0">
                <a:solidFill>
                  <a:srgbClr val="FFFFFF"/>
                </a:solidFill>
                <a:latin typeface="Carlito"/>
                <a:cs typeface="Carlito"/>
              </a:rPr>
              <a:t>u</a:t>
            </a:r>
            <a:r>
              <a:rPr sz="1900" spc="-15" dirty="0">
                <a:solidFill>
                  <a:srgbClr val="FFFFFF"/>
                </a:solidFill>
                <a:latin typeface="Carlito"/>
                <a:cs typeface="Carlito"/>
              </a:rPr>
              <a:t>c</a:t>
            </a:r>
            <a:r>
              <a:rPr sz="1900" spc="-20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900" spc="-15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900" spc="-20" dirty="0">
                <a:solidFill>
                  <a:srgbClr val="FFFFFF"/>
                </a:solidFill>
                <a:latin typeface="Carlito"/>
                <a:cs typeface="Carlito"/>
              </a:rPr>
              <a:t>d</a:t>
            </a:r>
            <a:r>
              <a:rPr sz="1900" spc="-5" dirty="0">
                <a:solidFill>
                  <a:srgbClr val="FFFFFF"/>
                </a:solidFill>
                <a:latin typeface="Carlito"/>
                <a:cs typeface="Carlito"/>
              </a:rPr>
              <a:t>ad  Burbujas  </a:t>
            </a:r>
            <a:r>
              <a:rPr sz="1900" spc="-25" dirty="0">
                <a:solidFill>
                  <a:srgbClr val="FFFFFF"/>
                </a:solidFill>
                <a:latin typeface="Carlito"/>
                <a:cs typeface="Carlito"/>
              </a:rPr>
              <a:t>Familia  </a:t>
            </a:r>
            <a:r>
              <a:rPr sz="1900" spc="-50" dirty="0">
                <a:solidFill>
                  <a:srgbClr val="FFFFFF"/>
                </a:solidFill>
                <a:latin typeface="Carlito"/>
                <a:cs typeface="Carlito"/>
              </a:rPr>
              <a:t>Toallas</a:t>
            </a:r>
            <a:endParaRPr sz="19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17391" y="1575816"/>
            <a:ext cx="2115312" cy="32156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 rot="5400000">
            <a:off x="4408125" y="1502232"/>
            <a:ext cx="286104" cy="99821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85"/>
              </a:lnSpc>
            </a:pPr>
            <a:r>
              <a:rPr sz="2200" spc="-25" dirty="0">
                <a:solidFill>
                  <a:srgbClr val="0070C0"/>
                </a:solidFill>
                <a:latin typeface="Carlito"/>
                <a:cs typeface="Carlito"/>
              </a:rPr>
              <a:t>Señora</a:t>
            </a:r>
            <a:r>
              <a:rPr sz="2200" spc="-145" dirty="0">
                <a:solidFill>
                  <a:srgbClr val="0070C0"/>
                </a:solidFill>
                <a:latin typeface="Carlito"/>
                <a:cs typeface="Carlito"/>
              </a:rPr>
              <a:t> </a:t>
            </a:r>
            <a:r>
              <a:rPr sz="2200" spc="-5" dirty="0">
                <a:solidFill>
                  <a:srgbClr val="0070C0"/>
                </a:solidFill>
                <a:latin typeface="Carlito"/>
                <a:cs typeface="Carlito"/>
              </a:rPr>
              <a:t>1</a:t>
            </a:r>
            <a:endParaRPr sz="2200" dirty="0">
              <a:solidFill>
                <a:srgbClr val="0070C0"/>
              </a:solidFill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06438" y="2135046"/>
            <a:ext cx="1437005" cy="2597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32155">
              <a:lnSpc>
                <a:spcPct val="127200"/>
              </a:lnSpc>
              <a:spcBef>
                <a:spcPts val="95"/>
              </a:spcBef>
            </a:pPr>
            <a:r>
              <a:rPr sz="1900" spc="-5" dirty="0">
                <a:solidFill>
                  <a:srgbClr val="FFFFFF"/>
                </a:solidFill>
                <a:latin typeface="Carlito"/>
                <a:cs typeface="Carlito"/>
              </a:rPr>
              <a:t>Diario  Y</a:t>
            </a:r>
            <a:r>
              <a:rPr sz="1900" spc="-17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Carlito"/>
                <a:cs typeface="Carlito"/>
              </a:rPr>
              <a:t>dulce  Sucio</a:t>
            </a:r>
            <a:endParaRPr sz="19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900" spc="-35" dirty="0">
                <a:solidFill>
                  <a:srgbClr val="FFFFFF"/>
                </a:solidFill>
                <a:latin typeface="Carlito"/>
                <a:cs typeface="Carlito"/>
              </a:rPr>
              <a:t>Este</a:t>
            </a:r>
            <a:r>
              <a:rPr sz="1900" spc="-12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vecindario</a:t>
            </a:r>
            <a:endParaRPr sz="18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900" spc="-5" dirty="0">
                <a:solidFill>
                  <a:srgbClr val="FFFFFF"/>
                </a:solidFill>
                <a:latin typeface="Carlito"/>
                <a:cs typeface="Carlito"/>
              </a:rPr>
              <a:t>Baño</a:t>
            </a:r>
            <a:endParaRPr sz="1900" dirty="0">
              <a:latin typeface="Carlito"/>
              <a:cs typeface="Carlito"/>
            </a:endParaRPr>
          </a:p>
          <a:p>
            <a:pPr marL="12700" marR="794385">
              <a:lnSpc>
                <a:spcPct val="126800"/>
              </a:lnSpc>
            </a:pPr>
            <a:r>
              <a:rPr sz="1900" spc="-75" dirty="0">
                <a:solidFill>
                  <a:srgbClr val="FFFFFF"/>
                </a:solidFill>
                <a:latin typeface="Carlito"/>
                <a:cs typeface="Carlito"/>
              </a:rPr>
              <a:t>P</a:t>
            </a:r>
            <a:r>
              <a:rPr sz="1900" spc="-5" dirty="0">
                <a:solidFill>
                  <a:srgbClr val="FFFFFF"/>
                </a:solidFill>
                <a:latin typeface="Carlito"/>
                <a:cs typeface="Carlito"/>
              </a:rPr>
              <a:t>eleas  </a:t>
            </a:r>
            <a:r>
              <a:rPr sz="1900" spc="-15" dirty="0">
                <a:solidFill>
                  <a:srgbClr val="FFFFFF"/>
                </a:solidFill>
                <a:latin typeface="Carlito"/>
                <a:cs typeface="Carlito"/>
              </a:rPr>
              <a:t>Sucio</a:t>
            </a:r>
            <a:endParaRPr sz="1900" dirty="0">
              <a:latin typeface="Carlito"/>
              <a:cs typeface="Carlit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571744" y="1575816"/>
            <a:ext cx="2115311" cy="3215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 rot="5400000">
            <a:off x="6527502" y="1492884"/>
            <a:ext cx="286104" cy="99821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85"/>
              </a:lnSpc>
            </a:pPr>
            <a:r>
              <a:rPr sz="2200" spc="-25" dirty="0">
                <a:solidFill>
                  <a:srgbClr val="FFFF00"/>
                </a:solidFill>
                <a:latin typeface="Carlito"/>
                <a:cs typeface="Carlito"/>
              </a:rPr>
              <a:t>Señora</a:t>
            </a:r>
            <a:r>
              <a:rPr sz="2200" spc="-14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2200" spc="-5" dirty="0">
                <a:solidFill>
                  <a:srgbClr val="FFFF00"/>
                </a:solidFill>
                <a:latin typeface="Carlito"/>
                <a:cs typeface="Carlito"/>
              </a:rPr>
              <a:t>2</a:t>
            </a:r>
            <a:endParaRPr sz="2200" dirty="0">
              <a:solidFill>
                <a:srgbClr val="FFFF00"/>
              </a:solidFill>
              <a:latin typeface="Carlito"/>
              <a:cs typeface="Carlit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12938" y="2144394"/>
            <a:ext cx="876300" cy="2600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7000"/>
              </a:lnSpc>
              <a:spcBef>
                <a:spcPts val="95"/>
              </a:spcBef>
            </a:pPr>
            <a:r>
              <a:rPr sz="1900" spc="-5" dirty="0">
                <a:solidFill>
                  <a:srgbClr val="FFFFFF"/>
                </a:solidFill>
                <a:latin typeface="Carlito"/>
                <a:cs typeface="Carlito"/>
              </a:rPr>
              <a:t>Planchar  </a:t>
            </a:r>
            <a:r>
              <a:rPr sz="1900" spc="-10" dirty="0">
                <a:solidFill>
                  <a:srgbClr val="FFFFFF"/>
                </a:solidFill>
                <a:latin typeface="Carlito"/>
                <a:cs typeface="Carlito"/>
              </a:rPr>
              <a:t>Limpio  </a:t>
            </a:r>
            <a:r>
              <a:rPr sz="1900" spc="-25" dirty="0">
                <a:solidFill>
                  <a:srgbClr val="FFFFFF"/>
                </a:solidFill>
                <a:latin typeface="Carlito"/>
                <a:cs typeface="Carlito"/>
              </a:rPr>
              <a:t>Aire  Mugre  </a:t>
            </a:r>
            <a:r>
              <a:rPr sz="1900" spc="-5" dirty="0">
                <a:solidFill>
                  <a:srgbClr val="FFFFFF"/>
                </a:solidFill>
                <a:latin typeface="Carlito"/>
                <a:cs typeface="Carlito"/>
              </a:rPr>
              <a:t>Jabón  Niños  </a:t>
            </a:r>
            <a:r>
              <a:rPr sz="1900" spc="-40" dirty="0">
                <a:solidFill>
                  <a:srgbClr val="FFFFFF"/>
                </a:solidFill>
                <a:latin typeface="Carlito"/>
                <a:cs typeface="Carlito"/>
              </a:rPr>
              <a:t>Lavar</a:t>
            </a:r>
            <a:endParaRPr sz="1900" dirty="0">
              <a:latin typeface="Carlito"/>
              <a:cs typeface="Carlit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75436" y="4856175"/>
            <a:ext cx="7080250" cy="16757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ts val="246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2100" spc="-25" dirty="0">
                <a:solidFill>
                  <a:srgbClr val="404040"/>
                </a:solidFill>
                <a:latin typeface="Carlito"/>
                <a:cs typeface="Carlito"/>
              </a:rPr>
              <a:t>Señora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1: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Resignada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a la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mugre, </a:t>
            </a:r>
            <a:r>
              <a:rPr sz="2100" spc="-25" dirty="0">
                <a:solidFill>
                  <a:srgbClr val="404040"/>
                </a:solidFill>
                <a:latin typeface="Carlito"/>
                <a:cs typeface="Carlito"/>
              </a:rPr>
              <a:t>considera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que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mugre</a:t>
            </a:r>
            <a:r>
              <a:rPr sz="2100" spc="-1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es</a:t>
            </a:r>
            <a:endParaRPr sz="2100">
              <a:latin typeface="Carlito"/>
              <a:cs typeface="Carlito"/>
            </a:endParaRPr>
          </a:p>
          <a:p>
            <a:pPr marL="299085">
              <a:lnSpc>
                <a:spcPts val="2460"/>
              </a:lnSpc>
            </a:pP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inevitable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que nada puede </a:t>
            </a:r>
            <a:r>
              <a:rPr sz="2100" spc="-70" dirty="0">
                <a:solidFill>
                  <a:srgbClr val="404040"/>
                </a:solidFill>
                <a:latin typeface="Carlito"/>
                <a:cs typeface="Carlito"/>
              </a:rPr>
              <a:t>hacer. </a:t>
            </a:r>
            <a:r>
              <a:rPr sz="2100" spc="-25" dirty="0">
                <a:solidFill>
                  <a:srgbClr val="404040"/>
                </a:solidFill>
                <a:latin typeface="Carlito"/>
                <a:cs typeface="Carlito"/>
              </a:rPr>
              <a:t>Familia</a:t>
            </a:r>
            <a:r>
              <a:rPr sz="2100" spc="-8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disfuncional</a:t>
            </a:r>
            <a:endParaRPr sz="2100">
              <a:latin typeface="Carlito"/>
              <a:cs typeface="Carlito"/>
            </a:endParaRPr>
          </a:p>
          <a:p>
            <a:pPr marL="299085" marR="5080" indent="-287020">
              <a:lnSpc>
                <a:spcPts val="2300"/>
              </a:lnSpc>
              <a:spcBef>
                <a:spcPts val="53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2100" spc="-25" dirty="0">
                <a:solidFill>
                  <a:srgbClr val="404040"/>
                </a:solidFill>
                <a:latin typeface="Carlito"/>
                <a:cs typeface="Carlito"/>
              </a:rPr>
              <a:t>Señora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2: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Es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enérgica, práctica, </a:t>
            </a:r>
            <a:r>
              <a:rPr sz="2100" spc="-25" dirty="0">
                <a:solidFill>
                  <a:srgbClr val="404040"/>
                </a:solidFill>
                <a:latin typeface="Carlito"/>
                <a:cs typeface="Carlito"/>
              </a:rPr>
              <a:t>está preparada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para combatir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la 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mugre.</a:t>
            </a:r>
            <a:endParaRPr sz="2100">
              <a:latin typeface="Carlito"/>
              <a:cs typeface="Carlito"/>
            </a:endParaRPr>
          </a:p>
          <a:p>
            <a:pPr marL="1524635">
              <a:lnSpc>
                <a:spcPct val="100000"/>
              </a:lnSpc>
              <a:spcBef>
                <a:spcPts val="175"/>
              </a:spcBef>
            </a:pPr>
            <a:r>
              <a:rPr sz="2300" spc="-20" dirty="0">
                <a:solidFill>
                  <a:srgbClr val="404040"/>
                </a:solidFill>
                <a:latin typeface="Wingdings"/>
                <a:cs typeface="Wingdings"/>
              </a:rPr>
              <a:t>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Segmentar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base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</a:t>
            </a:r>
            <a:r>
              <a:rPr sz="2300" spc="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actitudes.</a:t>
            </a:r>
            <a:endParaRPr sz="2300">
              <a:latin typeface="Carlito"/>
              <a:cs typeface="Carlito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6839" y="245491"/>
            <a:ext cx="614479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70" dirty="0">
                <a:solidFill>
                  <a:srgbClr val="575757"/>
                </a:solidFill>
              </a:rPr>
              <a:t>Técnicas </a:t>
            </a:r>
            <a:r>
              <a:rPr sz="2800" spc="-40" dirty="0">
                <a:solidFill>
                  <a:srgbClr val="575757"/>
                </a:solidFill>
              </a:rPr>
              <a:t>proyectivas </a:t>
            </a:r>
            <a:r>
              <a:rPr sz="2800" b="1" spc="-5" dirty="0">
                <a:solidFill>
                  <a:srgbClr val="DE0000"/>
                </a:solidFill>
              </a:rPr>
              <a:t>de</a:t>
            </a:r>
            <a:r>
              <a:rPr sz="2800" b="1" spc="130" dirty="0">
                <a:solidFill>
                  <a:srgbClr val="DE0000"/>
                </a:solidFill>
              </a:rPr>
              <a:t> </a:t>
            </a:r>
            <a:r>
              <a:rPr sz="2800" b="1" spc="-25" dirty="0">
                <a:solidFill>
                  <a:srgbClr val="DE0000"/>
                </a:solidFill>
              </a:rPr>
              <a:t>complementación</a:t>
            </a:r>
            <a:endParaRPr sz="2800" b="1" dirty="0"/>
          </a:p>
        </p:txBody>
      </p:sp>
      <p:sp>
        <p:nvSpPr>
          <p:cNvPr id="3" name="object 3"/>
          <p:cNvSpPr/>
          <p:nvPr/>
        </p:nvSpPr>
        <p:spPr>
          <a:xfrm>
            <a:off x="6304089" y="3162406"/>
            <a:ext cx="1428115" cy="26034"/>
          </a:xfrm>
          <a:custGeom>
            <a:avLst/>
            <a:gdLst/>
            <a:ahLst/>
            <a:cxnLst/>
            <a:rect l="l" t="t" r="r" b="b"/>
            <a:pathLst>
              <a:path w="1428115" h="26035">
                <a:moveTo>
                  <a:pt x="1427988" y="0"/>
                </a:moveTo>
                <a:lnTo>
                  <a:pt x="0" y="0"/>
                </a:lnTo>
                <a:lnTo>
                  <a:pt x="0" y="25908"/>
                </a:lnTo>
                <a:lnTo>
                  <a:pt x="1427988" y="25908"/>
                </a:lnTo>
                <a:lnTo>
                  <a:pt x="1427988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3400" y="1011427"/>
            <a:ext cx="7531202" cy="262123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Se les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pide </a:t>
            </a:r>
            <a:r>
              <a:rPr sz="2300" spc="-20" dirty="0" err="1">
                <a:solidFill>
                  <a:srgbClr val="404040"/>
                </a:solidFill>
                <a:latin typeface="Carlito"/>
                <a:cs typeface="Carlito"/>
              </a:rPr>
              <a:t>completar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lang="es-PA" sz="2300" spc="-20" dirty="0">
                <a:solidFill>
                  <a:srgbClr val="404040"/>
                </a:solidFill>
                <a:latin typeface="Carlito"/>
                <a:cs typeface="Carlito"/>
              </a:rPr>
              <a:t>una </a:t>
            </a:r>
            <a:r>
              <a:rPr sz="2300" spc="-5" dirty="0" err="1">
                <a:solidFill>
                  <a:srgbClr val="404040"/>
                </a:solidFill>
                <a:latin typeface="Carlito"/>
                <a:cs typeface="Carlito"/>
              </a:rPr>
              <a:t>situación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estímulo</a:t>
            </a:r>
            <a:r>
              <a:rPr sz="2300" spc="-5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incompleta.</a:t>
            </a:r>
            <a:endParaRPr sz="23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técnica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más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típica: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Completar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la</a:t>
            </a:r>
            <a:r>
              <a:rPr sz="2300" spc="1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frase/historia.</a:t>
            </a:r>
            <a:endParaRPr sz="23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32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100" spc="-25" dirty="0">
                <a:solidFill>
                  <a:srgbClr val="404040"/>
                </a:solidFill>
                <a:latin typeface="Carlito"/>
                <a:cs typeface="Carlito"/>
              </a:rPr>
              <a:t>Revelan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sus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sentimientos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emociones</a:t>
            </a:r>
            <a:r>
              <a:rPr sz="2100" spc="7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spc="-25" dirty="0">
                <a:solidFill>
                  <a:srgbClr val="404040"/>
                </a:solidFill>
                <a:latin typeface="Carlito"/>
                <a:cs typeface="Carlito"/>
              </a:rPr>
              <a:t>subyacentes.</a:t>
            </a:r>
            <a:endParaRPr sz="2100" dirty="0">
              <a:latin typeface="Carlito"/>
              <a:cs typeface="Carlito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404040"/>
              </a:buClr>
              <a:buFont typeface="Arial"/>
              <a:buChar char="–"/>
            </a:pPr>
            <a:endParaRPr sz="25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Ejemplos:</a:t>
            </a:r>
            <a:endParaRPr sz="23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32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Universidad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lang="es-PA" sz="2100" spc="-5" dirty="0">
                <a:solidFill>
                  <a:srgbClr val="404040"/>
                </a:solidFill>
                <a:latin typeface="Carlito"/>
                <a:cs typeface="Carlito"/>
              </a:rPr>
              <a:t>Panamá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es una</a:t>
            </a:r>
            <a:r>
              <a:rPr sz="2100" spc="-8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universidad</a:t>
            </a:r>
            <a:endParaRPr sz="21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30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Universidad </a:t>
            </a:r>
            <a:r>
              <a:rPr lang="es-PA" sz="2100" spc="-25" dirty="0">
                <a:solidFill>
                  <a:srgbClr val="404040"/>
                </a:solidFill>
                <a:latin typeface="Carlito"/>
                <a:cs typeface="Carlito"/>
              </a:rPr>
              <a:t>Tecnológica</a:t>
            </a:r>
            <a:r>
              <a:rPr sz="2100" spc="-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es una</a:t>
            </a:r>
            <a:r>
              <a:rPr sz="2100" spc="-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universidad</a:t>
            </a:r>
            <a:endParaRPr sz="2100" dirty="0"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304089" y="3512818"/>
            <a:ext cx="1435735" cy="26034"/>
          </a:xfrm>
          <a:custGeom>
            <a:avLst/>
            <a:gdLst/>
            <a:ahLst/>
            <a:cxnLst/>
            <a:rect l="l" t="t" r="r" b="b"/>
            <a:pathLst>
              <a:path w="1435734" h="26035">
                <a:moveTo>
                  <a:pt x="1435608" y="0"/>
                </a:moveTo>
                <a:lnTo>
                  <a:pt x="0" y="0"/>
                </a:lnTo>
                <a:lnTo>
                  <a:pt x="0" y="25908"/>
                </a:lnTo>
                <a:lnTo>
                  <a:pt x="1435608" y="25908"/>
                </a:lnTo>
                <a:lnTo>
                  <a:pt x="1435608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03198" y="3614166"/>
            <a:ext cx="29641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</a:tabLst>
            </a:pPr>
            <a:r>
              <a:rPr sz="2100" dirty="0">
                <a:solidFill>
                  <a:srgbClr val="404040"/>
                </a:solidFill>
                <a:latin typeface="Arial"/>
                <a:cs typeface="Arial"/>
              </a:rPr>
              <a:t>–	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La educación es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un</a:t>
            </a:r>
            <a:r>
              <a:rPr sz="2100" spc="-114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tema</a:t>
            </a:r>
            <a:endParaRPr sz="2100">
              <a:latin typeface="Carlito"/>
              <a:cs typeface="Carli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38600" y="3860166"/>
            <a:ext cx="3074035" cy="26034"/>
          </a:xfrm>
          <a:custGeom>
            <a:avLst/>
            <a:gdLst/>
            <a:ahLst/>
            <a:cxnLst/>
            <a:rect l="l" t="t" r="r" b="b"/>
            <a:pathLst>
              <a:path w="3074034" h="26035">
                <a:moveTo>
                  <a:pt x="3073907" y="0"/>
                </a:moveTo>
                <a:lnTo>
                  <a:pt x="0" y="0"/>
                </a:lnTo>
                <a:lnTo>
                  <a:pt x="0" y="25907"/>
                </a:lnTo>
                <a:lnTo>
                  <a:pt x="3073907" y="25907"/>
                </a:lnTo>
                <a:lnTo>
                  <a:pt x="3073907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014718" y="3614166"/>
            <a:ext cx="1587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_</a:t>
            </a:r>
            <a:endParaRPr sz="2100" dirty="0">
              <a:latin typeface="Carlito"/>
              <a:cs typeface="Carli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47638" y="4264659"/>
            <a:ext cx="1021080" cy="26034"/>
          </a:xfrm>
          <a:custGeom>
            <a:avLst/>
            <a:gdLst/>
            <a:ahLst/>
            <a:cxnLst/>
            <a:rect l="l" t="t" r="r" b="b"/>
            <a:pathLst>
              <a:path w="1021079" h="26035">
                <a:moveTo>
                  <a:pt x="1021080" y="0"/>
                </a:moveTo>
                <a:lnTo>
                  <a:pt x="0" y="0"/>
                </a:lnTo>
                <a:lnTo>
                  <a:pt x="0" y="25907"/>
                </a:lnTo>
                <a:lnTo>
                  <a:pt x="1021080" y="25907"/>
                </a:lnTo>
                <a:lnTo>
                  <a:pt x="1021080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03198" y="3933664"/>
            <a:ext cx="5397602" cy="73674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40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estudiantes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Universidad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lang="es-PA" sz="2100" spc="-5" dirty="0" err="1">
                <a:solidFill>
                  <a:srgbClr val="404040"/>
                </a:solidFill>
                <a:latin typeface="Carlito"/>
                <a:cs typeface="Carlito"/>
              </a:rPr>
              <a:t>Pmá</a:t>
            </a:r>
            <a:r>
              <a:rPr sz="2100" spc="4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rlito"/>
                <a:cs typeface="Carlito"/>
              </a:rPr>
              <a:t>son</a:t>
            </a:r>
            <a:endParaRPr sz="2100" dirty="0">
              <a:latin typeface="Carlito"/>
              <a:cs typeface="Carlito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estudiantes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Universidad </a:t>
            </a:r>
            <a:r>
              <a:rPr lang="es-PA" sz="2100" spc="-25" dirty="0">
                <a:solidFill>
                  <a:srgbClr val="404040"/>
                </a:solidFill>
                <a:latin typeface="Carlito"/>
                <a:cs typeface="Carlito"/>
              </a:rPr>
              <a:t>T de </a:t>
            </a:r>
            <a:r>
              <a:rPr lang="es-PA" sz="2100" spc="-25" dirty="0" err="1">
                <a:solidFill>
                  <a:srgbClr val="404040"/>
                </a:solidFill>
                <a:latin typeface="Carlito"/>
                <a:cs typeface="Carlito"/>
              </a:rPr>
              <a:t>Pmá</a:t>
            </a:r>
            <a:r>
              <a:rPr sz="2100" spc="4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son</a:t>
            </a:r>
            <a:endParaRPr sz="2100" dirty="0">
              <a:latin typeface="Carlito"/>
              <a:cs typeface="Carlito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438900" y="4622800"/>
            <a:ext cx="1028700" cy="26034"/>
          </a:xfrm>
          <a:custGeom>
            <a:avLst/>
            <a:gdLst/>
            <a:ahLst/>
            <a:cxnLst/>
            <a:rect l="l" t="t" r="r" b="b"/>
            <a:pathLst>
              <a:path w="1028700" h="26035">
                <a:moveTo>
                  <a:pt x="1028700" y="0"/>
                </a:moveTo>
                <a:lnTo>
                  <a:pt x="0" y="0"/>
                </a:lnTo>
                <a:lnTo>
                  <a:pt x="0" y="25907"/>
                </a:lnTo>
                <a:lnTo>
                  <a:pt x="1028700" y="25907"/>
                </a:lnTo>
                <a:lnTo>
                  <a:pt x="1028700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03198" y="4688840"/>
            <a:ext cx="22948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</a:tabLst>
            </a:pPr>
            <a:r>
              <a:rPr sz="2100" dirty="0">
                <a:solidFill>
                  <a:srgbClr val="404040"/>
                </a:solidFill>
                <a:latin typeface="Arial"/>
                <a:cs typeface="Arial"/>
              </a:rPr>
              <a:t>–	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ingenieros</a:t>
            </a:r>
            <a:r>
              <a:rPr sz="2100" spc="1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son</a:t>
            </a:r>
            <a:endParaRPr sz="2100">
              <a:latin typeface="Carlito"/>
              <a:cs typeface="Carlito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284982" y="4980940"/>
            <a:ext cx="3736975" cy="26034"/>
          </a:xfrm>
          <a:custGeom>
            <a:avLst/>
            <a:gdLst/>
            <a:ahLst/>
            <a:cxnLst/>
            <a:rect l="l" t="t" r="r" b="b"/>
            <a:pathLst>
              <a:path w="3736975" h="26035">
                <a:moveTo>
                  <a:pt x="3736847" y="0"/>
                </a:moveTo>
                <a:lnTo>
                  <a:pt x="0" y="0"/>
                </a:lnTo>
                <a:lnTo>
                  <a:pt x="0" y="25908"/>
                </a:lnTo>
                <a:lnTo>
                  <a:pt x="3736847" y="25908"/>
                </a:lnTo>
                <a:lnTo>
                  <a:pt x="3736847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010145" y="4688840"/>
            <a:ext cx="1587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_</a:t>
            </a:r>
            <a:endParaRPr sz="2100">
              <a:latin typeface="Carlito"/>
              <a:cs typeface="Carlit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662934" y="5339079"/>
            <a:ext cx="3336290" cy="26034"/>
          </a:xfrm>
          <a:custGeom>
            <a:avLst/>
            <a:gdLst/>
            <a:ahLst/>
            <a:cxnLst/>
            <a:rect l="l" t="t" r="r" b="b"/>
            <a:pathLst>
              <a:path w="3336290" h="26035">
                <a:moveTo>
                  <a:pt x="3336036" y="0"/>
                </a:moveTo>
                <a:lnTo>
                  <a:pt x="0" y="0"/>
                </a:lnTo>
                <a:lnTo>
                  <a:pt x="0" y="25908"/>
                </a:lnTo>
                <a:lnTo>
                  <a:pt x="3336036" y="25908"/>
                </a:lnTo>
                <a:lnTo>
                  <a:pt x="3336036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987285" y="5046979"/>
            <a:ext cx="1587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_</a:t>
            </a:r>
            <a:endParaRPr sz="2100">
              <a:latin typeface="Carlito"/>
              <a:cs typeface="Carli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03198" y="5008879"/>
            <a:ext cx="2673985" cy="7416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400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ingenieros</a:t>
            </a:r>
            <a:r>
              <a:rPr sz="2100" spc="4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spc="-10" dirty="0">
                <a:solidFill>
                  <a:srgbClr val="404040"/>
                </a:solidFill>
                <a:latin typeface="Carlito"/>
                <a:cs typeface="Carlito"/>
              </a:rPr>
              <a:t>buscan</a:t>
            </a:r>
            <a:endParaRPr sz="2100">
              <a:latin typeface="Carlito"/>
              <a:cs typeface="Carlito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ingenieros</a:t>
            </a:r>
            <a:r>
              <a:rPr sz="2100" spc="6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saben</a:t>
            </a:r>
            <a:endParaRPr sz="2100">
              <a:latin typeface="Carlito"/>
              <a:cs typeface="Carlito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547109" y="5697194"/>
            <a:ext cx="3467100" cy="26034"/>
          </a:xfrm>
          <a:custGeom>
            <a:avLst/>
            <a:gdLst/>
            <a:ahLst/>
            <a:cxnLst/>
            <a:rect l="l" t="t" r="r" b="b"/>
            <a:pathLst>
              <a:path w="3467100" h="26035">
                <a:moveTo>
                  <a:pt x="3467099" y="0"/>
                </a:moveTo>
                <a:lnTo>
                  <a:pt x="0" y="0"/>
                </a:lnTo>
                <a:lnTo>
                  <a:pt x="0" y="25907"/>
                </a:lnTo>
                <a:lnTo>
                  <a:pt x="3467099" y="25907"/>
                </a:lnTo>
                <a:lnTo>
                  <a:pt x="3467099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002526" y="5405120"/>
            <a:ext cx="1587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_</a:t>
            </a:r>
            <a:endParaRPr sz="2100">
              <a:latin typeface="Carlito"/>
              <a:cs typeface="Carli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03198" y="5762955"/>
            <a:ext cx="288798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</a:tabLst>
            </a:pPr>
            <a:r>
              <a:rPr sz="2100" dirty="0">
                <a:solidFill>
                  <a:srgbClr val="404040"/>
                </a:solidFill>
                <a:latin typeface="Arial"/>
                <a:cs typeface="Arial"/>
              </a:rPr>
              <a:t>–	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100" spc="-20" dirty="0">
                <a:solidFill>
                  <a:srgbClr val="404040"/>
                </a:solidFill>
                <a:latin typeface="Carlito"/>
                <a:cs typeface="Carlito"/>
              </a:rPr>
              <a:t>ingenieros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no</a:t>
            </a:r>
            <a:r>
              <a:rPr sz="2100" spc="-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100" spc="-5" dirty="0">
                <a:solidFill>
                  <a:srgbClr val="404040"/>
                </a:solidFill>
                <a:latin typeface="Carlito"/>
                <a:cs typeface="Carlito"/>
              </a:rPr>
              <a:t>saben</a:t>
            </a:r>
            <a:endParaRPr sz="2100">
              <a:latin typeface="Carlito"/>
              <a:cs typeface="Carlito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877817" y="6055334"/>
            <a:ext cx="3400425" cy="26034"/>
          </a:xfrm>
          <a:custGeom>
            <a:avLst/>
            <a:gdLst/>
            <a:ahLst/>
            <a:cxnLst/>
            <a:rect l="l" t="t" r="r" b="b"/>
            <a:pathLst>
              <a:path w="3400425" h="26035">
                <a:moveTo>
                  <a:pt x="3400043" y="0"/>
                </a:moveTo>
                <a:lnTo>
                  <a:pt x="0" y="0"/>
                </a:lnTo>
                <a:lnTo>
                  <a:pt x="0" y="25907"/>
                </a:lnTo>
                <a:lnTo>
                  <a:pt x="3400043" y="25907"/>
                </a:lnTo>
                <a:lnTo>
                  <a:pt x="3400043" y="0"/>
                </a:lnTo>
                <a:close/>
              </a:path>
            </a:pathLst>
          </a:custGeom>
          <a:solidFill>
            <a:srgbClr val="3E3E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6839" y="245491"/>
            <a:ext cx="5977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70" dirty="0">
                <a:solidFill>
                  <a:srgbClr val="575757"/>
                </a:solidFill>
              </a:rPr>
              <a:t>Técnicas </a:t>
            </a:r>
            <a:r>
              <a:rPr sz="2800" spc="-40" dirty="0">
                <a:solidFill>
                  <a:srgbClr val="575757"/>
                </a:solidFill>
              </a:rPr>
              <a:t>proyectivas </a:t>
            </a:r>
            <a:r>
              <a:rPr sz="2800" spc="-5" dirty="0">
                <a:solidFill>
                  <a:srgbClr val="DE0000"/>
                </a:solidFill>
              </a:rPr>
              <a:t>de</a:t>
            </a:r>
            <a:r>
              <a:rPr sz="2800" spc="130" dirty="0">
                <a:solidFill>
                  <a:srgbClr val="DE0000"/>
                </a:solidFill>
              </a:rPr>
              <a:t> </a:t>
            </a:r>
            <a:r>
              <a:rPr sz="2800" spc="-25" dirty="0">
                <a:solidFill>
                  <a:srgbClr val="DE0000"/>
                </a:solidFill>
              </a:rPr>
              <a:t>complementación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545998" y="963269"/>
            <a:ext cx="7248525" cy="259969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0" dirty="0">
                <a:solidFill>
                  <a:srgbClr val="404040"/>
                </a:solidFill>
                <a:latin typeface="Carlito"/>
                <a:cs typeface="Carlito"/>
              </a:rPr>
              <a:t>Ventaja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sobre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técnicas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</a:t>
            </a:r>
            <a:r>
              <a:rPr sz="2500" spc="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asociación:</a:t>
            </a:r>
            <a:endParaRPr sz="25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1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Los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participantes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reciben estímulo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más</a:t>
            </a:r>
            <a:r>
              <a:rPr sz="2300" spc="-3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dirigido.</a:t>
            </a:r>
            <a:endParaRPr sz="2300">
              <a:latin typeface="Carlito"/>
              <a:cs typeface="Carlito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404040"/>
              </a:buClr>
              <a:buFont typeface="Arial"/>
              <a:buChar char="–"/>
            </a:pPr>
            <a:endParaRPr sz="335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30" dirty="0">
                <a:solidFill>
                  <a:srgbClr val="404040"/>
                </a:solidFill>
                <a:latin typeface="Carlito"/>
                <a:cs typeface="Carlito"/>
              </a:rPr>
              <a:t>Desventaja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sobre técnicas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de</a:t>
            </a:r>
            <a:r>
              <a:rPr sz="2500" spc="3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asociación:</a:t>
            </a:r>
            <a:endParaRPr sz="2500">
              <a:latin typeface="Carlito"/>
              <a:cs typeface="Carlito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propósito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investigación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es más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evidente,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lo que  puede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sesgar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sus</a:t>
            </a:r>
            <a:r>
              <a:rPr sz="2300" spc="-3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respuestas.</a:t>
            </a:r>
            <a:endParaRPr sz="23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380" y="245491"/>
            <a:ext cx="52266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70" dirty="0">
                <a:solidFill>
                  <a:srgbClr val="575757"/>
                </a:solidFill>
              </a:rPr>
              <a:t>Técnicas </a:t>
            </a:r>
            <a:r>
              <a:rPr sz="2800" spc="-40" dirty="0">
                <a:solidFill>
                  <a:srgbClr val="575757"/>
                </a:solidFill>
              </a:rPr>
              <a:t>proyectivas </a:t>
            </a:r>
            <a:r>
              <a:rPr sz="2800" spc="-5" dirty="0">
                <a:solidFill>
                  <a:srgbClr val="DE0000"/>
                </a:solidFill>
              </a:rPr>
              <a:t>de</a:t>
            </a:r>
            <a:r>
              <a:rPr sz="2800" spc="125" dirty="0">
                <a:solidFill>
                  <a:srgbClr val="DE0000"/>
                </a:solidFill>
              </a:rPr>
              <a:t> </a:t>
            </a:r>
            <a:r>
              <a:rPr sz="2800" spc="-25" dirty="0">
                <a:solidFill>
                  <a:srgbClr val="DE0000"/>
                </a:solidFill>
              </a:rPr>
              <a:t>construcción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45998" y="1046225"/>
            <a:ext cx="7945755" cy="50520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2230" indent="-342900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Participantes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deben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construir </a:t>
            </a:r>
            <a:r>
              <a:rPr sz="2500" b="1" spc="-15" dirty="0">
                <a:solidFill>
                  <a:srgbClr val="404040"/>
                </a:solidFill>
                <a:latin typeface="Carlito"/>
                <a:cs typeface="Carlito"/>
              </a:rPr>
              <a:t>una </a:t>
            </a:r>
            <a:r>
              <a:rPr sz="2500" b="1" spc="-25" dirty="0">
                <a:solidFill>
                  <a:srgbClr val="404040"/>
                </a:solidFill>
                <a:latin typeface="Carlito"/>
                <a:cs typeface="Carlito"/>
              </a:rPr>
              <a:t>respuesta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a un 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estímulo  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500" spc="-30" dirty="0">
                <a:solidFill>
                  <a:srgbClr val="404040"/>
                </a:solidFill>
                <a:latin typeface="Carlito"/>
                <a:cs typeface="Carlito"/>
              </a:rPr>
              <a:t>forma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historia,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diálogo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o 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descripción. </a:t>
            </a:r>
            <a:r>
              <a:rPr sz="2500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500" spc="-30" dirty="0">
                <a:solidFill>
                  <a:srgbClr val="404040"/>
                </a:solidFill>
                <a:latin typeface="Carlito"/>
                <a:cs typeface="Carlito"/>
              </a:rPr>
              <a:t>investigador 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proporciona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menos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estructura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inicial al</a:t>
            </a:r>
            <a:r>
              <a:rPr sz="2500" spc="-4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sujeto.</a:t>
            </a:r>
            <a:endParaRPr sz="2500" dirty="0">
              <a:latin typeface="Carlito"/>
              <a:cs typeface="Carlito"/>
            </a:endParaRPr>
          </a:p>
          <a:p>
            <a:pPr marL="355600" indent="-342900" algn="just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Las principales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técnicas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son:</a:t>
            </a:r>
            <a:endParaRPr sz="2500" dirty="0">
              <a:latin typeface="Carlito"/>
              <a:cs typeface="Carlito"/>
            </a:endParaRPr>
          </a:p>
          <a:p>
            <a:pPr marL="756285" marR="227965" lvl="1" indent="-287020">
              <a:lnSpc>
                <a:spcPct val="100000"/>
              </a:lnSpc>
              <a:spcBef>
                <a:spcPts val="610"/>
              </a:spcBef>
              <a:buFont typeface="Arial"/>
              <a:buChar char="–"/>
              <a:tabLst>
                <a:tab pos="756920" algn="l"/>
              </a:tabLst>
            </a:pPr>
            <a:r>
              <a:rPr sz="2300" b="1" spc="-20" dirty="0">
                <a:solidFill>
                  <a:srgbClr val="404040"/>
                </a:solidFill>
                <a:latin typeface="Carlito"/>
                <a:cs typeface="Carlito"/>
              </a:rPr>
              <a:t>Respuesta </a:t>
            </a:r>
            <a:r>
              <a:rPr sz="2300" b="1" spc="-25" dirty="0">
                <a:solidFill>
                  <a:srgbClr val="404040"/>
                </a:solidFill>
                <a:latin typeface="Carlito"/>
                <a:cs typeface="Carlito"/>
              </a:rPr>
              <a:t>frente </a:t>
            </a:r>
            <a:r>
              <a:rPr sz="2300" b="1" dirty="0">
                <a:solidFill>
                  <a:srgbClr val="404040"/>
                </a:solidFill>
                <a:latin typeface="Carlito"/>
                <a:cs typeface="Carlito"/>
              </a:rPr>
              <a:t>a </a:t>
            </a:r>
            <a:r>
              <a:rPr sz="2300" b="1" spc="-5" dirty="0">
                <a:solidFill>
                  <a:srgbClr val="404040"/>
                </a:solidFill>
                <a:latin typeface="Carlito"/>
                <a:cs typeface="Carlito"/>
              </a:rPr>
              <a:t>imágenes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: Se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muestra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imagen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pide 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contar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historia.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Revela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15" dirty="0">
                <a:solidFill>
                  <a:srgbClr val="DE0000"/>
                </a:solidFill>
                <a:latin typeface="Carlito"/>
                <a:cs typeface="Carlito"/>
              </a:rPr>
              <a:t>personalidad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(ej: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creativo, 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compulsivo,</a:t>
            </a:r>
            <a:r>
              <a:rPr sz="2300" spc="-5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etc.).</a:t>
            </a:r>
            <a:endParaRPr sz="2300" dirty="0">
              <a:latin typeface="Carlito"/>
              <a:cs typeface="Carlito"/>
            </a:endParaRPr>
          </a:p>
          <a:p>
            <a:pPr marL="1155065" lvl="2" indent="-229235">
              <a:lnSpc>
                <a:spcPct val="100000"/>
              </a:lnSpc>
              <a:spcBef>
                <a:spcPts val="515"/>
              </a:spcBef>
              <a:buChar char="•"/>
              <a:tabLst>
                <a:tab pos="1155065" algn="l"/>
                <a:tab pos="1155700" algn="l"/>
              </a:tabLst>
            </a:pPr>
            <a:r>
              <a:rPr sz="2100" dirty="0">
                <a:solidFill>
                  <a:srgbClr val="404040"/>
                </a:solidFill>
                <a:latin typeface="Arial"/>
                <a:cs typeface="Arial"/>
              </a:rPr>
              <a:t>Caso: “Comida </a:t>
            </a:r>
            <a:r>
              <a:rPr sz="2100" dirty="0">
                <a:solidFill>
                  <a:srgbClr val="404040"/>
                </a:solidFill>
                <a:latin typeface="Carlito"/>
                <a:cs typeface="Carlito"/>
              </a:rPr>
              <a:t>poco-</a:t>
            </a:r>
            <a:r>
              <a:rPr sz="2100" dirty="0">
                <a:solidFill>
                  <a:srgbClr val="404040"/>
                </a:solidFill>
                <a:latin typeface="Arial"/>
                <a:cs typeface="Arial"/>
              </a:rPr>
              <a:t>sana”.</a:t>
            </a:r>
            <a:endParaRPr sz="2100" dirty="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495"/>
              </a:spcBef>
              <a:buFont typeface="Arial"/>
              <a:buChar char="–"/>
              <a:tabLst>
                <a:tab pos="756920" algn="l"/>
              </a:tabLst>
            </a:pPr>
            <a:r>
              <a:rPr sz="2300" b="1" spc="-5" dirty="0">
                <a:solidFill>
                  <a:srgbClr val="404040"/>
                </a:solidFill>
                <a:latin typeface="Carlito"/>
                <a:cs typeface="Carlito"/>
              </a:rPr>
              <a:t>Pruebas </a:t>
            </a:r>
            <a:r>
              <a:rPr sz="2300" b="1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b="1" spc="-20" dirty="0">
                <a:solidFill>
                  <a:srgbClr val="404040"/>
                </a:solidFill>
                <a:latin typeface="Carlito"/>
                <a:cs typeface="Carlito"/>
              </a:rPr>
              <a:t>caricaturas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: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muestran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personajes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en 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situaciones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específicas relacionadas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con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300" spc="-15" dirty="0" err="1">
                <a:solidFill>
                  <a:srgbClr val="404040"/>
                </a:solidFill>
                <a:latin typeface="Carlito"/>
                <a:cs typeface="Carlito"/>
              </a:rPr>
              <a:t>problema</a:t>
            </a:r>
            <a:r>
              <a:rPr lang="es-PA" sz="2300" spc="-15" dirty="0">
                <a:solidFill>
                  <a:srgbClr val="404040"/>
                </a:solidFill>
                <a:latin typeface="Carlito"/>
                <a:cs typeface="Carlito"/>
              </a:rPr>
              <a:t> donde u</a:t>
            </a:r>
            <a:r>
              <a:rPr sz="2300" dirty="0" err="1">
                <a:solidFill>
                  <a:srgbClr val="404040"/>
                </a:solidFill>
                <a:latin typeface="Carlito"/>
                <a:cs typeface="Carlito"/>
              </a:rPr>
              <a:t>na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las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caricaturas está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diciendo algo. Se pide que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indiquen lo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que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persona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diría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respuesta. </a:t>
            </a:r>
            <a:endParaRPr lang="es-PA" sz="2300" spc="-20" dirty="0">
              <a:solidFill>
                <a:srgbClr val="404040"/>
              </a:solidFill>
              <a:latin typeface="Carlito"/>
              <a:cs typeface="Carlito"/>
            </a:endParaRPr>
          </a:p>
          <a:p>
            <a:pPr marL="469265" marR="5080" lvl="1">
              <a:lnSpc>
                <a:spcPct val="100000"/>
              </a:lnSpc>
              <a:spcBef>
                <a:spcPts val="495"/>
              </a:spcBef>
              <a:tabLst>
                <a:tab pos="756920" algn="l"/>
              </a:tabLst>
            </a:pPr>
            <a:r>
              <a:rPr lang="es-PA" sz="2300" spc="-20" dirty="0">
                <a:solidFill>
                  <a:srgbClr val="404040"/>
                </a:solidFill>
                <a:latin typeface="Carlito"/>
                <a:cs typeface="Carlito"/>
              </a:rPr>
              <a:t>	</a:t>
            </a:r>
            <a:r>
              <a:rPr sz="2300" spc="-25" dirty="0" err="1">
                <a:solidFill>
                  <a:srgbClr val="404040"/>
                </a:solidFill>
                <a:latin typeface="Carlito"/>
                <a:cs typeface="Carlito"/>
              </a:rPr>
              <a:t>Revela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actitudes y 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creencias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hacia la</a:t>
            </a:r>
            <a:r>
              <a:rPr sz="2300" spc="-7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situación.</a:t>
            </a:r>
            <a:endParaRPr sz="23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9220" y="245491"/>
            <a:ext cx="44208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70" dirty="0">
                <a:solidFill>
                  <a:srgbClr val="575757"/>
                </a:solidFill>
              </a:rPr>
              <a:t>Técnicas </a:t>
            </a:r>
            <a:r>
              <a:rPr sz="2800" spc="-40" dirty="0">
                <a:solidFill>
                  <a:srgbClr val="575757"/>
                </a:solidFill>
              </a:rPr>
              <a:t>proyectivas</a:t>
            </a:r>
            <a:r>
              <a:rPr sz="2800" spc="40" dirty="0">
                <a:solidFill>
                  <a:srgbClr val="575757"/>
                </a:solidFill>
              </a:rPr>
              <a:t> </a:t>
            </a:r>
            <a:r>
              <a:rPr sz="2800" spc="-40" dirty="0">
                <a:solidFill>
                  <a:srgbClr val="DE0000"/>
                </a:solidFill>
              </a:rPr>
              <a:t>expresivas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545998" y="1046225"/>
            <a:ext cx="7970520" cy="4934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presenta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situación verbal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o visual y se les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pide </a:t>
            </a: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relacionar  los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sentimientos </a:t>
            </a: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y actitudes de </a:t>
            </a:r>
            <a:r>
              <a:rPr sz="2500" b="1" spc="-25" dirty="0">
                <a:solidFill>
                  <a:srgbClr val="404040"/>
                </a:solidFill>
                <a:latin typeface="Carlito"/>
                <a:cs typeface="Carlito"/>
              </a:rPr>
              <a:t>otra persona </a:t>
            </a:r>
            <a:r>
              <a:rPr sz="2500" b="1" spc="-20" dirty="0">
                <a:solidFill>
                  <a:srgbClr val="404040"/>
                </a:solidFill>
                <a:latin typeface="Carlito"/>
                <a:cs typeface="Carlito"/>
              </a:rPr>
              <a:t>con </a:t>
            </a:r>
            <a:r>
              <a:rPr sz="2500" b="1" spc="-5" dirty="0">
                <a:solidFill>
                  <a:srgbClr val="404040"/>
                </a:solidFill>
                <a:latin typeface="Carlito"/>
                <a:cs typeface="Carlito"/>
              </a:rPr>
              <a:t>la  </a:t>
            </a:r>
            <a:r>
              <a:rPr sz="2500" b="1" spc="-15" dirty="0">
                <a:solidFill>
                  <a:srgbClr val="404040"/>
                </a:solidFill>
                <a:latin typeface="Carlito"/>
                <a:cs typeface="Carlito"/>
              </a:rPr>
              <a:t>situación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.</a:t>
            </a:r>
            <a:endParaRPr sz="25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65" dirty="0">
                <a:solidFill>
                  <a:srgbClr val="404040"/>
                </a:solidFill>
                <a:latin typeface="Carlito"/>
                <a:cs typeface="Carlito"/>
              </a:rPr>
              <a:t>Técnicas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típicas:</a:t>
            </a:r>
            <a:endParaRPr sz="2500" dirty="0">
              <a:latin typeface="Carlito"/>
              <a:cs typeface="Carlito"/>
            </a:endParaRPr>
          </a:p>
          <a:p>
            <a:pPr marL="756285" marR="464820" lvl="1" indent="-287020">
              <a:lnSpc>
                <a:spcPct val="100000"/>
              </a:lnSpc>
              <a:spcBef>
                <a:spcPts val="610"/>
              </a:spcBef>
              <a:buFont typeface="Arial"/>
              <a:buChar char="–"/>
              <a:tabLst>
                <a:tab pos="756920" algn="l"/>
              </a:tabLst>
            </a:pPr>
            <a:r>
              <a:rPr sz="2300" b="1" spc="-15" dirty="0">
                <a:solidFill>
                  <a:srgbClr val="404040"/>
                </a:solidFill>
                <a:latin typeface="Carlito"/>
                <a:cs typeface="Carlito"/>
              </a:rPr>
              <a:t>Juego </a:t>
            </a:r>
            <a:r>
              <a:rPr sz="2300" b="1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b="1" spc="-10" dirty="0">
                <a:solidFill>
                  <a:srgbClr val="404040"/>
                </a:solidFill>
                <a:latin typeface="Carlito"/>
                <a:cs typeface="Carlito"/>
              </a:rPr>
              <a:t>roles: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le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pide que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asuma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conducta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otra 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persona.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investigador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supone que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el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participante  </a:t>
            </a:r>
            <a:r>
              <a:rPr sz="2300" spc="-30" dirty="0">
                <a:solidFill>
                  <a:srgbClr val="404040"/>
                </a:solidFill>
                <a:latin typeface="Carlito"/>
                <a:cs typeface="Carlito"/>
              </a:rPr>
              <a:t>proyectará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sus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propios sentimientos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este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rol,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lo que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descubre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al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analizar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las</a:t>
            </a:r>
            <a:r>
              <a:rPr sz="2300" spc="-7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respuestas.</a:t>
            </a:r>
            <a:endParaRPr sz="2300" dirty="0">
              <a:latin typeface="Carlito"/>
              <a:cs typeface="Carlito"/>
            </a:endParaRPr>
          </a:p>
          <a:p>
            <a:pPr marL="756285" marR="20320" lvl="1" indent="-287020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300" b="1" spc="-65" dirty="0">
                <a:solidFill>
                  <a:srgbClr val="404040"/>
                </a:solidFill>
                <a:latin typeface="Carlito"/>
                <a:cs typeface="Carlito"/>
              </a:rPr>
              <a:t>Técnica </a:t>
            </a:r>
            <a:r>
              <a:rPr sz="2300" b="1" dirty="0">
                <a:solidFill>
                  <a:srgbClr val="404040"/>
                </a:solidFill>
                <a:latin typeface="Carlito"/>
                <a:cs typeface="Carlito"/>
              </a:rPr>
              <a:t>de la </a:t>
            </a:r>
            <a:r>
              <a:rPr sz="2300" b="1" spc="-35" dirty="0">
                <a:solidFill>
                  <a:srgbClr val="404040"/>
                </a:solidFill>
                <a:latin typeface="Carlito"/>
                <a:cs typeface="Carlito"/>
              </a:rPr>
              <a:t>tercera </a:t>
            </a:r>
            <a:r>
              <a:rPr sz="2300" b="1" spc="-10" dirty="0">
                <a:solidFill>
                  <a:srgbClr val="404040"/>
                </a:solidFill>
                <a:latin typeface="Carlito"/>
                <a:cs typeface="Carlito"/>
              </a:rPr>
              <a:t>persona: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presenta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situación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verbal o  visual y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le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pide que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relacione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las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creencias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y actitudes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 una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tercera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persona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(amigo, </a:t>
            </a:r>
            <a:r>
              <a:rPr sz="2300" spc="-25" dirty="0" err="1">
                <a:solidFill>
                  <a:srgbClr val="404040"/>
                </a:solidFill>
                <a:latin typeface="Carlito"/>
              </a:rPr>
              <a:t>vecino</a:t>
            </a:r>
            <a:r>
              <a:rPr sz="2300" spc="-25" dirty="0">
                <a:solidFill>
                  <a:srgbClr val="404040"/>
                </a:solidFill>
                <a:latin typeface="Carlito"/>
              </a:rPr>
              <a:t>),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en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vez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expresar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 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manera directa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las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personales </a:t>
            </a:r>
            <a:r>
              <a:rPr sz="2300" dirty="0">
                <a:solidFill>
                  <a:srgbClr val="404040"/>
                </a:solidFill>
                <a:latin typeface="Wingdings"/>
                <a:cs typeface="Wingdings"/>
              </a:rPr>
              <a:t></a:t>
            </a:r>
            <a:r>
              <a:rPr sz="2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Reduce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presión social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tiende 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responder </a:t>
            </a:r>
            <a:r>
              <a:rPr lang="es-PA" sz="2300" spc="-5" dirty="0">
                <a:solidFill>
                  <a:srgbClr val="404040"/>
                </a:solidFill>
                <a:latin typeface="Carlito"/>
                <a:cs typeface="Carlito"/>
              </a:rPr>
              <a:t>en base a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sus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creencias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personales.</a:t>
            </a:r>
            <a:endParaRPr sz="23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0076" y="245491"/>
            <a:ext cx="56527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575757"/>
                </a:solidFill>
              </a:rPr>
              <a:t>Aplicaciones </a:t>
            </a:r>
            <a:r>
              <a:rPr sz="2800" spc="-5" dirty="0">
                <a:solidFill>
                  <a:srgbClr val="575757"/>
                </a:solidFill>
              </a:rPr>
              <a:t>de las </a:t>
            </a:r>
            <a:r>
              <a:rPr sz="2800" spc="-20" dirty="0">
                <a:solidFill>
                  <a:srgbClr val="575757"/>
                </a:solidFill>
              </a:rPr>
              <a:t>técnicas</a:t>
            </a:r>
            <a:r>
              <a:rPr sz="2800" spc="-40" dirty="0">
                <a:solidFill>
                  <a:srgbClr val="575757"/>
                </a:solidFill>
              </a:rPr>
              <a:t> proyectivas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545998" y="955185"/>
            <a:ext cx="7894955" cy="4050029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500" spc="-15" dirty="0">
                <a:solidFill>
                  <a:srgbClr val="404040"/>
                </a:solidFill>
                <a:latin typeface="Carlito"/>
                <a:cs typeface="Carlito"/>
              </a:rPr>
              <a:t>usan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con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menos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frecuencias que métodos</a:t>
            </a:r>
            <a:r>
              <a:rPr sz="2500" spc="8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directos.</a:t>
            </a:r>
            <a:endParaRPr sz="2500">
              <a:latin typeface="Carlito"/>
              <a:cs typeface="Carlito"/>
            </a:endParaRPr>
          </a:p>
          <a:p>
            <a:pPr marL="756285" lvl="1" indent="-287020">
              <a:lnSpc>
                <a:spcPts val="2725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Excepto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asociación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palabras </a:t>
            </a:r>
            <a:r>
              <a:rPr sz="2300" spc="5" dirty="0">
                <a:solidFill>
                  <a:srgbClr val="404040"/>
                </a:solidFill>
                <a:latin typeface="Wingdings"/>
                <a:cs typeface="Wingdings"/>
              </a:rPr>
              <a:t></a:t>
            </a:r>
            <a:r>
              <a:rPr sz="23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300" spc="-45" dirty="0">
                <a:solidFill>
                  <a:srgbClr val="404040"/>
                </a:solidFill>
                <a:latin typeface="Carlito"/>
                <a:cs typeface="Carlito"/>
              </a:rPr>
              <a:t>Para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probar nombres</a:t>
            </a:r>
            <a:r>
              <a:rPr sz="2300" spc="-5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de</a:t>
            </a:r>
            <a:endParaRPr sz="2300">
              <a:latin typeface="Carlito"/>
              <a:cs typeface="Carlito"/>
            </a:endParaRPr>
          </a:p>
          <a:p>
            <a:pPr marL="756285">
              <a:lnSpc>
                <a:spcPts val="2725"/>
              </a:lnSpc>
            </a:pP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marcas</a:t>
            </a:r>
            <a:endParaRPr sz="23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Su utilidad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aumenta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cuando se </a:t>
            </a:r>
            <a:r>
              <a:rPr sz="2500" spc="-10" dirty="0">
                <a:solidFill>
                  <a:srgbClr val="404040"/>
                </a:solidFill>
                <a:latin typeface="Carlito"/>
                <a:cs typeface="Carlito"/>
              </a:rPr>
              <a:t>siguen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las </a:t>
            </a:r>
            <a:r>
              <a:rPr sz="2500" spc="-20" dirty="0">
                <a:solidFill>
                  <a:srgbClr val="404040"/>
                </a:solidFill>
                <a:latin typeface="Carlito"/>
                <a:cs typeface="Carlito"/>
              </a:rPr>
              <a:t>siguientes</a:t>
            </a:r>
            <a:r>
              <a:rPr sz="2500" spc="-2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500" spc="-5" dirty="0">
                <a:solidFill>
                  <a:srgbClr val="404040"/>
                </a:solidFill>
                <a:latin typeface="Carlito"/>
                <a:cs typeface="Carlito"/>
              </a:rPr>
              <a:t>líneas:</a:t>
            </a:r>
            <a:endParaRPr sz="25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deben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usar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cuando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no sea posible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obtener</a:t>
            </a:r>
            <a:r>
              <a:rPr sz="2300" spc="-4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información</a:t>
            </a:r>
            <a:endParaRPr sz="2300">
              <a:latin typeface="Carlito"/>
              <a:cs typeface="Carlito"/>
            </a:endParaRPr>
          </a:p>
          <a:p>
            <a:pPr marL="756285">
              <a:lnSpc>
                <a:spcPct val="100000"/>
              </a:lnSpc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requerida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manera precisa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o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usando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métodos</a:t>
            </a:r>
            <a:r>
              <a:rPr sz="2300" spc="10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directos</a:t>
            </a:r>
            <a:endParaRPr sz="2300">
              <a:latin typeface="Carlito"/>
              <a:cs typeface="Carlito"/>
            </a:endParaRPr>
          </a:p>
          <a:p>
            <a:pPr marL="756285" marR="74295" lvl="1" indent="-28702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Se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deben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usar </a:t>
            </a:r>
            <a:r>
              <a:rPr sz="2300" spc="-25" dirty="0">
                <a:solidFill>
                  <a:srgbClr val="404040"/>
                </a:solidFill>
                <a:latin typeface="Carlito"/>
                <a:cs typeface="Carlito"/>
              </a:rPr>
              <a:t>para </a:t>
            </a:r>
            <a:r>
              <a:rPr sz="2300" spc="-15" dirty="0">
                <a:solidFill>
                  <a:srgbClr val="404040"/>
                </a:solidFill>
                <a:latin typeface="Carlito"/>
                <a:cs typeface="Carlito"/>
              </a:rPr>
              <a:t>obtener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conocimientos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y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entendimiento </a:t>
            </a:r>
            <a:r>
              <a:rPr sz="2300" spc="-20" dirty="0">
                <a:solidFill>
                  <a:srgbClr val="DE0000"/>
                </a:solidFill>
                <a:latin typeface="Carlito"/>
                <a:cs typeface="Carlito"/>
              </a:rPr>
              <a:t> </a:t>
            </a:r>
            <a:r>
              <a:rPr sz="2300" dirty="0">
                <a:solidFill>
                  <a:srgbClr val="DE0000"/>
                </a:solidFill>
                <a:latin typeface="Carlito"/>
                <a:cs typeface="Carlito"/>
              </a:rPr>
              <a:t>iniciales</a:t>
            </a:r>
            <a:endParaRPr sz="23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Dada su </a:t>
            </a:r>
            <a:r>
              <a:rPr sz="2300" spc="-10" dirty="0">
                <a:solidFill>
                  <a:srgbClr val="404040"/>
                </a:solidFill>
                <a:latin typeface="Carlito"/>
                <a:cs typeface="Carlito"/>
              </a:rPr>
              <a:t>complejidad,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no se </a:t>
            </a: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deben </a:t>
            </a:r>
            <a:r>
              <a:rPr sz="2300" spc="-5" dirty="0">
                <a:solidFill>
                  <a:srgbClr val="404040"/>
                </a:solidFill>
                <a:latin typeface="Carlito"/>
                <a:cs typeface="Carlito"/>
              </a:rPr>
              <a:t>usar de</a:t>
            </a:r>
            <a:r>
              <a:rPr sz="2300" spc="-85" dirty="0">
                <a:solidFill>
                  <a:srgbClr val="404040"/>
                </a:solidFill>
                <a:latin typeface="Carlito"/>
                <a:cs typeface="Carlito"/>
              </a:rPr>
              <a:t> </a:t>
            </a:r>
            <a:r>
              <a:rPr sz="2300" spc="-20" dirty="0">
                <a:solidFill>
                  <a:srgbClr val="404040"/>
                </a:solidFill>
                <a:latin typeface="Carlito"/>
                <a:cs typeface="Carlito"/>
              </a:rPr>
              <a:t>forma</a:t>
            </a:r>
            <a:endParaRPr sz="2300">
              <a:latin typeface="Carlito"/>
              <a:cs typeface="Carlito"/>
            </a:endParaRPr>
          </a:p>
          <a:p>
            <a:pPr marL="756285">
              <a:lnSpc>
                <a:spcPct val="100000"/>
              </a:lnSpc>
            </a:pPr>
            <a:r>
              <a:rPr sz="2300" dirty="0">
                <a:solidFill>
                  <a:srgbClr val="404040"/>
                </a:solidFill>
                <a:latin typeface="Carlito"/>
                <a:cs typeface="Carlito"/>
              </a:rPr>
              <a:t>indiscriminada.</a:t>
            </a:r>
            <a:endParaRPr sz="23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873" y="245491"/>
            <a:ext cx="46081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575757"/>
                </a:solidFill>
              </a:rPr>
              <a:t>Métodos </a:t>
            </a:r>
            <a:r>
              <a:rPr sz="2800" spc="-25" dirty="0">
                <a:solidFill>
                  <a:srgbClr val="575757"/>
                </a:solidFill>
              </a:rPr>
              <a:t>cualitativos </a:t>
            </a:r>
            <a:r>
              <a:rPr sz="2800" spc="-5" dirty="0">
                <a:solidFill>
                  <a:srgbClr val="575757"/>
                </a:solidFill>
              </a:rPr>
              <a:t>-</a:t>
            </a:r>
            <a:r>
              <a:rPr sz="2800" spc="10" dirty="0">
                <a:solidFill>
                  <a:srgbClr val="575757"/>
                </a:solidFill>
              </a:rPr>
              <a:t> </a:t>
            </a:r>
            <a:r>
              <a:rPr sz="2800" spc="-20" dirty="0">
                <a:solidFill>
                  <a:srgbClr val="575757"/>
                </a:solidFill>
              </a:rPr>
              <a:t>Resumen</a:t>
            </a:r>
            <a:endParaRPr sz="28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86891" y="1045844"/>
          <a:ext cx="7414895" cy="50977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5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9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79">
                <a:tc>
                  <a:txBody>
                    <a:bodyPr/>
                    <a:lstStyle/>
                    <a:p>
                      <a:pPr marL="93726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Criterios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52400" marB="0"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 marL="166370" algn="ctr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Focus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group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52400" marB="0"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 marL="241300" marR="175260" indent="-7493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Entrevistas</a:t>
                      </a:r>
                      <a:r>
                        <a:rPr sz="1800" b="1" spc="-204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en 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profundidad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5240" marB="0"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 marL="224154" marR="246379" indent="15049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Técnicas  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p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r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y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e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cti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v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as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5240" marB="0">
                    <a:solidFill>
                      <a:srgbClr val="4F81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035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600" spc="-25" dirty="0">
                          <a:latin typeface="Carlito"/>
                          <a:cs typeface="Carlito"/>
                        </a:rPr>
                        <a:t>Grado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de</a:t>
                      </a:r>
                      <a:r>
                        <a:rPr sz="1600" spc="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estructura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4F81BB"/>
                      </a:solidFill>
                      <a:prstDash val="solid"/>
                    </a:lnL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66370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600" spc="-25" dirty="0">
                          <a:latin typeface="Carlito"/>
                          <a:cs typeface="Carlito"/>
                        </a:rPr>
                        <a:t>Mayor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56515" marB="0"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Medio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56515" marB="0"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Menor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56515" marB="0">
                    <a:lnR w="12700">
                      <a:solidFill>
                        <a:srgbClr val="4F81BB"/>
                      </a:solidFill>
                      <a:prstDash val="solid"/>
                    </a:lnR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97155" marR="52260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Cuestionamiento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de los 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participantes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4F81BB"/>
                      </a:solidFill>
                      <a:prstDash val="solid"/>
                    </a:lnL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0095" marR="162560" indent="-43624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600" spc="-55" dirty="0">
                          <a:latin typeface="Carlito"/>
                          <a:cs typeface="Carlito"/>
                        </a:rPr>
                        <a:t>R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e</a:t>
                      </a:r>
                      <a:r>
                        <a:rPr sz="1600" spc="5" dirty="0">
                          <a:latin typeface="Carlito"/>
                          <a:cs typeface="Carlito"/>
                        </a:rPr>
                        <a:t>l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a</a:t>
                      </a:r>
                      <a:r>
                        <a:rPr sz="1600" spc="5" dirty="0">
                          <a:latin typeface="Carlito"/>
                          <a:cs typeface="Carlito"/>
                        </a:rPr>
                        <a:t>ti</a:t>
                      </a:r>
                      <a:r>
                        <a:rPr sz="1600" spc="-50" dirty="0">
                          <a:latin typeface="Carlito"/>
                          <a:cs typeface="Carlito"/>
                        </a:rPr>
                        <a:t>v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am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e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n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t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e 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alto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20955" marB="0"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Medio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2875" marB="0"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6740" marR="192405" indent="-41465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600" spc="-55" dirty="0">
                          <a:latin typeface="Carlito"/>
                          <a:cs typeface="Carlito"/>
                        </a:rPr>
                        <a:t>R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e</a:t>
                      </a:r>
                      <a:r>
                        <a:rPr sz="1600" spc="5" dirty="0">
                          <a:latin typeface="Carlito"/>
                          <a:cs typeface="Carlito"/>
                        </a:rPr>
                        <a:t>l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a</a:t>
                      </a:r>
                      <a:r>
                        <a:rPr sz="1600" spc="5" dirty="0">
                          <a:latin typeface="Carlito"/>
                          <a:cs typeface="Carlito"/>
                        </a:rPr>
                        <a:t>ti</a:t>
                      </a:r>
                      <a:r>
                        <a:rPr sz="1600" spc="-50" dirty="0">
                          <a:latin typeface="Carlito"/>
                          <a:cs typeface="Carlito"/>
                        </a:rPr>
                        <a:t>v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ame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n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t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e  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bajo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20955" marB="0"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19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15" dirty="0">
                          <a:latin typeface="Carlito"/>
                          <a:cs typeface="Carlito"/>
                        </a:rPr>
                        <a:t>Sesgo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del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moderador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4F81BB"/>
                      </a:solidFill>
                      <a:prstDash val="solid"/>
                    </a:lnL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67005"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Medio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3510" marB="0"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671830" marR="223520" indent="-42418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600" spc="-40" dirty="0">
                          <a:latin typeface="Carlito"/>
                          <a:cs typeface="Carlito"/>
                        </a:rPr>
                        <a:t>R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e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l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a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ti</a:t>
                      </a:r>
                      <a:r>
                        <a:rPr sz="1600" spc="-40" dirty="0">
                          <a:latin typeface="Carlito"/>
                          <a:cs typeface="Carlito"/>
                        </a:rPr>
                        <a:t>v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a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m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e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n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t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e 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alto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21590" marB="0"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De bajo a</a:t>
                      </a:r>
                      <a:r>
                        <a:rPr sz="1600" spc="-7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alto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3510" marB="0"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Sesgo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de</a:t>
                      </a:r>
                      <a:r>
                        <a:rPr sz="1600" spc="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interpretación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4F81BB"/>
                      </a:solidFill>
                      <a:prstDash val="solid"/>
                    </a:lnL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84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600" spc="-15" dirty="0">
                          <a:latin typeface="Carlito"/>
                          <a:cs typeface="Carlito"/>
                        </a:rPr>
                        <a:t>Relativamente</a:t>
                      </a:r>
                      <a:endParaRPr sz="1600">
                        <a:latin typeface="Carlito"/>
                        <a:cs typeface="Carlito"/>
                      </a:endParaRPr>
                    </a:p>
                    <a:p>
                      <a:pPr marL="161290"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bajo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21590" marB="0"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Medio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3510" marB="0"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600" spc="-15" dirty="0">
                          <a:latin typeface="Carlito"/>
                          <a:cs typeface="Carlito"/>
                        </a:rPr>
                        <a:t>Relativamente</a:t>
                      </a:r>
                      <a:endParaRPr sz="1600">
                        <a:latin typeface="Carlito"/>
                        <a:cs typeface="Carlito"/>
                      </a:endParaRPr>
                    </a:p>
                    <a:p>
                      <a:pPr marR="952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alto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21590" marB="0"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97155" marR="896619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Descubrimiento de  información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4F81BB"/>
                      </a:solidFill>
                      <a:prstDash val="solid"/>
                    </a:lnL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738505" marR="159385" indent="-40576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600" spc="-15" dirty="0">
                          <a:latin typeface="Carlito"/>
                          <a:cs typeface="Carlito"/>
                        </a:rPr>
                        <a:t>Sub</a:t>
                      </a:r>
                      <a:r>
                        <a:rPr sz="1600" spc="-30" dirty="0">
                          <a:latin typeface="Carlito"/>
                          <a:cs typeface="Carlito"/>
                        </a:rPr>
                        <a:t>c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onsc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i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e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n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t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e 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bajo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21590" marB="0"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De 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medio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a</a:t>
                      </a:r>
                      <a:r>
                        <a:rPr sz="1600" spc="-5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alto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3510" marB="0"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Alto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3510" marB="0"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8484">
                <a:tc>
                  <a:txBody>
                    <a:bodyPr/>
                    <a:lstStyle/>
                    <a:p>
                      <a:pPr marL="97155" marR="50355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Descubrimiento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de 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información</a:t>
                      </a:r>
                      <a:r>
                        <a:rPr sz="1600" spc="-6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innovadora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4F81BB"/>
                      </a:solidFill>
                      <a:prstDash val="solid"/>
                    </a:lnL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Alto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3510" marB="0"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Medio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3510" marB="0"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Bajo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3510" marB="0"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97155" marR="31623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Obtención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de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información  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delicada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4F81BB"/>
                      </a:solidFill>
                      <a:prstDash val="solid"/>
                    </a:lnL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65735"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Bajo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3510" marB="0"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Medio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3510" marB="0"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Alto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3510" marB="0"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9132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Utilidad</a:t>
                      </a:r>
                      <a:r>
                        <a:rPr sz="1600" spc="-9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general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4780" marB="0">
                    <a:lnL w="12700">
                      <a:solidFill>
                        <a:srgbClr val="4F81BB"/>
                      </a:solidFill>
                      <a:prstDash val="solid"/>
                    </a:lnL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Muy</a:t>
                      </a:r>
                      <a:r>
                        <a:rPr sz="1600" spc="-5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útil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144780" marB="0"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9280" marR="166370" indent="-40132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Útil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hasta</a:t>
                      </a:r>
                      <a:r>
                        <a:rPr sz="1600" spc="-17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cierto 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punto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22860" marB="0"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0675" marR="259079" indent="-6096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Útil en</a:t>
                      </a:r>
                      <a:r>
                        <a:rPr sz="1600" spc="-1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casos 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específicos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22860" marB="0"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0" y="6597395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4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5588"/>
            <a:ext cx="9144000" cy="1772285"/>
          </a:xfrm>
          <a:custGeom>
            <a:avLst/>
            <a:gdLst/>
            <a:ahLst/>
            <a:cxnLst/>
            <a:rect l="l" t="t" r="r" b="b"/>
            <a:pathLst>
              <a:path w="9144000" h="1772284">
                <a:moveTo>
                  <a:pt x="9144000" y="0"/>
                </a:moveTo>
                <a:lnTo>
                  <a:pt x="0" y="0"/>
                </a:lnTo>
                <a:lnTo>
                  <a:pt x="0" y="1772285"/>
                </a:lnTo>
                <a:lnTo>
                  <a:pt x="9144000" y="177228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60985"/>
          </a:xfrm>
          <a:custGeom>
            <a:avLst/>
            <a:gdLst/>
            <a:ahLst/>
            <a:cxnLst/>
            <a:rect l="l" t="t" r="r" b="b"/>
            <a:pathLst>
              <a:path w="9144000" h="260985">
                <a:moveTo>
                  <a:pt x="9144000" y="0"/>
                </a:moveTo>
                <a:lnTo>
                  <a:pt x="0" y="0"/>
                </a:lnTo>
                <a:lnTo>
                  <a:pt x="0" y="260603"/>
                </a:lnTo>
                <a:lnTo>
                  <a:pt x="9144000" y="260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7244" y="5286755"/>
            <a:ext cx="1420368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86250" y="2221166"/>
            <a:ext cx="562356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PA" sz="2800" spc="-60" dirty="0">
                <a:solidFill>
                  <a:srgbClr val="575757"/>
                </a:solidFill>
                <a:latin typeface="Carlito"/>
                <a:cs typeface="Carlito"/>
              </a:rPr>
              <a:t>FIN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999ECF2EF2B54FA936E13AD5F6ACB2" ma:contentTypeVersion="7" ma:contentTypeDescription="Crear nuevo documento." ma:contentTypeScope="" ma:versionID="04718ac1a97bc6590ded1eff7fc52a64">
  <xsd:schema xmlns:xsd="http://www.w3.org/2001/XMLSchema" xmlns:xs="http://www.w3.org/2001/XMLSchema" xmlns:p="http://schemas.microsoft.com/office/2006/metadata/properties" xmlns:ns2="f07a894b-7aaf-40ca-94a4-0539be37ba80" targetNamespace="http://schemas.microsoft.com/office/2006/metadata/properties" ma:root="true" ma:fieldsID="b643ce773548a5ab39dc19157a3d037d" ns2:_="">
    <xsd:import namespace="f07a894b-7aaf-40ca-94a4-0539be37ba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7a894b-7aaf-40ca-94a4-0539be37ba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68256C6-B28E-4362-89E6-9A4054557227}"/>
</file>

<file path=customXml/itemProps2.xml><?xml version="1.0" encoding="utf-8"?>
<ds:datastoreItem xmlns:ds="http://schemas.openxmlformats.org/officeDocument/2006/customXml" ds:itemID="{FFED4F6D-B25E-4079-B8C7-74A3AF5816EE}"/>
</file>

<file path=customXml/itemProps3.xml><?xml version="1.0" encoding="utf-8"?>
<ds:datastoreItem xmlns:ds="http://schemas.openxmlformats.org/officeDocument/2006/customXml" ds:itemID="{04CC48ED-B2B3-4743-AD96-936939C0ECD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2817</Words>
  <Application>Microsoft Office PowerPoint</Application>
  <PresentationFormat>Presentación en pantalla (4:3)</PresentationFormat>
  <Paragraphs>417</Paragraphs>
  <Slides>40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6" baseType="lpstr">
      <vt:lpstr>Arial</vt:lpstr>
      <vt:lpstr>Calibri</vt:lpstr>
      <vt:lpstr>Carlito</vt:lpstr>
      <vt:lpstr>Times New Roman</vt:lpstr>
      <vt:lpstr>Wingdings</vt:lpstr>
      <vt:lpstr>Office Theme</vt:lpstr>
      <vt:lpstr>INVESTIGACIÓN DE MERCADOS Diseño de la investigación – Investigación Cualitativa</vt:lpstr>
      <vt:lpstr>INVESTIGACIÓN EXPLORATORIA</vt:lpstr>
      <vt:lpstr>Estamos aquí…</vt:lpstr>
      <vt:lpstr>Investigación exploratoria</vt:lpstr>
      <vt:lpstr>Investigación exploratoria</vt:lpstr>
      <vt:lpstr>Comparación de diseños básicos</vt:lpstr>
      <vt:lpstr>Métodos de investigación exploratoria</vt:lpstr>
      <vt:lpstr>Métodos cualitativos</vt:lpstr>
      <vt:lpstr>Uso común de los métodos cualitativos</vt:lpstr>
      <vt:lpstr>Procedimientos de investigación cualitativa</vt:lpstr>
      <vt:lpstr>Procedimientos de investigación cualitativa</vt:lpstr>
      <vt:lpstr>Entrevistas en profundidad</vt:lpstr>
      <vt:lpstr>Entrevistas en profundidad</vt:lpstr>
      <vt:lpstr>Entrevistas en profundidad</vt:lpstr>
      <vt:lpstr>Entrevistas en profundidad - Técnicas</vt:lpstr>
      <vt:lpstr>Entrevistas en profundidad - Técnicas</vt:lpstr>
      <vt:lpstr>Procedimientos de investigación cualitativa</vt:lpstr>
      <vt:lpstr>Sesiones de grupo</vt:lpstr>
      <vt:lpstr>Presentación de PowerPoint</vt:lpstr>
      <vt:lpstr>Generalidades de un Focus group</vt:lpstr>
      <vt:lpstr>Focus group</vt:lpstr>
      <vt:lpstr>Focus group – Pasos a seguir</vt:lpstr>
      <vt:lpstr>Focus group</vt:lpstr>
      <vt:lpstr>Focus group</vt:lpstr>
      <vt:lpstr>Focus group - Metodología</vt:lpstr>
      <vt:lpstr>Focus group - Metodología</vt:lpstr>
      <vt:lpstr>Focus group - Metodología</vt:lpstr>
      <vt:lpstr>Focus group – Herramientas para registrarlo</vt:lpstr>
      <vt:lpstr>Procedimientos de investigación cualitativa</vt:lpstr>
      <vt:lpstr>Técnicas proyectivas</vt:lpstr>
      <vt:lpstr>Técnicas proyectivas de asociación</vt:lpstr>
      <vt:lpstr>Técnicas proyectivas de asociación</vt:lpstr>
      <vt:lpstr>Técnicas proyectivas de asociación</vt:lpstr>
      <vt:lpstr>Técnicas proyectivas de complementación</vt:lpstr>
      <vt:lpstr>Técnicas proyectivas de complementación</vt:lpstr>
      <vt:lpstr>Técnicas proyectivas de construcción</vt:lpstr>
      <vt:lpstr>Técnicas proyectivas expresivas</vt:lpstr>
      <vt:lpstr>Aplicaciones de las técnicas proyectivas</vt:lpstr>
      <vt:lpstr>Métodos cualitativos - Resumen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rcajina</dc:creator>
  <cp:lastModifiedBy>Ricardo Cajina</cp:lastModifiedBy>
  <cp:revision>7</cp:revision>
  <dcterms:created xsi:type="dcterms:W3CDTF">2020-04-20T20:26:41Z</dcterms:created>
  <dcterms:modified xsi:type="dcterms:W3CDTF">2020-04-20T23:42:26Z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2017-10-10T00:00:00Z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2020-04-20T00:00:00Z</vt:filetime>
  </property>
  <property fmtid="{D5CDD505-2E9C-101B-9397-08002B2CF9AE}" pid="5" name="ContentTypeId">
    <vt:lpwstr>0x0101002F999ECF2EF2B54FA936E13AD5F6ACB2</vt:lpwstr>
  </property>
</Properties>
</file>