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9" r:id="rId4"/>
    <p:sldId id="342" r:id="rId5"/>
    <p:sldId id="343" r:id="rId6"/>
    <p:sldId id="317" r:id="rId7"/>
    <p:sldId id="347" r:id="rId8"/>
    <p:sldId id="354" r:id="rId9"/>
    <p:sldId id="355" r:id="rId10"/>
    <p:sldId id="318" r:id="rId11"/>
    <p:sldId id="356" r:id="rId12"/>
    <p:sldId id="357" r:id="rId13"/>
    <p:sldId id="358" r:id="rId14"/>
    <p:sldId id="282" r:id="rId15"/>
    <p:sldId id="360" r:id="rId16"/>
    <p:sldId id="349" r:id="rId17"/>
    <p:sldId id="344" r:id="rId18"/>
    <p:sldId id="359" r:id="rId19"/>
    <p:sldId id="350" r:id="rId20"/>
    <p:sldId id="351" r:id="rId21"/>
    <p:sldId id="270" r:id="rId22"/>
    <p:sldId id="345" r:id="rId23"/>
    <p:sldId id="361" r:id="rId24"/>
    <p:sldId id="362" r:id="rId25"/>
    <p:sldId id="346" r:id="rId26"/>
    <p:sldId id="352" r:id="rId27"/>
    <p:sldId id="363" r:id="rId28"/>
    <p:sldId id="353" r:id="rId29"/>
  </p:sldIdLst>
  <p:sldSz cx="12192000" cy="6858000"/>
  <p:notesSz cx="6858000" cy="9144000"/>
  <p:defaultText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5" autoAdjust="0"/>
    <p:restoredTop sz="94660"/>
  </p:normalViewPr>
  <p:slideViewPr>
    <p:cSldViewPr snapToGrid="0">
      <p:cViewPr varScale="1">
        <p:scale>
          <a:sx n="114" d="100"/>
          <a:sy n="114" d="100"/>
        </p:scale>
        <p:origin x="186"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618529-FB6A-484C-92CD-4F1A53190E5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PA"/>
          </a:p>
        </p:txBody>
      </p:sp>
      <p:sp>
        <p:nvSpPr>
          <p:cNvPr id="3" name="Subtítulo 2">
            <a:extLst>
              <a:ext uri="{FF2B5EF4-FFF2-40B4-BE49-F238E27FC236}">
                <a16:creationId xmlns:a16="http://schemas.microsoft.com/office/drawing/2014/main" id="{C1A994A0-CE34-4620-9F80-302B8ACFD5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PA"/>
          </a:p>
        </p:txBody>
      </p:sp>
      <p:sp>
        <p:nvSpPr>
          <p:cNvPr id="4" name="Marcador de fecha 3">
            <a:extLst>
              <a:ext uri="{FF2B5EF4-FFF2-40B4-BE49-F238E27FC236}">
                <a16:creationId xmlns:a16="http://schemas.microsoft.com/office/drawing/2014/main" id="{C5DC7118-246D-4186-BDF5-2AF0C2EF4DFC}"/>
              </a:ext>
            </a:extLst>
          </p:cNvPr>
          <p:cNvSpPr>
            <a:spLocks noGrp="1"/>
          </p:cNvSpPr>
          <p:nvPr>
            <p:ph type="dt" sz="half" idx="10"/>
          </p:nvPr>
        </p:nvSpPr>
        <p:spPr/>
        <p:txBody>
          <a:bodyPr/>
          <a:lstStyle/>
          <a:p>
            <a:fld id="{2C58F54E-CCF4-471B-AA21-C8B92905E60C}" type="datetimeFigureOut">
              <a:rPr lang="es-PA" smtClean="0"/>
              <a:t>05/19/2022</a:t>
            </a:fld>
            <a:endParaRPr lang="es-PA"/>
          </a:p>
        </p:txBody>
      </p:sp>
      <p:sp>
        <p:nvSpPr>
          <p:cNvPr id="5" name="Marcador de pie de página 4">
            <a:extLst>
              <a:ext uri="{FF2B5EF4-FFF2-40B4-BE49-F238E27FC236}">
                <a16:creationId xmlns:a16="http://schemas.microsoft.com/office/drawing/2014/main" id="{F157F9FE-0100-4C17-8710-4FA28613E26E}"/>
              </a:ext>
            </a:extLst>
          </p:cNvPr>
          <p:cNvSpPr>
            <a:spLocks noGrp="1"/>
          </p:cNvSpPr>
          <p:nvPr>
            <p:ph type="ftr" sz="quarter" idx="11"/>
          </p:nvPr>
        </p:nvSpPr>
        <p:spPr/>
        <p:txBody>
          <a:bodyPr/>
          <a:lstStyle/>
          <a:p>
            <a:endParaRPr lang="es-PA"/>
          </a:p>
        </p:txBody>
      </p:sp>
      <p:sp>
        <p:nvSpPr>
          <p:cNvPr id="6" name="Marcador de número de diapositiva 5">
            <a:extLst>
              <a:ext uri="{FF2B5EF4-FFF2-40B4-BE49-F238E27FC236}">
                <a16:creationId xmlns:a16="http://schemas.microsoft.com/office/drawing/2014/main" id="{394B13C8-644A-4CDD-B5D0-7BD88CA2C493}"/>
              </a:ext>
            </a:extLst>
          </p:cNvPr>
          <p:cNvSpPr>
            <a:spLocks noGrp="1"/>
          </p:cNvSpPr>
          <p:nvPr>
            <p:ph type="sldNum" sz="quarter" idx="12"/>
          </p:nvPr>
        </p:nvSpPr>
        <p:spPr/>
        <p:txBody>
          <a:bodyPr/>
          <a:lstStyle/>
          <a:p>
            <a:fld id="{52768BA7-13F0-4335-A1E2-77FE218AEA91}" type="slidenum">
              <a:rPr lang="es-PA" smtClean="0"/>
              <a:t>‹Nº›</a:t>
            </a:fld>
            <a:endParaRPr lang="es-PA"/>
          </a:p>
        </p:txBody>
      </p:sp>
    </p:spTree>
    <p:extLst>
      <p:ext uri="{BB962C8B-B14F-4D97-AF65-F5344CB8AC3E}">
        <p14:creationId xmlns:p14="http://schemas.microsoft.com/office/powerpoint/2010/main" val="4180504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22BF6B-7E44-442F-9078-8A77287D6D37}"/>
              </a:ext>
            </a:extLst>
          </p:cNvPr>
          <p:cNvSpPr>
            <a:spLocks noGrp="1"/>
          </p:cNvSpPr>
          <p:nvPr>
            <p:ph type="title"/>
          </p:nvPr>
        </p:nvSpPr>
        <p:spPr/>
        <p:txBody>
          <a:bodyPr/>
          <a:lstStyle/>
          <a:p>
            <a:r>
              <a:rPr lang="es-ES"/>
              <a:t>Haga clic para modificar el estilo de título del patrón</a:t>
            </a:r>
            <a:endParaRPr lang="es-PA"/>
          </a:p>
        </p:txBody>
      </p:sp>
      <p:sp>
        <p:nvSpPr>
          <p:cNvPr id="3" name="Marcador de contenido 2">
            <a:extLst>
              <a:ext uri="{FF2B5EF4-FFF2-40B4-BE49-F238E27FC236}">
                <a16:creationId xmlns:a16="http://schemas.microsoft.com/office/drawing/2014/main" id="{997A44CA-2C7E-4A47-B6E0-12EB2CABB8DB}"/>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PA"/>
          </a:p>
        </p:txBody>
      </p:sp>
      <p:sp>
        <p:nvSpPr>
          <p:cNvPr id="4" name="Marcador de fecha 3">
            <a:extLst>
              <a:ext uri="{FF2B5EF4-FFF2-40B4-BE49-F238E27FC236}">
                <a16:creationId xmlns:a16="http://schemas.microsoft.com/office/drawing/2014/main" id="{0720F348-FD5D-4982-AE34-26CD5EDAA2E8}"/>
              </a:ext>
            </a:extLst>
          </p:cNvPr>
          <p:cNvSpPr>
            <a:spLocks noGrp="1"/>
          </p:cNvSpPr>
          <p:nvPr>
            <p:ph type="dt" sz="half" idx="10"/>
          </p:nvPr>
        </p:nvSpPr>
        <p:spPr/>
        <p:txBody>
          <a:bodyPr/>
          <a:lstStyle/>
          <a:p>
            <a:fld id="{2C58F54E-CCF4-471B-AA21-C8B92905E60C}" type="datetimeFigureOut">
              <a:rPr lang="es-PA" smtClean="0"/>
              <a:t>05/19/2022</a:t>
            </a:fld>
            <a:endParaRPr lang="es-PA"/>
          </a:p>
        </p:txBody>
      </p:sp>
      <p:sp>
        <p:nvSpPr>
          <p:cNvPr id="5" name="Marcador de pie de página 4">
            <a:extLst>
              <a:ext uri="{FF2B5EF4-FFF2-40B4-BE49-F238E27FC236}">
                <a16:creationId xmlns:a16="http://schemas.microsoft.com/office/drawing/2014/main" id="{1B1C8109-A2CD-41A1-BC80-5B962E8B62B9}"/>
              </a:ext>
            </a:extLst>
          </p:cNvPr>
          <p:cNvSpPr>
            <a:spLocks noGrp="1"/>
          </p:cNvSpPr>
          <p:nvPr>
            <p:ph type="ftr" sz="quarter" idx="11"/>
          </p:nvPr>
        </p:nvSpPr>
        <p:spPr/>
        <p:txBody>
          <a:bodyPr/>
          <a:lstStyle/>
          <a:p>
            <a:endParaRPr lang="es-PA"/>
          </a:p>
        </p:txBody>
      </p:sp>
      <p:sp>
        <p:nvSpPr>
          <p:cNvPr id="6" name="Marcador de número de diapositiva 5">
            <a:extLst>
              <a:ext uri="{FF2B5EF4-FFF2-40B4-BE49-F238E27FC236}">
                <a16:creationId xmlns:a16="http://schemas.microsoft.com/office/drawing/2014/main" id="{7A31F873-6FC8-4D4C-81F5-84DB1E678B80}"/>
              </a:ext>
            </a:extLst>
          </p:cNvPr>
          <p:cNvSpPr>
            <a:spLocks noGrp="1"/>
          </p:cNvSpPr>
          <p:nvPr>
            <p:ph type="sldNum" sz="quarter" idx="12"/>
          </p:nvPr>
        </p:nvSpPr>
        <p:spPr/>
        <p:txBody>
          <a:bodyPr/>
          <a:lstStyle/>
          <a:p>
            <a:fld id="{52768BA7-13F0-4335-A1E2-77FE218AEA91}" type="slidenum">
              <a:rPr lang="es-PA" smtClean="0"/>
              <a:t>‹Nº›</a:t>
            </a:fld>
            <a:endParaRPr lang="es-PA"/>
          </a:p>
        </p:txBody>
      </p:sp>
    </p:spTree>
    <p:extLst>
      <p:ext uri="{BB962C8B-B14F-4D97-AF65-F5344CB8AC3E}">
        <p14:creationId xmlns:p14="http://schemas.microsoft.com/office/powerpoint/2010/main" val="1251711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E5F124-1098-45C5-BA39-816D63098311}"/>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PA"/>
          </a:p>
        </p:txBody>
      </p:sp>
      <p:sp>
        <p:nvSpPr>
          <p:cNvPr id="3" name="Marcador de texto 2">
            <a:extLst>
              <a:ext uri="{FF2B5EF4-FFF2-40B4-BE49-F238E27FC236}">
                <a16:creationId xmlns:a16="http://schemas.microsoft.com/office/drawing/2014/main" id="{942098D2-270B-44C8-9DB8-A3C6388ACB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B53C032C-4AF8-4597-BBE4-89E180EFD397}"/>
              </a:ext>
            </a:extLst>
          </p:cNvPr>
          <p:cNvSpPr>
            <a:spLocks noGrp="1"/>
          </p:cNvSpPr>
          <p:nvPr>
            <p:ph type="dt" sz="half" idx="10"/>
          </p:nvPr>
        </p:nvSpPr>
        <p:spPr/>
        <p:txBody>
          <a:bodyPr/>
          <a:lstStyle/>
          <a:p>
            <a:fld id="{2C58F54E-CCF4-471B-AA21-C8B92905E60C}" type="datetimeFigureOut">
              <a:rPr lang="es-PA" smtClean="0"/>
              <a:t>05/19/2022</a:t>
            </a:fld>
            <a:endParaRPr lang="es-PA"/>
          </a:p>
        </p:txBody>
      </p:sp>
      <p:sp>
        <p:nvSpPr>
          <p:cNvPr id="5" name="Marcador de pie de página 4">
            <a:extLst>
              <a:ext uri="{FF2B5EF4-FFF2-40B4-BE49-F238E27FC236}">
                <a16:creationId xmlns:a16="http://schemas.microsoft.com/office/drawing/2014/main" id="{9F58A0AF-F605-44D7-9CED-BD2CABD150C5}"/>
              </a:ext>
            </a:extLst>
          </p:cNvPr>
          <p:cNvSpPr>
            <a:spLocks noGrp="1"/>
          </p:cNvSpPr>
          <p:nvPr>
            <p:ph type="ftr" sz="quarter" idx="11"/>
          </p:nvPr>
        </p:nvSpPr>
        <p:spPr/>
        <p:txBody>
          <a:bodyPr/>
          <a:lstStyle/>
          <a:p>
            <a:endParaRPr lang="es-PA"/>
          </a:p>
        </p:txBody>
      </p:sp>
      <p:sp>
        <p:nvSpPr>
          <p:cNvPr id="6" name="Marcador de número de diapositiva 5">
            <a:extLst>
              <a:ext uri="{FF2B5EF4-FFF2-40B4-BE49-F238E27FC236}">
                <a16:creationId xmlns:a16="http://schemas.microsoft.com/office/drawing/2014/main" id="{44FA847C-9EDF-4133-90C6-B52D5866C3FC}"/>
              </a:ext>
            </a:extLst>
          </p:cNvPr>
          <p:cNvSpPr>
            <a:spLocks noGrp="1"/>
          </p:cNvSpPr>
          <p:nvPr>
            <p:ph type="sldNum" sz="quarter" idx="12"/>
          </p:nvPr>
        </p:nvSpPr>
        <p:spPr/>
        <p:txBody>
          <a:bodyPr/>
          <a:lstStyle/>
          <a:p>
            <a:fld id="{52768BA7-13F0-4335-A1E2-77FE218AEA91}" type="slidenum">
              <a:rPr lang="es-PA" smtClean="0"/>
              <a:t>‹Nº›</a:t>
            </a:fld>
            <a:endParaRPr lang="es-PA"/>
          </a:p>
        </p:txBody>
      </p:sp>
    </p:spTree>
    <p:extLst>
      <p:ext uri="{BB962C8B-B14F-4D97-AF65-F5344CB8AC3E}">
        <p14:creationId xmlns:p14="http://schemas.microsoft.com/office/powerpoint/2010/main" val="951220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6DC0C7-B622-4489-91E1-2AD6138EAB30}"/>
              </a:ext>
            </a:extLst>
          </p:cNvPr>
          <p:cNvSpPr>
            <a:spLocks noGrp="1"/>
          </p:cNvSpPr>
          <p:nvPr>
            <p:ph type="title"/>
          </p:nvPr>
        </p:nvSpPr>
        <p:spPr/>
        <p:txBody>
          <a:bodyPr/>
          <a:lstStyle/>
          <a:p>
            <a:r>
              <a:rPr lang="es-ES"/>
              <a:t>Haga clic para modificar el estilo de título del patrón</a:t>
            </a:r>
            <a:endParaRPr lang="es-PA"/>
          </a:p>
        </p:txBody>
      </p:sp>
      <p:sp>
        <p:nvSpPr>
          <p:cNvPr id="3" name="Marcador de contenido 2">
            <a:extLst>
              <a:ext uri="{FF2B5EF4-FFF2-40B4-BE49-F238E27FC236}">
                <a16:creationId xmlns:a16="http://schemas.microsoft.com/office/drawing/2014/main" id="{ECFBD873-71B4-4034-8426-87DBF05EF8F1}"/>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PA"/>
          </a:p>
        </p:txBody>
      </p:sp>
      <p:sp>
        <p:nvSpPr>
          <p:cNvPr id="4" name="Marcador de contenido 3">
            <a:extLst>
              <a:ext uri="{FF2B5EF4-FFF2-40B4-BE49-F238E27FC236}">
                <a16:creationId xmlns:a16="http://schemas.microsoft.com/office/drawing/2014/main" id="{B2F20A03-77D4-4335-972A-554FD857DB19}"/>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PA"/>
          </a:p>
        </p:txBody>
      </p:sp>
      <p:sp>
        <p:nvSpPr>
          <p:cNvPr id="5" name="Marcador de fecha 4">
            <a:extLst>
              <a:ext uri="{FF2B5EF4-FFF2-40B4-BE49-F238E27FC236}">
                <a16:creationId xmlns:a16="http://schemas.microsoft.com/office/drawing/2014/main" id="{3F8577DD-0B72-4E35-87CC-3BD329972448}"/>
              </a:ext>
            </a:extLst>
          </p:cNvPr>
          <p:cNvSpPr>
            <a:spLocks noGrp="1"/>
          </p:cNvSpPr>
          <p:nvPr>
            <p:ph type="dt" sz="half" idx="10"/>
          </p:nvPr>
        </p:nvSpPr>
        <p:spPr/>
        <p:txBody>
          <a:bodyPr/>
          <a:lstStyle/>
          <a:p>
            <a:fld id="{2C58F54E-CCF4-471B-AA21-C8B92905E60C}" type="datetimeFigureOut">
              <a:rPr lang="es-PA" smtClean="0"/>
              <a:t>05/19/2022</a:t>
            </a:fld>
            <a:endParaRPr lang="es-PA"/>
          </a:p>
        </p:txBody>
      </p:sp>
      <p:sp>
        <p:nvSpPr>
          <p:cNvPr id="6" name="Marcador de pie de página 5">
            <a:extLst>
              <a:ext uri="{FF2B5EF4-FFF2-40B4-BE49-F238E27FC236}">
                <a16:creationId xmlns:a16="http://schemas.microsoft.com/office/drawing/2014/main" id="{2EFCFFC1-ABEF-413C-87B7-7EB31C94F7BF}"/>
              </a:ext>
            </a:extLst>
          </p:cNvPr>
          <p:cNvSpPr>
            <a:spLocks noGrp="1"/>
          </p:cNvSpPr>
          <p:nvPr>
            <p:ph type="ftr" sz="quarter" idx="11"/>
          </p:nvPr>
        </p:nvSpPr>
        <p:spPr/>
        <p:txBody>
          <a:bodyPr/>
          <a:lstStyle/>
          <a:p>
            <a:endParaRPr lang="es-PA"/>
          </a:p>
        </p:txBody>
      </p:sp>
      <p:sp>
        <p:nvSpPr>
          <p:cNvPr id="7" name="Marcador de número de diapositiva 6">
            <a:extLst>
              <a:ext uri="{FF2B5EF4-FFF2-40B4-BE49-F238E27FC236}">
                <a16:creationId xmlns:a16="http://schemas.microsoft.com/office/drawing/2014/main" id="{1ED72A53-D206-4F6F-9EAC-1031A0AC3EFB}"/>
              </a:ext>
            </a:extLst>
          </p:cNvPr>
          <p:cNvSpPr>
            <a:spLocks noGrp="1"/>
          </p:cNvSpPr>
          <p:nvPr>
            <p:ph type="sldNum" sz="quarter" idx="12"/>
          </p:nvPr>
        </p:nvSpPr>
        <p:spPr/>
        <p:txBody>
          <a:bodyPr/>
          <a:lstStyle/>
          <a:p>
            <a:fld id="{52768BA7-13F0-4335-A1E2-77FE218AEA91}" type="slidenum">
              <a:rPr lang="es-PA" smtClean="0"/>
              <a:t>‹Nº›</a:t>
            </a:fld>
            <a:endParaRPr lang="es-PA"/>
          </a:p>
        </p:txBody>
      </p:sp>
    </p:spTree>
    <p:extLst>
      <p:ext uri="{BB962C8B-B14F-4D97-AF65-F5344CB8AC3E}">
        <p14:creationId xmlns:p14="http://schemas.microsoft.com/office/powerpoint/2010/main" val="5023594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9DE2C5-4E12-4947-9403-55AF5B62AE84}"/>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PA"/>
          </a:p>
        </p:txBody>
      </p:sp>
      <p:sp>
        <p:nvSpPr>
          <p:cNvPr id="3" name="Marcador de texto 2">
            <a:extLst>
              <a:ext uri="{FF2B5EF4-FFF2-40B4-BE49-F238E27FC236}">
                <a16:creationId xmlns:a16="http://schemas.microsoft.com/office/drawing/2014/main" id="{283CEC78-003C-4E50-954C-D551CA16D7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C26C01C9-518D-41A1-ABB9-3455BBAC80E0}"/>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PA"/>
          </a:p>
        </p:txBody>
      </p:sp>
      <p:sp>
        <p:nvSpPr>
          <p:cNvPr id="5" name="Marcador de texto 4">
            <a:extLst>
              <a:ext uri="{FF2B5EF4-FFF2-40B4-BE49-F238E27FC236}">
                <a16:creationId xmlns:a16="http://schemas.microsoft.com/office/drawing/2014/main" id="{B726E55F-4AC0-4138-A054-5E1CAAB59D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08432A71-FD81-464F-AF89-55C4FF5C7DAA}"/>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PA"/>
          </a:p>
        </p:txBody>
      </p:sp>
      <p:sp>
        <p:nvSpPr>
          <p:cNvPr id="7" name="Marcador de fecha 6">
            <a:extLst>
              <a:ext uri="{FF2B5EF4-FFF2-40B4-BE49-F238E27FC236}">
                <a16:creationId xmlns:a16="http://schemas.microsoft.com/office/drawing/2014/main" id="{5F8CF7BC-4EFA-4ED6-9F12-E1D4661C8D15}"/>
              </a:ext>
            </a:extLst>
          </p:cNvPr>
          <p:cNvSpPr>
            <a:spLocks noGrp="1"/>
          </p:cNvSpPr>
          <p:nvPr>
            <p:ph type="dt" sz="half" idx="10"/>
          </p:nvPr>
        </p:nvSpPr>
        <p:spPr/>
        <p:txBody>
          <a:bodyPr/>
          <a:lstStyle/>
          <a:p>
            <a:fld id="{2C58F54E-CCF4-471B-AA21-C8B92905E60C}" type="datetimeFigureOut">
              <a:rPr lang="es-PA" smtClean="0"/>
              <a:t>05/19/2022</a:t>
            </a:fld>
            <a:endParaRPr lang="es-PA"/>
          </a:p>
        </p:txBody>
      </p:sp>
      <p:sp>
        <p:nvSpPr>
          <p:cNvPr id="8" name="Marcador de pie de página 7">
            <a:extLst>
              <a:ext uri="{FF2B5EF4-FFF2-40B4-BE49-F238E27FC236}">
                <a16:creationId xmlns:a16="http://schemas.microsoft.com/office/drawing/2014/main" id="{B4924A42-7476-4195-B09B-FCD98076FAAB}"/>
              </a:ext>
            </a:extLst>
          </p:cNvPr>
          <p:cNvSpPr>
            <a:spLocks noGrp="1"/>
          </p:cNvSpPr>
          <p:nvPr>
            <p:ph type="ftr" sz="quarter" idx="11"/>
          </p:nvPr>
        </p:nvSpPr>
        <p:spPr/>
        <p:txBody>
          <a:bodyPr/>
          <a:lstStyle/>
          <a:p>
            <a:endParaRPr lang="es-PA"/>
          </a:p>
        </p:txBody>
      </p:sp>
      <p:sp>
        <p:nvSpPr>
          <p:cNvPr id="9" name="Marcador de número de diapositiva 8">
            <a:extLst>
              <a:ext uri="{FF2B5EF4-FFF2-40B4-BE49-F238E27FC236}">
                <a16:creationId xmlns:a16="http://schemas.microsoft.com/office/drawing/2014/main" id="{21673241-E25D-4A92-B264-7383FDA701FD}"/>
              </a:ext>
            </a:extLst>
          </p:cNvPr>
          <p:cNvSpPr>
            <a:spLocks noGrp="1"/>
          </p:cNvSpPr>
          <p:nvPr>
            <p:ph type="sldNum" sz="quarter" idx="12"/>
          </p:nvPr>
        </p:nvSpPr>
        <p:spPr/>
        <p:txBody>
          <a:bodyPr/>
          <a:lstStyle/>
          <a:p>
            <a:fld id="{52768BA7-13F0-4335-A1E2-77FE218AEA91}" type="slidenum">
              <a:rPr lang="es-PA" smtClean="0"/>
              <a:t>‹Nº›</a:t>
            </a:fld>
            <a:endParaRPr lang="es-PA"/>
          </a:p>
        </p:txBody>
      </p:sp>
    </p:spTree>
    <p:extLst>
      <p:ext uri="{BB962C8B-B14F-4D97-AF65-F5344CB8AC3E}">
        <p14:creationId xmlns:p14="http://schemas.microsoft.com/office/powerpoint/2010/main" val="1579064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A82BD6-F1B3-44C5-93A7-E3E49CF79905}"/>
              </a:ext>
            </a:extLst>
          </p:cNvPr>
          <p:cNvSpPr>
            <a:spLocks noGrp="1"/>
          </p:cNvSpPr>
          <p:nvPr>
            <p:ph type="title"/>
          </p:nvPr>
        </p:nvSpPr>
        <p:spPr/>
        <p:txBody>
          <a:bodyPr/>
          <a:lstStyle/>
          <a:p>
            <a:r>
              <a:rPr lang="es-ES"/>
              <a:t>Haga clic para modificar el estilo de título del patrón</a:t>
            </a:r>
            <a:endParaRPr lang="es-PA"/>
          </a:p>
        </p:txBody>
      </p:sp>
      <p:sp>
        <p:nvSpPr>
          <p:cNvPr id="3" name="Marcador de fecha 2">
            <a:extLst>
              <a:ext uri="{FF2B5EF4-FFF2-40B4-BE49-F238E27FC236}">
                <a16:creationId xmlns:a16="http://schemas.microsoft.com/office/drawing/2014/main" id="{D93173C4-B71E-4269-9DE9-21C05C3833CD}"/>
              </a:ext>
            </a:extLst>
          </p:cNvPr>
          <p:cNvSpPr>
            <a:spLocks noGrp="1"/>
          </p:cNvSpPr>
          <p:nvPr>
            <p:ph type="dt" sz="half" idx="10"/>
          </p:nvPr>
        </p:nvSpPr>
        <p:spPr/>
        <p:txBody>
          <a:bodyPr/>
          <a:lstStyle/>
          <a:p>
            <a:fld id="{2C58F54E-CCF4-471B-AA21-C8B92905E60C}" type="datetimeFigureOut">
              <a:rPr lang="es-PA" smtClean="0"/>
              <a:t>05/19/2022</a:t>
            </a:fld>
            <a:endParaRPr lang="es-PA"/>
          </a:p>
        </p:txBody>
      </p:sp>
      <p:sp>
        <p:nvSpPr>
          <p:cNvPr id="4" name="Marcador de pie de página 3">
            <a:extLst>
              <a:ext uri="{FF2B5EF4-FFF2-40B4-BE49-F238E27FC236}">
                <a16:creationId xmlns:a16="http://schemas.microsoft.com/office/drawing/2014/main" id="{1E1EA46E-4F9B-44CD-BC78-9DD933528178}"/>
              </a:ext>
            </a:extLst>
          </p:cNvPr>
          <p:cNvSpPr>
            <a:spLocks noGrp="1"/>
          </p:cNvSpPr>
          <p:nvPr>
            <p:ph type="ftr" sz="quarter" idx="11"/>
          </p:nvPr>
        </p:nvSpPr>
        <p:spPr/>
        <p:txBody>
          <a:bodyPr/>
          <a:lstStyle/>
          <a:p>
            <a:endParaRPr lang="es-PA"/>
          </a:p>
        </p:txBody>
      </p:sp>
      <p:sp>
        <p:nvSpPr>
          <p:cNvPr id="5" name="Marcador de número de diapositiva 4">
            <a:extLst>
              <a:ext uri="{FF2B5EF4-FFF2-40B4-BE49-F238E27FC236}">
                <a16:creationId xmlns:a16="http://schemas.microsoft.com/office/drawing/2014/main" id="{B4DA70D4-9950-435B-9934-F2992D21039A}"/>
              </a:ext>
            </a:extLst>
          </p:cNvPr>
          <p:cNvSpPr>
            <a:spLocks noGrp="1"/>
          </p:cNvSpPr>
          <p:nvPr>
            <p:ph type="sldNum" sz="quarter" idx="12"/>
          </p:nvPr>
        </p:nvSpPr>
        <p:spPr/>
        <p:txBody>
          <a:bodyPr/>
          <a:lstStyle/>
          <a:p>
            <a:fld id="{52768BA7-13F0-4335-A1E2-77FE218AEA91}" type="slidenum">
              <a:rPr lang="es-PA" smtClean="0"/>
              <a:t>‹Nº›</a:t>
            </a:fld>
            <a:endParaRPr lang="es-PA"/>
          </a:p>
        </p:txBody>
      </p:sp>
    </p:spTree>
    <p:extLst>
      <p:ext uri="{BB962C8B-B14F-4D97-AF65-F5344CB8AC3E}">
        <p14:creationId xmlns:p14="http://schemas.microsoft.com/office/powerpoint/2010/main" val="4294719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EA2C4AD-0EB7-4D0F-9DC8-377D28A88F0B}"/>
              </a:ext>
            </a:extLst>
          </p:cNvPr>
          <p:cNvSpPr>
            <a:spLocks noGrp="1"/>
          </p:cNvSpPr>
          <p:nvPr>
            <p:ph type="dt" sz="half" idx="10"/>
          </p:nvPr>
        </p:nvSpPr>
        <p:spPr/>
        <p:txBody>
          <a:bodyPr/>
          <a:lstStyle/>
          <a:p>
            <a:fld id="{2C58F54E-CCF4-471B-AA21-C8B92905E60C}" type="datetimeFigureOut">
              <a:rPr lang="es-PA" smtClean="0"/>
              <a:t>05/19/2022</a:t>
            </a:fld>
            <a:endParaRPr lang="es-PA"/>
          </a:p>
        </p:txBody>
      </p:sp>
      <p:sp>
        <p:nvSpPr>
          <p:cNvPr id="3" name="Marcador de pie de página 2">
            <a:extLst>
              <a:ext uri="{FF2B5EF4-FFF2-40B4-BE49-F238E27FC236}">
                <a16:creationId xmlns:a16="http://schemas.microsoft.com/office/drawing/2014/main" id="{AC5DA273-8C36-48BB-BB0A-FD6956943939}"/>
              </a:ext>
            </a:extLst>
          </p:cNvPr>
          <p:cNvSpPr>
            <a:spLocks noGrp="1"/>
          </p:cNvSpPr>
          <p:nvPr>
            <p:ph type="ftr" sz="quarter" idx="11"/>
          </p:nvPr>
        </p:nvSpPr>
        <p:spPr/>
        <p:txBody>
          <a:bodyPr/>
          <a:lstStyle/>
          <a:p>
            <a:endParaRPr lang="es-PA"/>
          </a:p>
        </p:txBody>
      </p:sp>
      <p:sp>
        <p:nvSpPr>
          <p:cNvPr id="4" name="Marcador de número de diapositiva 3">
            <a:extLst>
              <a:ext uri="{FF2B5EF4-FFF2-40B4-BE49-F238E27FC236}">
                <a16:creationId xmlns:a16="http://schemas.microsoft.com/office/drawing/2014/main" id="{ADB21075-9D0A-4EA0-A121-D15AF9DD7EDA}"/>
              </a:ext>
            </a:extLst>
          </p:cNvPr>
          <p:cNvSpPr>
            <a:spLocks noGrp="1"/>
          </p:cNvSpPr>
          <p:nvPr>
            <p:ph type="sldNum" sz="quarter" idx="12"/>
          </p:nvPr>
        </p:nvSpPr>
        <p:spPr/>
        <p:txBody>
          <a:bodyPr/>
          <a:lstStyle/>
          <a:p>
            <a:fld id="{52768BA7-13F0-4335-A1E2-77FE218AEA91}" type="slidenum">
              <a:rPr lang="es-PA" smtClean="0"/>
              <a:t>‹Nº›</a:t>
            </a:fld>
            <a:endParaRPr lang="es-PA"/>
          </a:p>
        </p:txBody>
      </p:sp>
    </p:spTree>
    <p:extLst>
      <p:ext uri="{BB962C8B-B14F-4D97-AF65-F5344CB8AC3E}">
        <p14:creationId xmlns:p14="http://schemas.microsoft.com/office/powerpoint/2010/main" val="300392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1A73AA-6D01-41D8-8F04-0EE7072764A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PA"/>
          </a:p>
        </p:txBody>
      </p:sp>
      <p:sp>
        <p:nvSpPr>
          <p:cNvPr id="3" name="Marcador de contenido 2">
            <a:extLst>
              <a:ext uri="{FF2B5EF4-FFF2-40B4-BE49-F238E27FC236}">
                <a16:creationId xmlns:a16="http://schemas.microsoft.com/office/drawing/2014/main" id="{8D550C95-C7E6-4C7B-8BD9-97B80E9874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PA"/>
          </a:p>
        </p:txBody>
      </p:sp>
      <p:sp>
        <p:nvSpPr>
          <p:cNvPr id="4" name="Marcador de texto 3">
            <a:extLst>
              <a:ext uri="{FF2B5EF4-FFF2-40B4-BE49-F238E27FC236}">
                <a16:creationId xmlns:a16="http://schemas.microsoft.com/office/drawing/2014/main" id="{13AF6EAC-25D3-43CD-A76B-B18585B701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2D01F64E-DAA1-4227-861F-53C81B7CFDB7}"/>
              </a:ext>
            </a:extLst>
          </p:cNvPr>
          <p:cNvSpPr>
            <a:spLocks noGrp="1"/>
          </p:cNvSpPr>
          <p:nvPr>
            <p:ph type="dt" sz="half" idx="10"/>
          </p:nvPr>
        </p:nvSpPr>
        <p:spPr/>
        <p:txBody>
          <a:bodyPr/>
          <a:lstStyle/>
          <a:p>
            <a:fld id="{2C58F54E-CCF4-471B-AA21-C8B92905E60C}" type="datetimeFigureOut">
              <a:rPr lang="es-PA" smtClean="0"/>
              <a:t>05/19/2022</a:t>
            </a:fld>
            <a:endParaRPr lang="es-PA"/>
          </a:p>
        </p:txBody>
      </p:sp>
      <p:sp>
        <p:nvSpPr>
          <p:cNvPr id="6" name="Marcador de pie de página 5">
            <a:extLst>
              <a:ext uri="{FF2B5EF4-FFF2-40B4-BE49-F238E27FC236}">
                <a16:creationId xmlns:a16="http://schemas.microsoft.com/office/drawing/2014/main" id="{374A4C10-B2E6-452C-B251-AA0BEF4E4CCA}"/>
              </a:ext>
            </a:extLst>
          </p:cNvPr>
          <p:cNvSpPr>
            <a:spLocks noGrp="1"/>
          </p:cNvSpPr>
          <p:nvPr>
            <p:ph type="ftr" sz="quarter" idx="11"/>
          </p:nvPr>
        </p:nvSpPr>
        <p:spPr/>
        <p:txBody>
          <a:bodyPr/>
          <a:lstStyle/>
          <a:p>
            <a:endParaRPr lang="es-PA"/>
          </a:p>
        </p:txBody>
      </p:sp>
      <p:sp>
        <p:nvSpPr>
          <p:cNvPr id="7" name="Marcador de número de diapositiva 6">
            <a:extLst>
              <a:ext uri="{FF2B5EF4-FFF2-40B4-BE49-F238E27FC236}">
                <a16:creationId xmlns:a16="http://schemas.microsoft.com/office/drawing/2014/main" id="{82134897-8B33-46A5-BBCE-BFC7438D57AA}"/>
              </a:ext>
            </a:extLst>
          </p:cNvPr>
          <p:cNvSpPr>
            <a:spLocks noGrp="1"/>
          </p:cNvSpPr>
          <p:nvPr>
            <p:ph type="sldNum" sz="quarter" idx="12"/>
          </p:nvPr>
        </p:nvSpPr>
        <p:spPr/>
        <p:txBody>
          <a:bodyPr/>
          <a:lstStyle/>
          <a:p>
            <a:fld id="{52768BA7-13F0-4335-A1E2-77FE218AEA91}" type="slidenum">
              <a:rPr lang="es-PA" smtClean="0"/>
              <a:t>‹Nº›</a:t>
            </a:fld>
            <a:endParaRPr lang="es-PA"/>
          </a:p>
        </p:txBody>
      </p:sp>
    </p:spTree>
    <p:extLst>
      <p:ext uri="{BB962C8B-B14F-4D97-AF65-F5344CB8AC3E}">
        <p14:creationId xmlns:p14="http://schemas.microsoft.com/office/powerpoint/2010/main" val="2224170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F90928-75CA-4D40-99A0-AED38CC30B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PA"/>
          </a:p>
        </p:txBody>
      </p:sp>
      <p:sp>
        <p:nvSpPr>
          <p:cNvPr id="3" name="Marcador de posición de imagen 2">
            <a:extLst>
              <a:ext uri="{FF2B5EF4-FFF2-40B4-BE49-F238E27FC236}">
                <a16:creationId xmlns:a16="http://schemas.microsoft.com/office/drawing/2014/main" id="{42F5FF87-ECDA-4C2F-BAE9-32C7DCC4A3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A"/>
          </a:p>
        </p:txBody>
      </p:sp>
      <p:sp>
        <p:nvSpPr>
          <p:cNvPr id="4" name="Marcador de texto 3">
            <a:extLst>
              <a:ext uri="{FF2B5EF4-FFF2-40B4-BE49-F238E27FC236}">
                <a16:creationId xmlns:a16="http://schemas.microsoft.com/office/drawing/2014/main" id="{5EC48173-B2CC-4A33-932D-7BE290D2BC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E2C8EFB7-7308-4E9D-81CC-527FE77DCC32}"/>
              </a:ext>
            </a:extLst>
          </p:cNvPr>
          <p:cNvSpPr>
            <a:spLocks noGrp="1"/>
          </p:cNvSpPr>
          <p:nvPr>
            <p:ph type="dt" sz="half" idx="10"/>
          </p:nvPr>
        </p:nvSpPr>
        <p:spPr/>
        <p:txBody>
          <a:bodyPr/>
          <a:lstStyle/>
          <a:p>
            <a:fld id="{2C58F54E-CCF4-471B-AA21-C8B92905E60C}" type="datetimeFigureOut">
              <a:rPr lang="es-PA" smtClean="0"/>
              <a:t>05/19/2022</a:t>
            </a:fld>
            <a:endParaRPr lang="es-PA"/>
          </a:p>
        </p:txBody>
      </p:sp>
      <p:sp>
        <p:nvSpPr>
          <p:cNvPr id="6" name="Marcador de pie de página 5">
            <a:extLst>
              <a:ext uri="{FF2B5EF4-FFF2-40B4-BE49-F238E27FC236}">
                <a16:creationId xmlns:a16="http://schemas.microsoft.com/office/drawing/2014/main" id="{B8FDEAF3-B2AA-43A4-BFB9-F76B8EDF173D}"/>
              </a:ext>
            </a:extLst>
          </p:cNvPr>
          <p:cNvSpPr>
            <a:spLocks noGrp="1"/>
          </p:cNvSpPr>
          <p:nvPr>
            <p:ph type="ftr" sz="quarter" idx="11"/>
          </p:nvPr>
        </p:nvSpPr>
        <p:spPr/>
        <p:txBody>
          <a:bodyPr/>
          <a:lstStyle/>
          <a:p>
            <a:endParaRPr lang="es-PA"/>
          </a:p>
        </p:txBody>
      </p:sp>
      <p:sp>
        <p:nvSpPr>
          <p:cNvPr id="7" name="Marcador de número de diapositiva 6">
            <a:extLst>
              <a:ext uri="{FF2B5EF4-FFF2-40B4-BE49-F238E27FC236}">
                <a16:creationId xmlns:a16="http://schemas.microsoft.com/office/drawing/2014/main" id="{4C6C211D-CA19-499D-8725-7264CD8B1258}"/>
              </a:ext>
            </a:extLst>
          </p:cNvPr>
          <p:cNvSpPr>
            <a:spLocks noGrp="1"/>
          </p:cNvSpPr>
          <p:nvPr>
            <p:ph type="sldNum" sz="quarter" idx="12"/>
          </p:nvPr>
        </p:nvSpPr>
        <p:spPr/>
        <p:txBody>
          <a:bodyPr/>
          <a:lstStyle/>
          <a:p>
            <a:fld id="{52768BA7-13F0-4335-A1E2-77FE218AEA91}" type="slidenum">
              <a:rPr lang="es-PA" smtClean="0"/>
              <a:t>‹Nº›</a:t>
            </a:fld>
            <a:endParaRPr lang="es-PA"/>
          </a:p>
        </p:txBody>
      </p:sp>
    </p:spTree>
    <p:extLst>
      <p:ext uri="{BB962C8B-B14F-4D97-AF65-F5344CB8AC3E}">
        <p14:creationId xmlns:p14="http://schemas.microsoft.com/office/powerpoint/2010/main" val="1775983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EF1BA0-1C8B-4EA9-B8CA-4949619D6AE5}"/>
              </a:ext>
            </a:extLst>
          </p:cNvPr>
          <p:cNvSpPr>
            <a:spLocks noGrp="1"/>
          </p:cNvSpPr>
          <p:nvPr>
            <p:ph type="title"/>
          </p:nvPr>
        </p:nvSpPr>
        <p:spPr/>
        <p:txBody>
          <a:bodyPr/>
          <a:lstStyle/>
          <a:p>
            <a:r>
              <a:rPr lang="es-ES"/>
              <a:t>Haga clic para modificar el estilo de título del patrón</a:t>
            </a:r>
            <a:endParaRPr lang="es-PA"/>
          </a:p>
        </p:txBody>
      </p:sp>
      <p:sp>
        <p:nvSpPr>
          <p:cNvPr id="3" name="Marcador de texto vertical 2">
            <a:extLst>
              <a:ext uri="{FF2B5EF4-FFF2-40B4-BE49-F238E27FC236}">
                <a16:creationId xmlns:a16="http://schemas.microsoft.com/office/drawing/2014/main" id="{AEDA1F79-1074-4F08-BAD2-9095029E0BC0}"/>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PA"/>
          </a:p>
        </p:txBody>
      </p:sp>
      <p:sp>
        <p:nvSpPr>
          <p:cNvPr id="4" name="Marcador de fecha 3">
            <a:extLst>
              <a:ext uri="{FF2B5EF4-FFF2-40B4-BE49-F238E27FC236}">
                <a16:creationId xmlns:a16="http://schemas.microsoft.com/office/drawing/2014/main" id="{72712142-5C5B-4AA4-B1D1-354AA2E971E3}"/>
              </a:ext>
            </a:extLst>
          </p:cNvPr>
          <p:cNvSpPr>
            <a:spLocks noGrp="1"/>
          </p:cNvSpPr>
          <p:nvPr>
            <p:ph type="dt" sz="half" idx="10"/>
          </p:nvPr>
        </p:nvSpPr>
        <p:spPr/>
        <p:txBody>
          <a:bodyPr/>
          <a:lstStyle/>
          <a:p>
            <a:fld id="{2C58F54E-CCF4-471B-AA21-C8B92905E60C}" type="datetimeFigureOut">
              <a:rPr lang="es-PA" smtClean="0"/>
              <a:t>05/19/2022</a:t>
            </a:fld>
            <a:endParaRPr lang="es-PA"/>
          </a:p>
        </p:txBody>
      </p:sp>
      <p:sp>
        <p:nvSpPr>
          <p:cNvPr id="5" name="Marcador de pie de página 4">
            <a:extLst>
              <a:ext uri="{FF2B5EF4-FFF2-40B4-BE49-F238E27FC236}">
                <a16:creationId xmlns:a16="http://schemas.microsoft.com/office/drawing/2014/main" id="{3C7983D6-E15D-40A2-B110-953C4C0B1031}"/>
              </a:ext>
            </a:extLst>
          </p:cNvPr>
          <p:cNvSpPr>
            <a:spLocks noGrp="1"/>
          </p:cNvSpPr>
          <p:nvPr>
            <p:ph type="ftr" sz="quarter" idx="11"/>
          </p:nvPr>
        </p:nvSpPr>
        <p:spPr/>
        <p:txBody>
          <a:bodyPr/>
          <a:lstStyle/>
          <a:p>
            <a:endParaRPr lang="es-PA"/>
          </a:p>
        </p:txBody>
      </p:sp>
      <p:sp>
        <p:nvSpPr>
          <p:cNvPr id="6" name="Marcador de número de diapositiva 5">
            <a:extLst>
              <a:ext uri="{FF2B5EF4-FFF2-40B4-BE49-F238E27FC236}">
                <a16:creationId xmlns:a16="http://schemas.microsoft.com/office/drawing/2014/main" id="{11629533-952A-46B0-B7EB-031685A85FF7}"/>
              </a:ext>
            </a:extLst>
          </p:cNvPr>
          <p:cNvSpPr>
            <a:spLocks noGrp="1"/>
          </p:cNvSpPr>
          <p:nvPr>
            <p:ph type="sldNum" sz="quarter" idx="12"/>
          </p:nvPr>
        </p:nvSpPr>
        <p:spPr/>
        <p:txBody>
          <a:bodyPr/>
          <a:lstStyle/>
          <a:p>
            <a:fld id="{52768BA7-13F0-4335-A1E2-77FE218AEA91}" type="slidenum">
              <a:rPr lang="es-PA" smtClean="0"/>
              <a:t>‹Nº›</a:t>
            </a:fld>
            <a:endParaRPr lang="es-PA"/>
          </a:p>
        </p:txBody>
      </p:sp>
    </p:spTree>
    <p:extLst>
      <p:ext uri="{BB962C8B-B14F-4D97-AF65-F5344CB8AC3E}">
        <p14:creationId xmlns:p14="http://schemas.microsoft.com/office/powerpoint/2010/main" val="577505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90B0B13-911D-4591-BD62-742815F1BB3F}"/>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PA"/>
          </a:p>
        </p:txBody>
      </p:sp>
      <p:sp>
        <p:nvSpPr>
          <p:cNvPr id="3" name="Marcador de texto vertical 2">
            <a:extLst>
              <a:ext uri="{FF2B5EF4-FFF2-40B4-BE49-F238E27FC236}">
                <a16:creationId xmlns:a16="http://schemas.microsoft.com/office/drawing/2014/main" id="{A42D832A-ACB2-407B-A18A-49522A675500}"/>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PA"/>
          </a:p>
        </p:txBody>
      </p:sp>
      <p:sp>
        <p:nvSpPr>
          <p:cNvPr id="4" name="Marcador de fecha 3">
            <a:extLst>
              <a:ext uri="{FF2B5EF4-FFF2-40B4-BE49-F238E27FC236}">
                <a16:creationId xmlns:a16="http://schemas.microsoft.com/office/drawing/2014/main" id="{3562F6F4-A525-4E47-A601-8C6F9515F500}"/>
              </a:ext>
            </a:extLst>
          </p:cNvPr>
          <p:cNvSpPr>
            <a:spLocks noGrp="1"/>
          </p:cNvSpPr>
          <p:nvPr>
            <p:ph type="dt" sz="half" idx="10"/>
          </p:nvPr>
        </p:nvSpPr>
        <p:spPr/>
        <p:txBody>
          <a:bodyPr/>
          <a:lstStyle/>
          <a:p>
            <a:fld id="{2C58F54E-CCF4-471B-AA21-C8B92905E60C}" type="datetimeFigureOut">
              <a:rPr lang="es-PA" smtClean="0"/>
              <a:t>05/19/2022</a:t>
            </a:fld>
            <a:endParaRPr lang="es-PA"/>
          </a:p>
        </p:txBody>
      </p:sp>
      <p:sp>
        <p:nvSpPr>
          <p:cNvPr id="5" name="Marcador de pie de página 4">
            <a:extLst>
              <a:ext uri="{FF2B5EF4-FFF2-40B4-BE49-F238E27FC236}">
                <a16:creationId xmlns:a16="http://schemas.microsoft.com/office/drawing/2014/main" id="{5BD8D7BF-A6B7-4A18-A14B-5FD1CDE4DBBC}"/>
              </a:ext>
            </a:extLst>
          </p:cNvPr>
          <p:cNvSpPr>
            <a:spLocks noGrp="1"/>
          </p:cNvSpPr>
          <p:nvPr>
            <p:ph type="ftr" sz="quarter" idx="11"/>
          </p:nvPr>
        </p:nvSpPr>
        <p:spPr/>
        <p:txBody>
          <a:bodyPr/>
          <a:lstStyle/>
          <a:p>
            <a:endParaRPr lang="es-PA"/>
          </a:p>
        </p:txBody>
      </p:sp>
      <p:sp>
        <p:nvSpPr>
          <p:cNvPr id="6" name="Marcador de número de diapositiva 5">
            <a:extLst>
              <a:ext uri="{FF2B5EF4-FFF2-40B4-BE49-F238E27FC236}">
                <a16:creationId xmlns:a16="http://schemas.microsoft.com/office/drawing/2014/main" id="{1FB9E7F9-5533-4627-B4F7-0AE2F66155C9}"/>
              </a:ext>
            </a:extLst>
          </p:cNvPr>
          <p:cNvSpPr>
            <a:spLocks noGrp="1"/>
          </p:cNvSpPr>
          <p:nvPr>
            <p:ph type="sldNum" sz="quarter" idx="12"/>
          </p:nvPr>
        </p:nvSpPr>
        <p:spPr/>
        <p:txBody>
          <a:bodyPr/>
          <a:lstStyle/>
          <a:p>
            <a:fld id="{52768BA7-13F0-4335-A1E2-77FE218AEA91}" type="slidenum">
              <a:rPr lang="es-PA" smtClean="0"/>
              <a:t>‹Nº›</a:t>
            </a:fld>
            <a:endParaRPr lang="es-PA"/>
          </a:p>
        </p:txBody>
      </p:sp>
    </p:spTree>
    <p:extLst>
      <p:ext uri="{BB962C8B-B14F-4D97-AF65-F5344CB8AC3E}">
        <p14:creationId xmlns:p14="http://schemas.microsoft.com/office/powerpoint/2010/main" val="2197998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333D086-92DC-4FA2-B16B-22299EBD30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PA"/>
          </a:p>
        </p:txBody>
      </p:sp>
      <p:sp>
        <p:nvSpPr>
          <p:cNvPr id="3" name="Marcador de texto 2">
            <a:extLst>
              <a:ext uri="{FF2B5EF4-FFF2-40B4-BE49-F238E27FC236}">
                <a16:creationId xmlns:a16="http://schemas.microsoft.com/office/drawing/2014/main" id="{1DD179A6-F739-455C-8527-35211A97F5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PA"/>
          </a:p>
        </p:txBody>
      </p:sp>
      <p:sp>
        <p:nvSpPr>
          <p:cNvPr id="4" name="Marcador de fecha 3">
            <a:extLst>
              <a:ext uri="{FF2B5EF4-FFF2-40B4-BE49-F238E27FC236}">
                <a16:creationId xmlns:a16="http://schemas.microsoft.com/office/drawing/2014/main" id="{DF7B2EF6-EFE2-4FBE-8909-1C8712B2C0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58F54E-CCF4-471B-AA21-C8B92905E60C}" type="datetimeFigureOut">
              <a:rPr lang="es-PA" smtClean="0"/>
              <a:t>05/19/2022</a:t>
            </a:fld>
            <a:endParaRPr lang="es-PA"/>
          </a:p>
        </p:txBody>
      </p:sp>
      <p:sp>
        <p:nvSpPr>
          <p:cNvPr id="5" name="Marcador de pie de página 4">
            <a:extLst>
              <a:ext uri="{FF2B5EF4-FFF2-40B4-BE49-F238E27FC236}">
                <a16:creationId xmlns:a16="http://schemas.microsoft.com/office/drawing/2014/main" id="{57BE82F7-7E93-49B8-A1AB-45EDD30C1C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A"/>
          </a:p>
        </p:txBody>
      </p:sp>
      <p:sp>
        <p:nvSpPr>
          <p:cNvPr id="6" name="Marcador de número de diapositiva 5">
            <a:extLst>
              <a:ext uri="{FF2B5EF4-FFF2-40B4-BE49-F238E27FC236}">
                <a16:creationId xmlns:a16="http://schemas.microsoft.com/office/drawing/2014/main" id="{39ED7440-5B29-4CEE-BE19-F0484F4023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768BA7-13F0-4335-A1E2-77FE218AEA91}" type="slidenum">
              <a:rPr lang="es-PA" smtClean="0"/>
              <a:t>‹Nº›</a:t>
            </a:fld>
            <a:endParaRPr lang="es-PA"/>
          </a:p>
        </p:txBody>
      </p:sp>
    </p:spTree>
    <p:extLst>
      <p:ext uri="{BB962C8B-B14F-4D97-AF65-F5344CB8AC3E}">
        <p14:creationId xmlns:p14="http://schemas.microsoft.com/office/powerpoint/2010/main" val="12558693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P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6.png"/><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2.png"/><Relationship Id="rId5" Type="http://schemas.openxmlformats.org/officeDocument/2006/relationships/image" Target="../media/image4.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jpeg"/></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4.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6.png"/><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1.png"/><Relationship Id="rId11" Type="http://schemas.openxmlformats.org/officeDocument/2006/relationships/image" Target="../media/image43.png"/><Relationship Id="rId5" Type="http://schemas.openxmlformats.org/officeDocument/2006/relationships/image" Target="../media/image4.png"/><Relationship Id="rId10" Type="http://schemas.openxmlformats.org/officeDocument/2006/relationships/image" Target="../media/image21.png"/><Relationship Id="rId4" Type="http://schemas.openxmlformats.org/officeDocument/2006/relationships/image" Target="../media/image40.png"/><Relationship Id="rId9" Type="http://schemas.openxmlformats.org/officeDocument/2006/relationships/image" Target="../media/image42.pn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2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24.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2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Freeform 14">
            <a:extLst>
              <a:ext uri="{FF2B5EF4-FFF2-40B4-BE49-F238E27FC236}">
                <a16:creationId xmlns:a16="http://schemas.microsoft.com/office/drawing/2014/main" id="{6FC11E2E-9797-4FEA-90FD-894E32A208B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48626"/>
            <a:ext cx="6738450" cy="1409374"/>
          </a:xfrm>
          <a:custGeom>
            <a:avLst/>
            <a:gdLst>
              <a:gd name="connsiteX0" fmla="*/ 0 w 6738450"/>
              <a:gd name="connsiteY0" fmla="*/ 0 h 1409374"/>
              <a:gd name="connsiteX1" fmla="*/ 6738450 w 6738450"/>
              <a:gd name="connsiteY1" fmla="*/ 0 h 1409374"/>
              <a:gd name="connsiteX2" fmla="*/ 6085725 w 6738450"/>
              <a:gd name="connsiteY2" fmla="*/ 1409374 h 1409374"/>
              <a:gd name="connsiteX3" fmla="*/ 1524000 w 6738450"/>
              <a:gd name="connsiteY3" fmla="*/ 1409374 h 1409374"/>
              <a:gd name="connsiteX4" fmla="*/ 1200418 w 6738450"/>
              <a:gd name="connsiteY4" fmla="*/ 1409374 h 1409374"/>
              <a:gd name="connsiteX5" fmla="*/ 0 w 6738450"/>
              <a:gd name="connsiteY5" fmla="*/ 1409374 h 1409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8450" h="1409374">
                <a:moveTo>
                  <a:pt x="0" y="0"/>
                </a:moveTo>
                <a:lnTo>
                  <a:pt x="6738450" y="0"/>
                </a:lnTo>
                <a:lnTo>
                  <a:pt x="6085725" y="1409374"/>
                </a:lnTo>
                <a:lnTo>
                  <a:pt x="1524000" y="1409374"/>
                </a:lnTo>
                <a:lnTo>
                  <a:pt x="1200418" y="1409374"/>
                </a:lnTo>
                <a:lnTo>
                  <a:pt x="0" y="1409374"/>
                </a:lnTo>
                <a:close/>
              </a:path>
            </a:pathLst>
          </a:cu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8" name="Freeform 33">
            <a:extLst>
              <a:ext uri="{FF2B5EF4-FFF2-40B4-BE49-F238E27FC236}">
                <a16:creationId xmlns:a16="http://schemas.microsoft.com/office/drawing/2014/main" id="{F8828EFD-56F8-4B00-9A0D-B623CC074A0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02096" y="3608996"/>
            <a:ext cx="4522796" cy="3249004"/>
          </a:xfrm>
          <a:custGeom>
            <a:avLst/>
            <a:gdLst>
              <a:gd name="connsiteX0" fmla="*/ 3018081 w 4522796"/>
              <a:gd name="connsiteY0" fmla="*/ 0 h 3249004"/>
              <a:gd name="connsiteX1" fmla="*/ 0 w 4522796"/>
              <a:gd name="connsiteY1" fmla="*/ 0 h 3249004"/>
              <a:gd name="connsiteX2" fmla="*/ 0 w 4522796"/>
              <a:gd name="connsiteY2" fmla="*/ 3249004 h 3249004"/>
              <a:gd name="connsiteX3" fmla="*/ 4522796 w 4522796"/>
              <a:gd name="connsiteY3" fmla="*/ 3249004 h 3249004"/>
            </a:gdLst>
            <a:ahLst/>
            <a:cxnLst>
              <a:cxn ang="0">
                <a:pos x="connsiteX0" y="connsiteY0"/>
              </a:cxn>
              <a:cxn ang="0">
                <a:pos x="connsiteX1" y="connsiteY1"/>
              </a:cxn>
              <a:cxn ang="0">
                <a:pos x="connsiteX2" y="connsiteY2"/>
              </a:cxn>
              <a:cxn ang="0">
                <a:pos x="connsiteX3" y="connsiteY3"/>
              </a:cxn>
            </a:cxnLst>
            <a:rect l="l" t="t" r="r" b="b"/>
            <a:pathLst>
              <a:path w="4522796" h="3249004">
                <a:moveTo>
                  <a:pt x="3018081" y="0"/>
                </a:moveTo>
                <a:lnTo>
                  <a:pt x="0" y="0"/>
                </a:lnTo>
                <a:lnTo>
                  <a:pt x="0" y="3249004"/>
                </a:lnTo>
                <a:lnTo>
                  <a:pt x="4522796" y="324900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a:p>
        </p:txBody>
      </p:sp>
      <p:sp>
        <p:nvSpPr>
          <p:cNvPr id="29" name="Freeform 15">
            <a:extLst>
              <a:ext uri="{FF2B5EF4-FFF2-40B4-BE49-F238E27FC236}">
                <a16:creationId xmlns:a16="http://schemas.microsoft.com/office/drawing/2014/main" id="{A085B63A-2D2F-4B09-9BFB-E2080686CE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6810" y="5448626"/>
            <a:ext cx="5925190" cy="1409374"/>
          </a:xfrm>
          <a:custGeom>
            <a:avLst/>
            <a:gdLst>
              <a:gd name="connsiteX0" fmla="*/ 652725 w 5925190"/>
              <a:gd name="connsiteY0" fmla="*/ 0 h 1409374"/>
              <a:gd name="connsiteX1" fmla="*/ 5925190 w 5925190"/>
              <a:gd name="connsiteY1" fmla="*/ 0 h 1409374"/>
              <a:gd name="connsiteX2" fmla="*/ 5925190 w 5925190"/>
              <a:gd name="connsiteY2" fmla="*/ 1409374 h 1409374"/>
              <a:gd name="connsiteX3" fmla="*/ 0 w 5925190"/>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5925190" h="1409374">
                <a:moveTo>
                  <a:pt x="652725" y="0"/>
                </a:moveTo>
                <a:lnTo>
                  <a:pt x="5925190" y="0"/>
                </a:lnTo>
                <a:lnTo>
                  <a:pt x="5925190" y="1409374"/>
                </a:lnTo>
                <a:lnTo>
                  <a:pt x="0" y="1409374"/>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24">
            <a:extLst>
              <a:ext uri="{FF2B5EF4-FFF2-40B4-BE49-F238E27FC236}">
                <a16:creationId xmlns:a16="http://schemas.microsoft.com/office/drawing/2014/main" id="{3D4697C8-4A0D-4493-B526-7CC15E0EE55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0618" cy="2896258"/>
          </a:xfrm>
          <a:custGeom>
            <a:avLst/>
            <a:gdLst>
              <a:gd name="connsiteX0" fmla="*/ 0 w 5920618"/>
              <a:gd name="connsiteY0" fmla="*/ 0 h 2896258"/>
              <a:gd name="connsiteX1" fmla="*/ 3191370 w 5920618"/>
              <a:gd name="connsiteY1" fmla="*/ 0 h 2896258"/>
              <a:gd name="connsiteX2" fmla="*/ 3346315 w 5920618"/>
              <a:gd name="connsiteY2" fmla="*/ 0 h 2896258"/>
              <a:gd name="connsiteX3" fmla="*/ 5920618 w 5920618"/>
              <a:gd name="connsiteY3" fmla="*/ 0 h 2896258"/>
              <a:gd name="connsiteX4" fmla="*/ 4583705 w 5920618"/>
              <a:gd name="connsiteY4" fmla="*/ 2896258 h 2896258"/>
              <a:gd name="connsiteX5" fmla="*/ 3346315 w 5920618"/>
              <a:gd name="connsiteY5" fmla="*/ 2896258 h 2896258"/>
              <a:gd name="connsiteX6" fmla="*/ 1854457 w 5920618"/>
              <a:gd name="connsiteY6" fmla="*/ 2896258 h 2896258"/>
              <a:gd name="connsiteX7" fmla="*/ 0 w 5920618"/>
              <a:gd name="connsiteY7" fmla="*/ 2896258 h 2896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0618" h="2896258">
                <a:moveTo>
                  <a:pt x="0" y="0"/>
                </a:moveTo>
                <a:lnTo>
                  <a:pt x="3191370" y="0"/>
                </a:lnTo>
                <a:lnTo>
                  <a:pt x="3346315" y="0"/>
                </a:lnTo>
                <a:lnTo>
                  <a:pt x="5920618" y="0"/>
                </a:lnTo>
                <a:lnTo>
                  <a:pt x="4583705" y="2896258"/>
                </a:lnTo>
                <a:lnTo>
                  <a:pt x="3346315" y="2896258"/>
                </a:lnTo>
                <a:lnTo>
                  <a:pt x="1854457" y="2896258"/>
                </a:lnTo>
                <a:lnTo>
                  <a:pt x="0" y="2896258"/>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C810D5B-2332-4275-85CE-BC4516FB2059}"/>
              </a:ext>
            </a:extLst>
          </p:cNvPr>
          <p:cNvSpPr>
            <a:spLocks noGrp="1"/>
          </p:cNvSpPr>
          <p:nvPr>
            <p:ph type="ctrTitle"/>
          </p:nvPr>
        </p:nvSpPr>
        <p:spPr>
          <a:xfrm>
            <a:off x="6385073" y="1799238"/>
            <a:ext cx="4536831" cy="2194040"/>
          </a:xfrm>
        </p:spPr>
        <p:txBody>
          <a:bodyPr>
            <a:normAutofit fontScale="90000"/>
          </a:bodyPr>
          <a:lstStyle/>
          <a:p>
            <a:r>
              <a:rPr lang="es-PA" sz="5400" b="1" dirty="0">
                <a:latin typeface="Calibri" panose="020F0502020204030204" pitchFamily="34" charset="0"/>
                <a:cs typeface="Calibri" panose="020F0502020204030204" pitchFamily="34" charset="0"/>
              </a:rPr>
              <a:t>Estrategias de Posicionamiento</a:t>
            </a:r>
          </a:p>
        </p:txBody>
      </p:sp>
      <p:pic>
        <p:nvPicPr>
          <p:cNvPr id="6" name="Imagen 5">
            <a:extLst>
              <a:ext uri="{FF2B5EF4-FFF2-40B4-BE49-F238E27FC236}">
                <a16:creationId xmlns:a16="http://schemas.microsoft.com/office/drawing/2014/main" id="{E32AEC4F-6B7C-4DCE-B2C3-7197E6F480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7979" y="3429000"/>
            <a:ext cx="2061246" cy="1244993"/>
          </a:xfrm>
          <a:prstGeom prst="rect">
            <a:avLst/>
          </a:prstGeom>
        </p:spPr>
      </p:pic>
    </p:spTree>
    <p:extLst>
      <p:ext uri="{BB962C8B-B14F-4D97-AF65-F5344CB8AC3E}">
        <p14:creationId xmlns:p14="http://schemas.microsoft.com/office/powerpoint/2010/main" val="3327947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376246" y="0"/>
            <a:ext cx="8815754" cy="6858000"/>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sz="2400" dirty="0">
              <a:solidFill>
                <a:prstClr val="black"/>
              </a:solidFill>
            </a:endParaRPr>
          </a:p>
        </p:txBody>
      </p:sp>
      <p:sp>
        <p:nvSpPr>
          <p:cNvPr id="3" name="Rectángulo 2">
            <a:extLst>
              <a:ext uri="{FF2B5EF4-FFF2-40B4-BE49-F238E27FC236}">
                <a16:creationId xmlns:a16="http://schemas.microsoft.com/office/drawing/2014/main" id="{F243BA7B-A57C-4079-815E-10C91B7E3420}"/>
              </a:ext>
            </a:extLst>
          </p:cNvPr>
          <p:cNvSpPr/>
          <p:nvPr/>
        </p:nvSpPr>
        <p:spPr>
          <a:xfrm>
            <a:off x="637845" y="2807171"/>
            <a:ext cx="2006255" cy="523220"/>
          </a:xfrm>
          <a:prstGeom prst="rect">
            <a:avLst/>
          </a:prstGeom>
          <a:solidFill>
            <a:schemeClr val="bg1">
              <a:lumMod val="85000"/>
            </a:schemeClr>
          </a:solidFill>
        </p:spPr>
        <p:txBody>
          <a:bodyPr wrap="none">
            <a:spAutoFit/>
          </a:bodyPr>
          <a:lstStyle/>
          <a:p>
            <a:r>
              <a:rPr lang="es-PA" sz="2800" b="1" dirty="0">
                <a:solidFill>
                  <a:prstClr val="black"/>
                </a:solidFill>
                <a:latin typeface="Calibri" panose="020F0502020204030204" pitchFamily="34" charset="0"/>
                <a:cs typeface="Calibri" panose="020F0502020204030204" pitchFamily="34" charset="0"/>
              </a:rPr>
              <a:t>CONTENIDO</a:t>
            </a:r>
            <a:endParaRPr lang="es-PA" sz="2800" b="1" dirty="0">
              <a:latin typeface="Calibri" panose="020F0502020204030204" pitchFamily="34" charset="0"/>
              <a:cs typeface="Calibri" panose="020F0502020204030204" pitchFamily="34" charset="0"/>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538" y="5855677"/>
            <a:ext cx="1332957" cy="805106"/>
          </a:xfrm>
          <a:prstGeom prst="rect">
            <a:avLst/>
          </a:prstGeom>
        </p:spPr>
      </p:pic>
      <p:sp>
        <p:nvSpPr>
          <p:cNvPr id="7" name="object 2">
            <a:extLst>
              <a:ext uri="{FF2B5EF4-FFF2-40B4-BE49-F238E27FC236}">
                <a16:creationId xmlns:a16="http://schemas.microsoft.com/office/drawing/2014/main" id="{A9F2A2FB-A11F-4330-85A4-4647CFB7CBDA}"/>
              </a:ext>
            </a:extLst>
          </p:cNvPr>
          <p:cNvSpPr txBox="1">
            <a:spLocks noGrp="1"/>
          </p:cNvSpPr>
          <p:nvPr>
            <p:ph type="title"/>
          </p:nvPr>
        </p:nvSpPr>
        <p:spPr>
          <a:xfrm>
            <a:off x="3915508" y="558300"/>
            <a:ext cx="7737230" cy="690574"/>
          </a:xfrm>
          <a:prstGeom prst="rect">
            <a:avLst/>
          </a:prstGeom>
        </p:spPr>
        <p:txBody>
          <a:bodyPr vert="horz" wrap="square" lIns="0" tIns="13335" rIns="0" bIns="0" rtlCol="0">
            <a:spAutoFit/>
          </a:bodyPr>
          <a:lstStyle/>
          <a:p>
            <a:pPr marL="12700">
              <a:lnSpc>
                <a:spcPct val="100000"/>
              </a:lnSpc>
              <a:spcBef>
                <a:spcPts val="105"/>
              </a:spcBef>
            </a:pPr>
            <a:r>
              <a:rPr lang="es-PA" sz="4400" b="1" spc="-165" dirty="0">
                <a:solidFill>
                  <a:srgbClr val="000000"/>
                </a:solidFill>
              </a:rPr>
              <a:t>Qué es el posicionamiento?</a:t>
            </a:r>
            <a:endParaRPr sz="4400" b="1" dirty="0"/>
          </a:p>
        </p:txBody>
      </p:sp>
      <p:sp>
        <p:nvSpPr>
          <p:cNvPr id="8" name="object 26">
            <a:extLst>
              <a:ext uri="{FF2B5EF4-FFF2-40B4-BE49-F238E27FC236}">
                <a16:creationId xmlns:a16="http://schemas.microsoft.com/office/drawing/2014/main" id="{93F4D74D-C067-4C9A-BA42-D21B6DD107CF}"/>
              </a:ext>
            </a:extLst>
          </p:cNvPr>
          <p:cNvSpPr txBox="1"/>
          <p:nvPr/>
        </p:nvSpPr>
        <p:spPr>
          <a:xfrm>
            <a:off x="3915508" y="1364922"/>
            <a:ext cx="7737229" cy="4444165"/>
          </a:xfrm>
          <a:prstGeom prst="rect">
            <a:avLst/>
          </a:prstGeom>
        </p:spPr>
        <p:txBody>
          <a:bodyPr vert="horz" wrap="square" lIns="0" tIns="12065" rIns="0" bIns="0" rtlCol="0">
            <a:spAutoFit/>
          </a:bodyPr>
          <a:lstStyle/>
          <a:p>
            <a:pPr marL="12700" marR="5080">
              <a:spcBef>
                <a:spcPts val="95"/>
              </a:spcBef>
            </a:pPr>
            <a:r>
              <a:rPr sz="2400" spc="-170" dirty="0">
                <a:solidFill>
                  <a:prstClr val="black"/>
                </a:solidFill>
                <a:latin typeface="Arial"/>
                <a:cs typeface="Arial"/>
              </a:rPr>
              <a:t>En </a:t>
            </a:r>
            <a:r>
              <a:rPr sz="2400" spc="-55" dirty="0">
                <a:solidFill>
                  <a:prstClr val="black"/>
                </a:solidFill>
                <a:latin typeface="Arial"/>
                <a:cs typeface="Arial"/>
              </a:rPr>
              <a:t>marketing, </a:t>
            </a:r>
            <a:r>
              <a:rPr sz="2400" spc="-75" dirty="0">
                <a:solidFill>
                  <a:prstClr val="black"/>
                </a:solidFill>
                <a:latin typeface="Arial"/>
                <a:cs typeface="Arial"/>
              </a:rPr>
              <a:t>llamamos </a:t>
            </a:r>
            <a:r>
              <a:rPr sz="2400" b="1" spc="-55" dirty="0">
                <a:solidFill>
                  <a:srgbClr val="FF0000"/>
                </a:solidFill>
                <a:latin typeface="Arial"/>
                <a:cs typeface="Arial"/>
              </a:rPr>
              <a:t>posicionamiento</a:t>
            </a:r>
            <a:r>
              <a:rPr sz="2400" spc="-55" dirty="0">
                <a:solidFill>
                  <a:srgbClr val="FF0000"/>
                </a:solidFill>
                <a:latin typeface="Arial"/>
                <a:cs typeface="Arial"/>
              </a:rPr>
              <a:t> </a:t>
            </a:r>
            <a:r>
              <a:rPr sz="2400" spc="-130" dirty="0">
                <a:solidFill>
                  <a:prstClr val="black"/>
                </a:solidFill>
                <a:latin typeface="Arial"/>
                <a:cs typeface="Arial"/>
              </a:rPr>
              <a:t>a </a:t>
            </a:r>
            <a:r>
              <a:rPr sz="2400" spc="-55" dirty="0">
                <a:solidFill>
                  <a:prstClr val="black"/>
                </a:solidFill>
                <a:latin typeface="Arial"/>
                <a:cs typeface="Arial"/>
              </a:rPr>
              <a:t>la </a:t>
            </a:r>
            <a:r>
              <a:rPr sz="2400" spc="-80" dirty="0">
                <a:solidFill>
                  <a:prstClr val="black"/>
                </a:solidFill>
                <a:latin typeface="Arial"/>
                <a:cs typeface="Arial"/>
              </a:rPr>
              <a:t>imagen </a:t>
            </a:r>
            <a:r>
              <a:rPr sz="2400" spc="-70" dirty="0">
                <a:solidFill>
                  <a:prstClr val="black"/>
                </a:solidFill>
                <a:latin typeface="Arial"/>
                <a:cs typeface="Arial"/>
              </a:rPr>
              <a:t>que </a:t>
            </a:r>
            <a:r>
              <a:rPr sz="2400" spc="-85" dirty="0">
                <a:solidFill>
                  <a:prstClr val="black"/>
                </a:solidFill>
                <a:latin typeface="Arial"/>
                <a:cs typeface="Arial"/>
              </a:rPr>
              <a:t>ocupa </a:t>
            </a:r>
            <a:r>
              <a:rPr sz="2400" spc="-65" dirty="0">
                <a:solidFill>
                  <a:prstClr val="black"/>
                </a:solidFill>
                <a:latin typeface="Arial"/>
                <a:cs typeface="Arial"/>
              </a:rPr>
              <a:t>nuestra </a:t>
            </a:r>
            <a:r>
              <a:rPr sz="2400" spc="-85" dirty="0">
                <a:solidFill>
                  <a:prstClr val="black"/>
                </a:solidFill>
                <a:latin typeface="Arial"/>
                <a:cs typeface="Arial"/>
              </a:rPr>
              <a:t>marca,  </a:t>
            </a:r>
            <a:r>
              <a:rPr sz="2400" spc="-45" dirty="0">
                <a:solidFill>
                  <a:prstClr val="black"/>
                </a:solidFill>
                <a:latin typeface="Arial"/>
                <a:cs typeface="Arial"/>
              </a:rPr>
              <a:t>producto, </a:t>
            </a:r>
            <a:r>
              <a:rPr sz="2400" spc="-65" dirty="0">
                <a:solidFill>
                  <a:prstClr val="black"/>
                </a:solidFill>
                <a:latin typeface="Arial"/>
                <a:cs typeface="Arial"/>
              </a:rPr>
              <a:t>servicio </a:t>
            </a:r>
            <a:r>
              <a:rPr sz="2400" spc="-50" dirty="0">
                <a:solidFill>
                  <a:prstClr val="black"/>
                </a:solidFill>
                <a:latin typeface="Arial"/>
                <a:cs typeface="Arial"/>
              </a:rPr>
              <a:t>o </a:t>
            </a:r>
            <a:r>
              <a:rPr sz="2400" spc="-90" dirty="0">
                <a:solidFill>
                  <a:prstClr val="black"/>
                </a:solidFill>
                <a:latin typeface="Arial"/>
                <a:cs typeface="Arial"/>
              </a:rPr>
              <a:t>empresa </a:t>
            </a:r>
            <a:r>
              <a:rPr sz="2400" spc="-80" dirty="0">
                <a:solidFill>
                  <a:prstClr val="black"/>
                </a:solidFill>
                <a:latin typeface="Arial"/>
                <a:cs typeface="Arial"/>
              </a:rPr>
              <a:t>en </a:t>
            </a:r>
            <a:r>
              <a:rPr sz="2400" spc="-55" dirty="0">
                <a:solidFill>
                  <a:prstClr val="black"/>
                </a:solidFill>
                <a:latin typeface="Arial"/>
                <a:cs typeface="Arial"/>
              </a:rPr>
              <a:t>la </a:t>
            </a:r>
            <a:r>
              <a:rPr sz="2400" spc="-50" dirty="0">
                <a:solidFill>
                  <a:prstClr val="black"/>
                </a:solidFill>
                <a:latin typeface="Arial"/>
                <a:cs typeface="Arial"/>
              </a:rPr>
              <a:t>mente del</a:t>
            </a:r>
            <a:r>
              <a:rPr sz="2400" spc="-195" dirty="0">
                <a:solidFill>
                  <a:prstClr val="black"/>
                </a:solidFill>
                <a:latin typeface="Arial"/>
                <a:cs typeface="Arial"/>
              </a:rPr>
              <a:t> </a:t>
            </a:r>
            <a:r>
              <a:rPr sz="2400" spc="-75" dirty="0">
                <a:solidFill>
                  <a:prstClr val="black"/>
                </a:solidFill>
                <a:latin typeface="Arial"/>
                <a:cs typeface="Arial"/>
              </a:rPr>
              <a:t>consumidor.</a:t>
            </a:r>
            <a:endParaRPr sz="2400" dirty="0">
              <a:solidFill>
                <a:prstClr val="black"/>
              </a:solidFill>
              <a:latin typeface="Arial"/>
              <a:cs typeface="Arial"/>
            </a:endParaRPr>
          </a:p>
          <a:p>
            <a:pPr>
              <a:spcBef>
                <a:spcPts val="40"/>
              </a:spcBef>
            </a:pPr>
            <a:endParaRPr sz="2400" dirty="0">
              <a:solidFill>
                <a:prstClr val="black"/>
              </a:solidFill>
              <a:latin typeface="Times New Roman"/>
              <a:cs typeface="Times New Roman"/>
            </a:endParaRPr>
          </a:p>
          <a:p>
            <a:pPr marL="12700" marR="83185"/>
            <a:r>
              <a:rPr sz="2400" spc="-125" dirty="0">
                <a:solidFill>
                  <a:prstClr val="black"/>
                </a:solidFill>
                <a:latin typeface="Arial"/>
                <a:cs typeface="Arial"/>
              </a:rPr>
              <a:t>Este </a:t>
            </a:r>
            <a:r>
              <a:rPr sz="2400" b="1" spc="-55" dirty="0">
                <a:solidFill>
                  <a:srgbClr val="FF0000"/>
                </a:solidFill>
                <a:latin typeface="Arial"/>
                <a:cs typeface="Arial"/>
              </a:rPr>
              <a:t>posicionamiento</a:t>
            </a:r>
            <a:r>
              <a:rPr sz="2400" spc="-55" dirty="0">
                <a:solidFill>
                  <a:srgbClr val="FF0000"/>
                </a:solidFill>
                <a:latin typeface="Arial"/>
                <a:cs typeface="Arial"/>
              </a:rPr>
              <a:t> </a:t>
            </a:r>
            <a:r>
              <a:rPr sz="2400" spc="-140" dirty="0">
                <a:solidFill>
                  <a:prstClr val="black"/>
                </a:solidFill>
                <a:latin typeface="Arial"/>
                <a:cs typeface="Arial"/>
              </a:rPr>
              <a:t>se </a:t>
            </a:r>
            <a:r>
              <a:rPr sz="2400" spc="-70" dirty="0">
                <a:solidFill>
                  <a:prstClr val="black"/>
                </a:solidFill>
                <a:latin typeface="Arial"/>
                <a:cs typeface="Arial"/>
              </a:rPr>
              <a:t>construye </a:t>
            </a:r>
            <a:r>
              <a:rPr sz="2400" spc="-130" dirty="0">
                <a:solidFill>
                  <a:prstClr val="black"/>
                </a:solidFill>
                <a:latin typeface="Arial"/>
                <a:cs typeface="Arial"/>
              </a:rPr>
              <a:t>a </a:t>
            </a:r>
            <a:r>
              <a:rPr sz="2400" spc="-5" dirty="0">
                <a:solidFill>
                  <a:prstClr val="black"/>
                </a:solidFill>
                <a:latin typeface="Arial"/>
                <a:cs typeface="Arial"/>
              </a:rPr>
              <a:t>partir </a:t>
            </a:r>
            <a:r>
              <a:rPr sz="2400" spc="-75" dirty="0">
                <a:solidFill>
                  <a:prstClr val="black"/>
                </a:solidFill>
                <a:latin typeface="Arial"/>
                <a:cs typeface="Arial"/>
              </a:rPr>
              <a:t>de </a:t>
            </a:r>
            <a:r>
              <a:rPr sz="2400" spc="-55" dirty="0">
                <a:solidFill>
                  <a:prstClr val="black"/>
                </a:solidFill>
                <a:latin typeface="Arial"/>
                <a:cs typeface="Arial"/>
              </a:rPr>
              <a:t>la </a:t>
            </a:r>
            <a:r>
              <a:rPr sz="2400" spc="-70" dirty="0">
                <a:solidFill>
                  <a:prstClr val="black"/>
                </a:solidFill>
                <a:latin typeface="Arial"/>
                <a:cs typeface="Arial"/>
              </a:rPr>
              <a:t>percepción que </a:t>
            </a:r>
            <a:r>
              <a:rPr sz="2400" spc="-30" dirty="0">
                <a:solidFill>
                  <a:prstClr val="black"/>
                </a:solidFill>
                <a:latin typeface="Arial"/>
                <a:cs typeface="Arial"/>
              </a:rPr>
              <a:t>tiene </a:t>
            </a:r>
            <a:r>
              <a:rPr sz="2400" spc="-45" dirty="0">
                <a:solidFill>
                  <a:prstClr val="black"/>
                </a:solidFill>
                <a:latin typeface="Arial"/>
                <a:cs typeface="Arial"/>
              </a:rPr>
              <a:t>el  </a:t>
            </a:r>
            <a:r>
              <a:rPr sz="2400" spc="-65" dirty="0">
                <a:solidFill>
                  <a:prstClr val="black"/>
                </a:solidFill>
                <a:latin typeface="Arial"/>
                <a:cs typeface="Arial"/>
              </a:rPr>
              <a:t>consumidor </a:t>
            </a:r>
            <a:r>
              <a:rPr sz="2400" spc="-75" dirty="0">
                <a:solidFill>
                  <a:prstClr val="black"/>
                </a:solidFill>
                <a:latin typeface="Arial"/>
                <a:cs typeface="Arial"/>
              </a:rPr>
              <a:t>de </a:t>
            </a:r>
            <a:r>
              <a:rPr sz="2400" spc="-65" dirty="0">
                <a:solidFill>
                  <a:prstClr val="black"/>
                </a:solidFill>
                <a:latin typeface="Arial"/>
                <a:cs typeface="Arial"/>
              </a:rPr>
              <a:t>nuestra </a:t>
            </a:r>
            <a:r>
              <a:rPr sz="2400" spc="-95" dirty="0">
                <a:solidFill>
                  <a:prstClr val="black"/>
                </a:solidFill>
                <a:latin typeface="Arial"/>
                <a:cs typeface="Arial"/>
              </a:rPr>
              <a:t>marca </a:t>
            </a:r>
            <a:r>
              <a:rPr sz="2400" spc="-75" dirty="0">
                <a:solidFill>
                  <a:prstClr val="black"/>
                </a:solidFill>
                <a:latin typeface="Arial"/>
                <a:cs typeface="Arial"/>
              </a:rPr>
              <a:t>de </a:t>
            </a:r>
            <a:r>
              <a:rPr sz="2400" spc="-45" dirty="0">
                <a:solidFill>
                  <a:prstClr val="black"/>
                </a:solidFill>
                <a:latin typeface="Arial"/>
                <a:cs typeface="Arial"/>
              </a:rPr>
              <a:t>forma </a:t>
            </a:r>
            <a:r>
              <a:rPr sz="2400" spc="-40" dirty="0">
                <a:solidFill>
                  <a:prstClr val="black"/>
                </a:solidFill>
                <a:latin typeface="Arial"/>
                <a:cs typeface="Arial"/>
              </a:rPr>
              <a:t>individual </a:t>
            </a:r>
            <a:r>
              <a:rPr sz="2400" spc="-80" dirty="0">
                <a:solidFill>
                  <a:prstClr val="black"/>
                </a:solidFill>
                <a:latin typeface="Arial"/>
                <a:cs typeface="Arial"/>
              </a:rPr>
              <a:t>y </a:t>
            </a:r>
            <a:r>
              <a:rPr sz="2400" spc="-70" dirty="0">
                <a:solidFill>
                  <a:prstClr val="black"/>
                </a:solidFill>
                <a:latin typeface="Arial"/>
                <a:cs typeface="Arial"/>
              </a:rPr>
              <a:t>respecto </a:t>
            </a:r>
            <a:r>
              <a:rPr sz="2400" spc="-130" dirty="0">
                <a:solidFill>
                  <a:prstClr val="black"/>
                </a:solidFill>
                <a:latin typeface="Arial"/>
                <a:cs typeface="Arial"/>
              </a:rPr>
              <a:t>a </a:t>
            </a:r>
            <a:r>
              <a:rPr sz="2400" spc="-55" dirty="0">
                <a:solidFill>
                  <a:prstClr val="black"/>
                </a:solidFill>
                <a:latin typeface="Arial"/>
                <a:cs typeface="Arial"/>
              </a:rPr>
              <a:t>la</a:t>
            </a:r>
            <a:r>
              <a:rPr sz="2400" spc="-135" dirty="0">
                <a:solidFill>
                  <a:prstClr val="black"/>
                </a:solidFill>
                <a:latin typeface="Arial"/>
                <a:cs typeface="Arial"/>
              </a:rPr>
              <a:t> </a:t>
            </a:r>
            <a:r>
              <a:rPr sz="2400" spc="-65" dirty="0">
                <a:solidFill>
                  <a:prstClr val="black"/>
                </a:solidFill>
                <a:latin typeface="Arial"/>
                <a:cs typeface="Arial"/>
              </a:rPr>
              <a:t>competencia.</a:t>
            </a:r>
            <a:endParaRPr sz="2400" dirty="0">
              <a:solidFill>
                <a:prstClr val="black"/>
              </a:solidFill>
              <a:latin typeface="Arial"/>
              <a:cs typeface="Arial"/>
            </a:endParaRPr>
          </a:p>
          <a:p>
            <a:pPr>
              <a:spcBef>
                <a:spcPts val="45"/>
              </a:spcBef>
            </a:pPr>
            <a:endParaRPr sz="2400" dirty="0">
              <a:solidFill>
                <a:prstClr val="black"/>
              </a:solidFill>
              <a:latin typeface="Times New Roman"/>
              <a:cs typeface="Times New Roman"/>
            </a:endParaRPr>
          </a:p>
          <a:p>
            <a:pPr marL="12700" marR="114300"/>
            <a:r>
              <a:rPr sz="2400" spc="-175" dirty="0">
                <a:solidFill>
                  <a:prstClr val="black"/>
                </a:solidFill>
                <a:latin typeface="Arial"/>
                <a:cs typeface="Arial"/>
              </a:rPr>
              <a:t>La </a:t>
            </a:r>
            <a:r>
              <a:rPr sz="2400" b="1" spc="-95" dirty="0">
                <a:solidFill>
                  <a:srgbClr val="FF0000"/>
                </a:solidFill>
                <a:latin typeface="Trebuchet MS"/>
                <a:cs typeface="Trebuchet MS"/>
              </a:rPr>
              <a:t>estrategia </a:t>
            </a:r>
            <a:r>
              <a:rPr sz="2400" b="1" spc="-100" dirty="0">
                <a:solidFill>
                  <a:srgbClr val="FF0000"/>
                </a:solidFill>
                <a:latin typeface="Trebuchet MS"/>
                <a:cs typeface="Trebuchet MS"/>
              </a:rPr>
              <a:t>de </a:t>
            </a:r>
            <a:r>
              <a:rPr sz="2400" b="1" spc="-85" dirty="0">
                <a:solidFill>
                  <a:srgbClr val="FF0000"/>
                </a:solidFill>
                <a:latin typeface="Trebuchet MS"/>
                <a:cs typeface="Trebuchet MS"/>
              </a:rPr>
              <a:t>posicionamiento </a:t>
            </a:r>
            <a:r>
              <a:rPr sz="2400" spc="-140" dirty="0">
                <a:solidFill>
                  <a:prstClr val="black"/>
                </a:solidFill>
                <a:latin typeface="Arial"/>
                <a:cs typeface="Arial"/>
              </a:rPr>
              <a:t>es </a:t>
            </a:r>
            <a:r>
              <a:rPr sz="2400" spc="-55" dirty="0">
                <a:solidFill>
                  <a:prstClr val="black"/>
                </a:solidFill>
                <a:latin typeface="Arial"/>
                <a:cs typeface="Arial"/>
              </a:rPr>
              <a:t>un </a:t>
            </a:r>
            <a:r>
              <a:rPr sz="2400" spc="-85" dirty="0">
                <a:solidFill>
                  <a:prstClr val="black"/>
                </a:solidFill>
                <a:latin typeface="Arial"/>
                <a:cs typeface="Arial"/>
              </a:rPr>
              <a:t>proceso </a:t>
            </a:r>
            <a:r>
              <a:rPr sz="2400" spc="-55" dirty="0">
                <a:solidFill>
                  <a:prstClr val="black"/>
                </a:solidFill>
                <a:latin typeface="Arial"/>
                <a:cs typeface="Arial"/>
              </a:rPr>
              <a:t>mediante </a:t>
            </a:r>
            <a:r>
              <a:rPr sz="2400" spc="-45" dirty="0">
                <a:solidFill>
                  <a:prstClr val="black"/>
                </a:solidFill>
                <a:latin typeface="Arial"/>
                <a:cs typeface="Arial"/>
              </a:rPr>
              <a:t>el </a:t>
            </a:r>
            <a:r>
              <a:rPr sz="2400" spc="-75" dirty="0">
                <a:solidFill>
                  <a:prstClr val="black"/>
                </a:solidFill>
                <a:latin typeface="Arial"/>
                <a:cs typeface="Arial"/>
              </a:rPr>
              <a:t>cual </a:t>
            </a:r>
            <a:r>
              <a:rPr sz="2400" spc="-140" dirty="0">
                <a:solidFill>
                  <a:prstClr val="black"/>
                </a:solidFill>
                <a:latin typeface="Arial"/>
                <a:cs typeface="Arial"/>
              </a:rPr>
              <a:t>se </a:t>
            </a:r>
            <a:r>
              <a:rPr sz="2400" spc="-60" dirty="0">
                <a:solidFill>
                  <a:prstClr val="black"/>
                </a:solidFill>
                <a:latin typeface="Arial"/>
                <a:cs typeface="Arial"/>
              </a:rPr>
              <a:t>desarrolla  </a:t>
            </a:r>
            <a:r>
              <a:rPr sz="2400" spc="-80" dirty="0">
                <a:solidFill>
                  <a:prstClr val="black"/>
                </a:solidFill>
                <a:latin typeface="Arial"/>
                <a:cs typeface="Arial"/>
              </a:rPr>
              <a:t>una </a:t>
            </a:r>
            <a:r>
              <a:rPr sz="2400" spc="-65" dirty="0">
                <a:solidFill>
                  <a:prstClr val="black"/>
                </a:solidFill>
                <a:latin typeface="Arial"/>
                <a:cs typeface="Arial"/>
              </a:rPr>
              <a:t>estrategia </a:t>
            </a:r>
            <a:r>
              <a:rPr sz="2400" spc="-70" dirty="0">
                <a:solidFill>
                  <a:prstClr val="black"/>
                </a:solidFill>
                <a:latin typeface="Arial"/>
                <a:cs typeface="Arial"/>
              </a:rPr>
              <a:t>que </a:t>
            </a:r>
            <a:r>
              <a:rPr sz="2400" spc="-30" dirty="0">
                <a:solidFill>
                  <a:prstClr val="black"/>
                </a:solidFill>
                <a:latin typeface="Arial"/>
                <a:cs typeface="Arial"/>
              </a:rPr>
              <a:t>tiene </a:t>
            </a:r>
            <a:r>
              <a:rPr sz="2400" spc="-80" dirty="0">
                <a:solidFill>
                  <a:prstClr val="black"/>
                </a:solidFill>
                <a:latin typeface="Arial"/>
                <a:cs typeface="Arial"/>
              </a:rPr>
              <a:t>como </a:t>
            </a:r>
            <a:r>
              <a:rPr sz="2400" b="1" spc="-95" dirty="0">
                <a:solidFill>
                  <a:srgbClr val="FF0000"/>
                </a:solidFill>
                <a:latin typeface="Trebuchet MS"/>
                <a:cs typeface="Trebuchet MS"/>
              </a:rPr>
              <a:t>objetivo</a:t>
            </a:r>
            <a:r>
              <a:rPr sz="2400" b="1" spc="-95" dirty="0">
                <a:solidFill>
                  <a:prstClr val="black"/>
                </a:solidFill>
                <a:latin typeface="Trebuchet MS"/>
                <a:cs typeface="Trebuchet MS"/>
              </a:rPr>
              <a:t> </a:t>
            </a:r>
            <a:r>
              <a:rPr sz="2400" spc="-50" dirty="0">
                <a:solidFill>
                  <a:prstClr val="black"/>
                </a:solidFill>
                <a:latin typeface="Arial"/>
                <a:cs typeface="Arial"/>
              </a:rPr>
              <a:t>llevar </a:t>
            </a:r>
            <a:r>
              <a:rPr sz="2400" spc="-65" dirty="0">
                <a:solidFill>
                  <a:prstClr val="black"/>
                </a:solidFill>
                <a:latin typeface="Arial"/>
                <a:cs typeface="Arial"/>
              </a:rPr>
              <a:t>nuestra </a:t>
            </a:r>
            <a:r>
              <a:rPr sz="2400" spc="-85" dirty="0">
                <a:solidFill>
                  <a:prstClr val="black"/>
                </a:solidFill>
                <a:latin typeface="Arial"/>
                <a:cs typeface="Arial"/>
              </a:rPr>
              <a:t>marca, </a:t>
            </a:r>
            <a:r>
              <a:rPr sz="2400" spc="-90" dirty="0">
                <a:solidFill>
                  <a:prstClr val="black"/>
                </a:solidFill>
                <a:latin typeface="Arial"/>
                <a:cs typeface="Arial"/>
              </a:rPr>
              <a:t>empresa </a:t>
            </a:r>
            <a:r>
              <a:rPr sz="2400" spc="-50" dirty="0">
                <a:solidFill>
                  <a:prstClr val="black"/>
                </a:solidFill>
                <a:latin typeface="Arial"/>
                <a:cs typeface="Arial"/>
              </a:rPr>
              <a:t>o  </a:t>
            </a:r>
            <a:r>
              <a:rPr sz="2400" spc="-40" dirty="0">
                <a:solidFill>
                  <a:prstClr val="black"/>
                </a:solidFill>
                <a:latin typeface="Arial"/>
                <a:cs typeface="Arial"/>
              </a:rPr>
              <a:t>producto </a:t>
            </a:r>
            <a:r>
              <a:rPr sz="2400" spc="-100" dirty="0">
                <a:solidFill>
                  <a:prstClr val="black"/>
                </a:solidFill>
                <a:latin typeface="Arial"/>
                <a:cs typeface="Arial"/>
              </a:rPr>
              <a:t>desde </a:t>
            </a:r>
            <a:r>
              <a:rPr sz="2400" spc="-120" dirty="0">
                <a:solidFill>
                  <a:prstClr val="black"/>
                </a:solidFill>
                <a:latin typeface="Arial"/>
                <a:cs typeface="Arial"/>
              </a:rPr>
              <a:t>su </a:t>
            </a:r>
            <a:r>
              <a:rPr sz="2400" spc="-80" dirty="0">
                <a:solidFill>
                  <a:prstClr val="black"/>
                </a:solidFill>
                <a:latin typeface="Arial"/>
                <a:cs typeface="Arial"/>
              </a:rPr>
              <a:t>imagen </a:t>
            </a:r>
            <a:r>
              <a:rPr sz="2400" spc="-60" dirty="0">
                <a:solidFill>
                  <a:prstClr val="black"/>
                </a:solidFill>
                <a:latin typeface="Arial"/>
                <a:cs typeface="Arial"/>
              </a:rPr>
              <a:t>actual </a:t>
            </a:r>
            <a:r>
              <a:rPr sz="2400" spc="-130" dirty="0">
                <a:solidFill>
                  <a:prstClr val="black"/>
                </a:solidFill>
                <a:latin typeface="Arial"/>
                <a:cs typeface="Arial"/>
              </a:rPr>
              <a:t>a </a:t>
            </a:r>
            <a:r>
              <a:rPr sz="2400" spc="-55" dirty="0">
                <a:solidFill>
                  <a:prstClr val="black"/>
                </a:solidFill>
                <a:latin typeface="Arial"/>
                <a:cs typeface="Arial"/>
              </a:rPr>
              <a:t>la </a:t>
            </a:r>
            <a:r>
              <a:rPr sz="2400" b="1" spc="-85" dirty="0">
                <a:solidFill>
                  <a:srgbClr val="FF0000"/>
                </a:solidFill>
                <a:latin typeface="Trebuchet MS"/>
                <a:cs typeface="Trebuchet MS"/>
              </a:rPr>
              <a:t>imagen </a:t>
            </a:r>
            <a:r>
              <a:rPr lang="es-ES" sz="2400" b="1" spc="-100" dirty="0">
                <a:solidFill>
                  <a:srgbClr val="FF0000"/>
                </a:solidFill>
                <a:latin typeface="Trebuchet MS"/>
                <a:cs typeface="Trebuchet MS"/>
              </a:rPr>
              <a:t>deseada</a:t>
            </a:r>
            <a:r>
              <a:rPr sz="2400" spc="-75" dirty="0">
                <a:solidFill>
                  <a:prstClr val="black"/>
                </a:solidFill>
                <a:latin typeface="Arial"/>
                <a:cs typeface="Arial"/>
              </a:rPr>
              <a:t>.</a:t>
            </a:r>
            <a:endParaRPr sz="2400" dirty="0">
              <a:solidFill>
                <a:prstClr val="black"/>
              </a:solidFill>
              <a:latin typeface="Arial"/>
              <a:cs typeface="Arial"/>
            </a:endParaRPr>
          </a:p>
        </p:txBody>
      </p:sp>
    </p:spTree>
    <p:extLst>
      <p:ext uri="{BB962C8B-B14F-4D97-AF65-F5344CB8AC3E}">
        <p14:creationId xmlns:p14="http://schemas.microsoft.com/office/powerpoint/2010/main" val="1274106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376246" y="0"/>
            <a:ext cx="8815754" cy="6858000"/>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sz="2400" dirty="0">
              <a:solidFill>
                <a:prstClr val="black"/>
              </a:solidFill>
            </a:endParaRPr>
          </a:p>
        </p:txBody>
      </p:sp>
      <p:sp>
        <p:nvSpPr>
          <p:cNvPr id="3" name="Rectángulo 2">
            <a:extLst>
              <a:ext uri="{FF2B5EF4-FFF2-40B4-BE49-F238E27FC236}">
                <a16:creationId xmlns:a16="http://schemas.microsoft.com/office/drawing/2014/main" id="{F243BA7B-A57C-4079-815E-10C91B7E3420}"/>
              </a:ext>
            </a:extLst>
          </p:cNvPr>
          <p:cNvSpPr/>
          <p:nvPr/>
        </p:nvSpPr>
        <p:spPr>
          <a:xfrm>
            <a:off x="338506" y="3012538"/>
            <a:ext cx="2886752" cy="523220"/>
          </a:xfrm>
          <a:prstGeom prst="rect">
            <a:avLst/>
          </a:prstGeom>
          <a:solidFill>
            <a:schemeClr val="bg1">
              <a:lumMod val="85000"/>
            </a:schemeClr>
          </a:solidFill>
        </p:spPr>
        <p:txBody>
          <a:bodyPr wrap="none">
            <a:spAutoFit/>
          </a:bodyPr>
          <a:lstStyle/>
          <a:p>
            <a:r>
              <a:rPr lang="es-PA" sz="2800" b="1" dirty="0">
                <a:solidFill>
                  <a:prstClr val="black"/>
                </a:solidFill>
                <a:latin typeface="Calibri" panose="020F0502020204030204" pitchFamily="34" charset="0"/>
                <a:cs typeface="Calibri" panose="020F0502020204030204" pitchFamily="34" charset="0"/>
              </a:rPr>
              <a:t>Recomendaciones</a:t>
            </a:r>
            <a:endParaRPr lang="es-PA" sz="2800" b="1" dirty="0">
              <a:latin typeface="Calibri" panose="020F0502020204030204" pitchFamily="34" charset="0"/>
              <a:cs typeface="Calibri" panose="020F0502020204030204" pitchFamily="34" charset="0"/>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538" y="5855677"/>
            <a:ext cx="1332957" cy="805106"/>
          </a:xfrm>
          <a:prstGeom prst="rect">
            <a:avLst/>
          </a:prstGeom>
        </p:spPr>
      </p:pic>
      <p:sp>
        <p:nvSpPr>
          <p:cNvPr id="9" name="object 2">
            <a:extLst>
              <a:ext uri="{FF2B5EF4-FFF2-40B4-BE49-F238E27FC236}">
                <a16:creationId xmlns:a16="http://schemas.microsoft.com/office/drawing/2014/main" id="{9D200662-AD4D-4AFD-AC8F-7875559E7B34}"/>
              </a:ext>
            </a:extLst>
          </p:cNvPr>
          <p:cNvSpPr txBox="1">
            <a:spLocks noGrp="1"/>
          </p:cNvSpPr>
          <p:nvPr>
            <p:ph type="title"/>
          </p:nvPr>
        </p:nvSpPr>
        <p:spPr>
          <a:xfrm>
            <a:off x="4329088" y="324233"/>
            <a:ext cx="6379944" cy="690574"/>
          </a:xfrm>
          <a:prstGeom prst="rect">
            <a:avLst/>
          </a:prstGeom>
        </p:spPr>
        <p:txBody>
          <a:bodyPr vert="horz" wrap="square" lIns="0" tIns="13335" rIns="0" bIns="0" rtlCol="0">
            <a:spAutoFit/>
          </a:bodyPr>
          <a:lstStyle/>
          <a:p>
            <a:pPr marL="12700">
              <a:lnSpc>
                <a:spcPct val="100000"/>
              </a:lnSpc>
              <a:spcBef>
                <a:spcPts val="105"/>
              </a:spcBef>
            </a:pPr>
            <a:r>
              <a:rPr lang="es-PA" sz="4400" b="1" spc="-200" dirty="0">
                <a:solidFill>
                  <a:srgbClr val="C00000"/>
                </a:solidFill>
              </a:rPr>
              <a:t>Estrategias de posicionamiento</a:t>
            </a:r>
            <a:endParaRPr sz="4400" b="1" dirty="0">
              <a:solidFill>
                <a:srgbClr val="C00000"/>
              </a:solidFill>
            </a:endParaRPr>
          </a:p>
        </p:txBody>
      </p:sp>
      <p:sp>
        <p:nvSpPr>
          <p:cNvPr id="13" name="object 2">
            <a:extLst>
              <a:ext uri="{FF2B5EF4-FFF2-40B4-BE49-F238E27FC236}">
                <a16:creationId xmlns:a16="http://schemas.microsoft.com/office/drawing/2014/main" id="{BAEBB369-A151-496F-9417-37497DA103DA}"/>
              </a:ext>
            </a:extLst>
          </p:cNvPr>
          <p:cNvSpPr/>
          <p:nvPr/>
        </p:nvSpPr>
        <p:spPr>
          <a:xfrm>
            <a:off x="3376246" y="1463225"/>
            <a:ext cx="8815754" cy="1411979"/>
          </a:xfrm>
          <a:custGeom>
            <a:avLst/>
            <a:gdLst/>
            <a:ahLst/>
            <a:cxnLst/>
            <a:rect l="l" t="t" r="r" b="b"/>
            <a:pathLst>
              <a:path w="13004800" h="1676400">
                <a:moveTo>
                  <a:pt x="0" y="0"/>
                </a:moveTo>
                <a:lnTo>
                  <a:pt x="0" y="1676400"/>
                </a:lnTo>
                <a:lnTo>
                  <a:pt x="13004800" y="1676400"/>
                </a:lnTo>
                <a:lnTo>
                  <a:pt x="13004800" y="0"/>
                </a:lnTo>
                <a:lnTo>
                  <a:pt x="0" y="0"/>
                </a:lnTo>
                <a:close/>
              </a:path>
            </a:pathLst>
          </a:custGeom>
          <a:solidFill>
            <a:srgbClr val="002060">
              <a:alpha val="79998"/>
            </a:srgbClr>
          </a:solidFill>
        </p:spPr>
        <p:txBody>
          <a:bodyPr wrap="square" lIns="0" tIns="0" rIns="0" bIns="0" rtlCol="0"/>
          <a:lstStyle/>
          <a:p>
            <a:endParaRPr dirty="0"/>
          </a:p>
        </p:txBody>
      </p:sp>
      <p:sp>
        <p:nvSpPr>
          <p:cNvPr id="14" name="object 2">
            <a:extLst>
              <a:ext uri="{FF2B5EF4-FFF2-40B4-BE49-F238E27FC236}">
                <a16:creationId xmlns:a16="http://schemas.microsoft.com/office/drawing/2014/main" id="{A8BBC492-267D-4A5D-87F3-814555918786}"/>
              </a:ext>
            </a:extLst>
          </p:cNvPr>
          <p:cNvSpPr/>
          <p:nvPr/>
        </p:nvSpPr>
        <p:spPr>
          <a:xfrm>
            <a:off x="3376246" y="3002238"/>
            <a:ext cx="8815754" cy="1337222"/>
          </a:xfrm>
          <a:custGeom>
            <a:avLst/>
            <a:gdLst/>
            <a:ahLst/>
            <a:cxnLst/>
            <a:rect l="l" t="t" r="r" b="b"/>
            <a:pathLst>
              <a:path w="13004800" h="1676400">
                <a:moveTo>
                  <a:pt x="0" y="0"/>
                </a:moveTo>
                <a:lnTo>
                  <a:pt x="0" y="1676400"/>
                </a:lnTo>
                <a:lnTo>
                  <a:pt x="13004800" y="1676400"/>
                </a:lnTo>
                <a:lnTo>
                  <a:pt x="13004800" y="0"/>
                </a:lnTo>
                <a:lnTo>
                  <a:pt x="0" y="0"/>
                </a:lnTo>
                <a:close/>
              </a:path>
            </a:pathLst>
          </a:custGeom>
          <a:solidFill>
            <a:srgbClr val="002060">
              <a:alpha val="79998"/>
            </a:srgbClr>
          </a:solidFill>
        </p:spPr>
        <p:txBody>
          <a:bodyPr wrap="square" lIns="0" tIns="0" rIns="0" bIns="0" rtlCol="0"/>
          <a:lstStyle/>
          <a:p>
            <a:endParaRPr/>
          </a:p>
        </p:txBody>
      </p:sp>
      <p:sp>
        <p:nvSpPr>
          <p:cNvPr id="15" name="object 2">
            <a:extLst>
              <a:ext uri="{FF2B5EF4-FFF2-40B4-BE49-F238E27FC236}">
                <a16:creationId xmlns:a16="http://schemas.microsoft.com/office/drawing/2014/main" id="{66F2EC7A-D11C-4397-8638-08D42B584026}"/>
              </a:ext>
            </a:extLst>
          </p:cNvPr>
          <p:cNvSpPr/>
          <p:nvPr/>
        </p:nvSpPr>
        <p:spPr>
          <a:xfrm>
            <a:off x="3376245" y="4466493"/>
            <a:ext cx="8815754" cy="1337222"/>
          </a:xfrm>
          <a:custGeom>
            <a:avLst/>
            <a:gdLst/>
            <a:ahLst/>
            <a:cxnLst/>
            <a:rect l="l" t="t" r="r" b="b"/>
            <a:pathLst>
              <a:path w="13004800" h="1676400">
                <a:moveTo>
                  <a:pt x="0" y="0"/>
                </a:moveTo>
                <a:lnTo>
                  <a:pt x="0" y="1676400"/>
                </a:lnTo>
                <a:lnTo>
                  <a:pt x="13004800" y="1676400"/>
                </a:lnTo>
                <a:lnTo>
                  <a:pt x="13004800" y="0"/>
                </a:lnTo>
                <a:lnTo>
                  <a:pt x="0" y="0"/>
                </a:lnTo>
                <a:close/>
              </a:path>
            </a:pathLst>
          </a:custGeom>
          <a:solidFill>
            <a:srgbClr val="002060">
              <a:alpha val="79998"/>
            </a:srgbClr>
          </a:solidFill>
        </p:spPr>
        <p:txBody>
          <a:bodyPr wrap="square" lIns="0" tIns="0" rIns="0" bIns="0" rtlCol="0"/>
          <a:lstStyle/>
          <a:p>
            <a:endParaRPr dirty="0"/>
          </a:p>
        </p:txBody>
      </p:sp>
      <p:sp>
        <p:nvSpPr>
          <p:cNvPr id="12" name="object 29">
            <a:extLst>
              <a:ext uri="{FF2B5EF4-FFF2-40B4-BE49-F238E27FC236}">
                <a16:creationId xmlns:a16="http://schemas.microsoft.com/office/drawing/2014/main" id="{93CE5CE3-C25D-44FD-9991-AD854F85B6F7}"/>
              </a:ext>
            </a:extLst>
          </p:cNvPr>
          <p:cNvSpPr txBox="1"/>
          <p:nvPr/>
        </p:nvSpPr>
        <p:spPr>
          <a:xfrm>
            <a:off x="3724568" y="1693492"/>
            <a:ext cx="7476832" cy="290464"/>
          </a:xfrm>
          <a:prstGeom prst="rect">
            <a:avLst/>
          </a:prstGeom>
        </p:spPr>
        <p:txBody>
          <a:bodyPr vert="horz" wrap="square" lIns="0" tIns="13335" rIns="0" bIns="0" rtlCol="0">
            <a:spAutoFit/>
          </a:bodyPr>
          <a:lstStyle/>
          <a:p>
            <a:pPr marL="241300" indent="-228600">
              <a:spcBef>
                <a:spcPts val="105"/>
              </a:spcBef>
              <a:buClr>
                <a:srgbClr val="71903B"/>
              </a:buClr>
              <a:buFont typeface="Wingdings"/>
              <a:buChar char=""/>
              <a:tabLst>
                <a:tab pos="241300" algn="l"/>
              </a:tabLst>
            </a:pPr>
            <a:r>
              <a:rPr spc="-114" dirty="0">
                <a:solidFill>
                  <a:srgbClr val="FFFF00"/>
                </a:solidFill>
                <a:latin typeface="Arial"/>
                <a:cs typeface="Arial"/>
              </a:rPr>
              <a:t>La </a:t>
            </a:r>
            <a:r>
              <a:rPr b="1" dirty="0">
                <a:solidFill>
                  <a:schemeClr val="bg1"/>
                </a:solidFill>
                <a:latin typeface="Trebuchet MS"/>
                <a:cs typeface="Trebuchet MS"/>
              </a:rPr>
              <a:t>diferenciación</a:t>
            </a:r>
            <a:r>
              <a:rPr b="1" spc="-65" dirty="0">
                <a:solidFill>
                  <a:schemeClr val="bg1"/>
                </a:solidFill>
                <a:latin typeface="Trebuchet MS"/>
                <a:cs typeface="Trebuchet MS"/>
              </a:rPr>
              <a:t> </a:t>
            </a:r>
            <a:r>
              <a:rPr spc="-90" dirty="0">
                <a:solidFill>
                  <a:srgbClr val="FFFF00"/>
                </a:solidFill>
                <a:latin typeface="Arial"/>
                <a:cs typeface="Arial"/>
              </a:rPr>
              <a:t>es </a:t>
            </a:r>
            <a:r>
              <a:rPr spc="-35" dirty="0">
                <a:solidFill>
                  <a:srgbClr val="FFFF00"/>
                </a:solidFill>
                <a:latin typeface="Arial"/>
                <a:cs typeface="Arial"/>
              </a:rPr>
              <a:t>un </a:t>
            </a:r>
            <a:r>
              <a:rPr spc="-20" dirty="0">
                <a:solidFill>
                  <a:srgbClr val="FFFF00"/>
                </a:solidFill>
                <a:latin typeface="Arial"/>
                <a:cs typeface="Arial"/>
              </a:rPr>
              <a:t>factor importante </a:t>
            </a:r>
            <a:r>
              <a:rPr spc="-15" dirty="0">
                <a:solidFill>
                  <a:srgbClr val="FFFF00"/>
                </a:solidFill>
                <a:latin typeface="Arial"/>
                <a:cs typeface="Arial"/>
              </a:rPr>
              <a:t>dentro </a:t>
            </a:r>
            <a:r>
              <a:rPr spc="-30" dirty="0">
                <a:solidFill>
                  <a:srgbClr val="FFFF00"/>
                </a:solidFill>
                <a:latin typeface="Arial"/>
                <a:cs typeface="Arial"/>
              </a:rPr>
              <a:t>del</a:t>
            </a:r>
            <a:r>
              <a:rPr spc="-190" dirty="0">
                <a:solidFill>
                  <a:srgbClr val="FFFF00"/>
                </a:solidFill>
                <a:latin typeface="Arial"/>
                <a:cs typeface="Arial"/>
              </a:rPr>
              <a:t> </a:t>
            </a:r>
            <a:r>
              <a:rPr spc="-35" dirty="0">
                <a:solidFill>
                  <a:srgbClr val="FFFF00"/>
                </a:solidFill>
                <a:latin typeface="Arial"/>
                <a:cs typeface="Arial"/>
              </a:rPr>
              <a:t>posicionamiento.</a:t>
            </a:r>
            <a:endParaRPr dirty="0">
              <a:solidFill>
                <a:srgbClr val="FFFF00"/>
              </a:solidFill>
              <a:latin typeface="Arial"/>
              <a:cs typeface="Arial"/>
            </a:endParaRPr>
          </a:p>
        </p:txBody>
      </p:sp>
      <p:sp>
        <p:nvSpPr>
          <p:cNvPr id="18" name="object 30">
            <a:extLst>
              <a:ext uri="{FF2B5EF4-FFF2-40B4-BE49-F238E27FC236}">
                <a16:creationId xmlns:a16="http://schemas.microsoft.com/office/drawing/2014/main" id="{AFEE8545-7A24-4318-8400-A65EBAA6DC16}"/>
              </a:ext>
            </a:extLst>
          </p:cNvPr>
          <p:cNvSpPr txBox="1"/>
          <p:nvPr/>
        </p:nvSpPr>
        <p:spPr>
          <a:xfrm>
            <a:off x="3724567" y="2291342"/>
            <a:ext cx="6650355" cy="290464"/>
          </a:xfrm>
          <a:prstGeom prst="rect">
            <a:avLst/>
          </a:prstGeom>
        </p:spPr>
        <p:txBody>
          <a:bodyPr vert="horz" wrap="square" lIns="0" tIns="13335" rIns="0" bIns="0" rtlCol="0">
            <a:spAutoFit/>
          </a:bodyPr>
          <a:lstStyle/>
          <a:p>
            <a:pPr marL="241300" indent="-228600">
              <a:spcBef>
                <a:spcPts val="105"/>
              </a:spcBef>
              <a:buClr>
                <a:srgbClr val="71903B"/>
              </a:buClr>
              <a:buFont typeface="Wingdings"/>
              <a:buChar char=""/>
              <a:tabLst>
                <a:tab pos="241935" algn="l"/>
              </a:tabLst>
            </a:pPr>
            <a:r>
              <a:rPr spc="-60" dirty="0">
                <a:solidFill>
                  <a:srgbClr val="FFFF00"/>
                </a:solidFill>
                <a:latin typeface="Arial"/>
                <a:cs typeface="Arial"/>
              </a:rPr>
              <a:t>Posicionarse</a:t>
            </a:r>
            <a:r>
              <a:rPr spc="-80" dirty="0">
                <a:solidFill>
                  <a:srgbClr val="FFFF00"/>
                </a:solidFill>
                <a:latin typeface="Arial"/>
                <a:cs typeface="Arial"/>
              </a:rPr>
              <a:t> </a:t>
            </a:r>
            <a:r>
              <a:rPr spc="-10" dirty="0">
                <a:solidFill>
                  <a:srgbClr val="FFFF00"/>
                </a:solidFill>
                <a:latin typeface="Arial"/>
                <a:cs typeface="Arial"/>
              </a:rPr>
              <a:t>junto</a:t>
            </a:r>
            <a:r>
              <a:rPr spc="-70" dirty="0">
                <a:solidFill>
                  <a:srgbClr val="FFFF00"/>
                </a:solidFill>
                <a:latin typeface="Arial"/>
                <a:cs typeface="Arial"/>
              </a:rPr>
              <a:t> </a:t>
            </a:r>
            <a:r>
              <a:rPr spc="-80" dirty="0">
                <a:solidFill>
                  <a:srgbClr val="FFFF00"/>
                </a:solidFill>
                <a:latin typeface="Arial"/>
                <a:cs typeface="Arial"/>
              </a:rPr>
              <a:t>a</a:t>
            </a:r>
            <a:r>
              <a:rPr spc="-70" dirty="0">
                <a:solidFill>
                  <a:srgbClr val="FFFF00"/>
                </a:solidFill>
                <a:latin typeface="Arial"/>
                <a:cs typeface="Arial"/>
              </a:rPr>
              <a:t> </a:t>
            </a:r>
            <a:r>
              <a:rPr spc="-40" dirty="0">
                <a:solidFill>
                  <a:srgbClr val="FFFF00"/>
                </a:solidFill>
                <a:latin typeface="Arial"/>
                <a:cs typeface="Arial"/>
              </a:rPr>
              <a:t>la</a:t>
            </a:r>
            <a:r>
              <a:rPr spc="-60" dirty="0">
                <a:solidFill>
                  <a:srgbClr val="FFFF00"/>
                </a:solidFill>
                <a:latin typeface="Arial"/>
                <a:cs typeface="Arial"/>
              </a:rPr>
              <a:t> </a:t>
            </a:r>
            <a:r>
              <a:rPr spc="-45" dirty="0">
                <a:solidFill>
                  <a:srgbClr val="FFFF00"/>
                </a:solidFill>
                <a:latin typeface="Arial"/>
                <a:cs typeface="Arial"/>
              </a:rPr>
              <a:t>mayoría</a:t>
            </a:r>
            <a:r>
              <a:rPr spc="-95" dirty="0">
                <a:solidFill>
                  <a:srgbClr val="FFFF00"/>
                </a:solidFill>
                <a:latin typeface="Arial"/>
                <a:cs typeface="Arial"/>
              </a:rPr>
              <a:t> </a:t>
            </a:r>
            <a:r>
              <a:rPr spc="-35" dirty="0">
                <a:solidFill>
                  <a:srgbClr val="FFFF00"/>
                </a:solidFill>
                <a:latin typeface="Arial"/>
                <a:cs typeface="Arial"/>
              </a:rPr>
              <a:t>no</a:t>
            </a:r>
            <a:r>
              <a:rPr spc="-70" dirty="0">
                <a:solidFill>
                  <a:srgbClr val="FFFF00"/>
                </a:solidFill>
                <a:latin typeface="Arial"/>
                <a:cs typeface="Arial"/>
              </a:rPr>
              <a:t> </a:t>
            </a:r>
            <a:r>
              <a:rPr spc="-55" dirty="0">
                <a:solidFill>
                  <a:srgbClr val="FFFF00"/>
                </a:solidFill>
                <a:latin typeface="Arial"/>
                <a:cs typeface="Arial"/>
              </a:rPr>
              <a:t>suele</a:t>
            </a:r>
            <a:r>
              <a:rPr spc="-60" dirty="0">
                <a:solidFill>
                  <a:srgbClr val="FFFF00"/>
                </a:solidFill>
                <a:latin typeface="Arial"/>
                <a:cs typeface="Arial"/>
              </a:rPr>
              <a:t> </a:t>
            </a:r>
            <a:r>
              <a:rPr spc="-25" dirty="0">
                <a:solidFill>
                  <a:srgbClr val="FFFF00"/>
                </a:solidFill>
                <a:latin typeface="Arial"/>
                <a:cs typeface="Arial"/>
              </a:rPr>
              <a:t>ofrecer</a:t>
            </a:r>
            <a:r>
              <a:rPr spc="-75" dirty="0">
                <a:solidFill>
                  <a:srgbClr val="FFFF00"/>
                </a:solidFill>
                <a:latin typeface="Arial"/>
                <a:cs typeface="Arial"/>
              </a:rPr>
              <a:t> </a:t>
            </a:r>
            <a:r>
              <a:rPr spc="-45" dirty="0">
                <a:solidFill>
                  <a:srgbClr val="FFFF00"/>
                </a:solidFill>
                <a:latin typeface="Arial"/>
                <a:cs typeface="Arial"/>
              </a:rPr>
              <a:t>ninguna</a:t>
            </a:r>
            <a:r>
              <a:rPr spc="-70" dirty="0">
                <a:solidFill>
                  <a:srgbClr val="FFFF00"/>
                </a:solidFill>
                <a:latin typeface="Arial"/>
                <a:cs typeface="Arial"/>
              </a:rPr>
              <a:t> </a:t>
            </a:r>
            <a:r>
              <a:rPr spc="-35" dirty="0">
                <a:solidFill>
                  <a:srgbClr val="FFFF00"/>
                </a:solidFill>
                <a:latin typeface="Arial"/>
                <a:cs typeface="Arial"/>
              </a:rPr>
              <a:t>ventaja.</a:t>
            </a:r>
            <a:endParaRPr dirty="0">
              <a:solidFill>
                <a:srgbClr val="FFFF00"/>
              </a:solidFill>
              <a:latin typeface="Arial"/>
              <a:cs typeface="Arial"/>
            </a:endParaRPr>
          </a:p>
        </p:txBody>
      </p:sp>
      <p:sp>
        <p:nvSpPr>
          <p:cNvPr id="19" name="object 37">
            <a:extLst>
              <a:ext uri="{FF2B5EF4-FFF2-40B4-BE49-F238E27FC236}">
                <a16:creationId xmlns:a16="http://schemas.microsoft.com/office/drawing/2014/main" id="{3D838F00-BD67-49F0-B242-611079986FB9}"/>
              </a:ext>
            </a:extLst>
          </p:cNvPr>
          <p:cNvSpPr txBox="1"/>
          <p:nvPr/>
        </p:nvSpPr>
        <p:spPr>
          <a:xfrm>
            <a:off x="3724567" y="3153203"/>
            <a:ext cx="7652679" cy="1009379"/>
          </a:xfrm>
          <a:prstGeom prst="rect">
            <a:avLst/>
          </a:prstGeom>
        </p:spPr>
        <p:txBody>
          <a:bodyPr vert="horz" wrap="square" lIns="0" tIns="12065" rIns="0" bIns="0" rtlCol="0">
            <a:spAutoFit/>
          </a:bodyPr>
          <a:lstStyle/>
          <a:p>
            <a:pPr marL="241300" marR="5080" indent="-228600">
              <a:lnSpc>
                <a:spcPct val="120000"/>
              </a:lnSpc>
              <a:spcBef>
                <a:spcPts val="95"/>
              </a:spcBef>
              <a:buClr>
                <a:srgbClr val="71903B"/>
              </a:buClr>
              <a:buFont typeface="Wingdings"/>
              <a:buChar char=""/>
              <a:tabLst>
                <a:tab pos="241935" algn="l"/>
              </a:tabLst>
            </a:pPr>
            <a:r>
              <a:rPr spc="-90" dirty="0">
                <a:solidFill>
                  <a:srgbClr val="FFFF00"/>
                </a:solidFill>
                <a:latin typeface="Arial"/>
                <a:cs typeface="Arial"/>
              </a:rPr>
              <a:t>El</a:t>
            </a:r>
            <a:r>
              <a:rPr spc="-80" dirty="0">
                <a:solidFill>
                  <a:srgbClr val="FFFF00"/>
                </a:solidFill>
                <a:latin typeface="Arial"/>
                <a:cs typeface="Arial"/>
              </a:rPr>
              <a:t> </a:t>
            </a:r>
            <a:r>
              <a:rPr spc="-20" dirty="0">
                <a:solidFill>
                  <a:srgbClr val="FFFF00"/>
                </a:solidFill>
                <a:latin typeface="Arial"/>
                <a:cs typeface="Arial"/>
              </a:rPr>
              <a:t>mejor</a:t>
            </a:r>
            <a:r>
              <a:rPr spc="-70" dirty="0">
                <a:solidFill>
                  <a:srgbClr val="FFFF00"/>
                </a:solidFill>
                <a:latin typeface="Arial"/>
                <a:cs typeface="Arial"/>
              </a:rPr>
              <a:t> </a:t>
            </a:r>
            <a:r>
              <a:rPr spc="-35" dirty="0">
                <a:solidFill>
                  <a:srgbClr val="FFFF00"/>
                </a:solidFill>
                <a:latin typeface="Arial"/>
                <a:cs typeface="Arial"/>
              </a:rPr>
              <a:t>posicionamiento</a:t>
            </a:r>
            <a:r>
              <a:rPr spc="-65" dirty="0">
                <a:solidFill>
                  <a:srgbClr val="FFFF00"/>
                </a:solidFill>
                <a:latin typeface="Arial"/>
                <a:cs typeface="Arial"/>
              </a:rPr>
              <a:t> </a:t>
            </a:r>
            <a:r>
              <a:rPr spc="-90" dirty="0">
                <a:solidFill>
                  <a:srgbClr val="FFFF00"/>
                </a:solidFill>
                <a:latin typeface="Arial"/>
                <a:cs typeface="Arial"/>
              </a:rPr>
              <a:t>es</a:t>
            </a:r>
            <a:r>
              <a:rPr spc="-60" dirty="0">
                <a:solidFill>
                  <a:srgbClr val="FFFF00"/>
                </a:solidFill>
                <a:latin typeface="Arial"/>
                <a:cs typeface="Arial"/>
              </a:rPr>
              <a:t> </a:t>
            </a:r>
            <a:r>
              <a:rPr spc="-45" dirty="0">
                <a:solidFill>
                  <a:srgbClr val="FFFF00"/>
                </a:solidFill>
                <a:latin typeface="Arial"/>
                <a:cs typeface="Arial"/>
              </a:rPr>
              <a:t>aquel</a:t>
            </a:r>
            <a:r>
              <a:rPr spc="-65" dirty="0">
                <a:solidFill>
                  <a:srgbClr val="FFFF00"/>
                </a:solidFill>
                <a:latin typeface="Arial"/>
                <a:cs typeface="Arial"/>
              </a:rPr>
              <a:t> </a:t>
            </a:r>
            <a:r>
              <a:rPr spc="-45" dirty="0">
                <a:solidFill>
                  <a:srgbClr val="FFFF00"/>
                </a:solidFill>
                <a:latin typeface="Arial"/>
                <a:cs typeface="Arial"/>
              </a:rPr>
              <a:t>que</a:t>
            </a:r>
            <a:r>
              <a:rPr spc="-60" dirty="0">
                <a:solidFill>
                  <a:srgbClr val="FFFF00"/>
                </a:solidFill>
                <a:latin typeface="Arial"/>
                <a:cs typeface="Arial"/>
              </a:rPr>
              <a:t> </a:t>
            </a:r>
            <a:r>
              <a:rPr b="1" spc="-45" dirty="0">
                <a:solidFill>
                  <a:schemeClr val="bg1"/>
                </a:solidFill>
                <a:latin typeface="Trebuchet MS"/>
                <a:cs typeface="Trebuchet MS"/>
              </a:rPr>
              <a:t>no</a:t>
            </a:r>
            <a:r>
              <a:rPr b="1" spc="-95" dirty="0">
                <a:solidFill>
                  <a:schemeClr val="bg1"/>
                </a:solidFill>
                <a:latin typeface="Trebuchet MS"/>
                <a:cs typeface="Trebuchet MS"/>
              </a:rPr>
              <a:t> </a:t>
            </a:r>
            <a:r>
              <a:rPr b="1" spc="-55" dirty="0">
                <a:solidFill>
                  <a:schemeClr val="bg1"/>
                </a:solidFill>
                <a:latin typeface="Trebuchet MS"/>
                <a:cs typeface="Trebuchet MS"/>
              </a:rPr>
              <a:t>es</a:t>
            </a:r>
            <a:r>
              <a:rPr b="1" spc="-75" dirty="0">
                <a:solidFill>
                  <a:schemeClr val="bg1"/>
                </a:solidFill>
                <a:latin typeface="Trebuchet MS"/>
                <a:cs typeface="Trebuchet MS"/>
              </a:rPr>
              <a:t> </a:t>
            </a:r>
            <a:r>
              <a:rPr b="1" spc="-50" dirty="0">
                <a:solidFill>
                  <a:schemeClr val="bg1"/>
                </a:solidFill>
                <a:latin typeface="Trebuchet MS"/>
                <a:cs typeface="Trebuchet MS"/>
              </a:rPr>
              <a:t>imitable</a:t>
            </a:r>
            <a:r>
              <a:rPr spc="-50" dirty="0">
                <a:solidFill>
                  <a:srgbClr val="FFFF00"/>
                </a:solidFill>
                <a:latin typeface="Arial"/>
                <a:cs typeface="Arial"/>
              </a:rPr>
              <a:t>,</a:t>
            </a:r>
            <a:r>
              <a:rPr spc="-85" dirty="0">
                <a:solidFill>
                  <a:srgbClr val="FFFF00"/>
                </a:solidFill>
                <a:latin typeface="Arial"/>
                <a:cs typeface="Arial"/>
              </a:rPr>
              <a:t> </a:t>
            </a:r>
            <a:r>
              <a:rPr spc="-60" dirty="0">
                <a:solidFill>
                  <a:srgbClr val="FFFF00"/>
                </a:solidFill>
                <a:latin typeface="Arial"/>
                <a:cs typeface="Arial"/>
              </a:rPr>
              <a:t>si</a:t>
            </a:r>
            <a:r>
              <a:rPr spc="-55" dirty="0">
                <a:solidFill>
                  <a:srgbClr val="FFFF00"/>
                </a:solidFill>
                <a:latin typeface="Arial"/>
                <a:cs typeface="Arial"/>
              </a:rPr>
              <a:t> </a:t>
            </a:r>
            <a:r>
              <a:rPr spc="-50" dirty="0">
                <a:solidFill>
                  <a:srgbClr val="FFFF00"/>
                </a:solidFill>
                <a:latin typeface="Arial"/>
                <a:cs typeface="Arial"/>
              </a:rPr>
              <a:t>los</a:t>
            </a:r>
            <a:r>
              <a:rPr spc="-55" dirty="0">
                <a:solidFill>
                  <a:srgbClr val="FFFF00"/>
                </a:solidFill>
                <a:latin typeface="Arial"/>
                <a:cs typeface="Arial"/>
              </a:rPr>
              <a:t> </a:t>
            </a:r>
            <a:r>
              <a:rPr spc="-35" dirty="0">
                <a:solidFill>
                  <a:srgbClr val="FFFF00"/>
                </a:solidFill>
                <a:latin typeface="Arial"/>
                <a:cs typeface="Arial"/>
              </a:rPr>
              <a:t>competidores</a:t>
            </a:r>
            <a:r>
              <a:rPr spc="-80" dirty="0">
                <a:solidFill>
                  <a:srgbClr val="FFFF00"/>
                </a:solidFill>
                <a:latin typeface="Arial"/>
                <a:cs typeface="Arial"/>
              </a:rPr>
              <a:t> </a:t>
            </a:r>
            <a:r>
              <a:rPr spc="-45" dirty="0">
                <a:solidFill>
                  <a:srgbClr val="FFFF00"/>
                </a:solidFill>
                <a:latin typeface="Arial"/>
                <a:cs typeface="Arial"/>
              </a:rPr>
              <a:t>pueden</a:t>
            </a:r>
            <a:r>
              <a:rPr spc="-70" dirty="0">
                <a:solidFill>
                  <a:srgbClr val="FFFF00"/>
                </a:solidFill>
                <a:latin typeface="Arial"/>
                <a:cs typeface="Arial"/>
              </a:rPr>
              <a:t> </a:t>
            </a:r>
            <a:r>
              <a:rPr spc="-10" dirty="0">
                <a:solidFill>
                  <a:srgbClr val="FFFF00"/>
                </a:solidFill>
                <a:latin typeface="Arial"/>
                <a:cs typeface="Arial"/>
              </a:rPr>
              <a:t>imitarlo</a:t>
            </a:r>
            <a:r>
              <a:rPr spc="-80" dirty="0">
                <a:solidFill>
                  <a:srgbClr val="FFFF00"/>
                </a:solidFill>
                <a:latin typeface="Arial"/>
                <a:cs typeface="Arial"/>
              </a:rPr>
              <a:t> </a:t>
            </a:r>
            <a:r>
              <a:rPr spc="-45" dirty="0">
                <a:solidFill>
                  <a:srgbClr val="FFFF00"/>
                </a:solidFill>
                <a:latin typeface="Arial"/>
                <a:cs typeface="Arial"/>
              </a:rPr>
              <a:t>en</a:t>
            </a:r>
            <a:r>
              <a:rPr spc="-65" dirty="0">
                <a:solidFill>
                  <a:srgbClr val="FFFF00"/>
                </a:solidFill>
                <a:latin typeface="Arial"/>
                <a:cs typeface="Arial"/>
              </a:rPr>
              <a:t> </a:t>
            </a:r>
            <a:r>
              <a:rPr spc="-25" dirty="0">
                <a:solidFill>
                  <a:srgbClr val="FFFF00"/>
                </a:solidFill>
                <a:latin typeface="Arial"/>
                <a:cs typeface="Arial"/>
              </a:rPr>
              <a:t>el  </a:t>
            </a:r>
            <a:r>
              <a:rPr spc="-15" dirty="0">
                <a:solidFill>
                  <a:srgbClr val="FFFF00"/>
                </a:solidFill>
                <a:latin typeface="Arial"/>
                <a:cs typeface="Arial"/>
              </a:rPr>
              <a:t>corto</a:t>
            </a:r>
            <a:r>
              <a:rPr spc="-85" dirty="0">
                <a:solidFill>
                  <a:srgbClr val="FFFF00"/>
                </a:solidFill>
                <a:latin typeface="Arial"/>
                <a:cs typeface="Arial"/>
              </a:rPr>
              <a:t> </a:t>
            </a:r>
            <a:r>
              <a:rPr spc="-50" dirty="0">
                <a:solidFill>
                  <a:srgbClr val="FFFF00"/>
                </a:solidFill>
                <a:latin typeface="Arial"/>
                <a:cs typeface="Arial"/>
              </a:rPr>
              <a:t>plazo,</a:t>
            </a:r>
            <a:r>
              <a:rPr spc="-80" dirty="0">
                <a:solidFill>
                  <a:srgbClr val="FFFF00"/>
                </a:solidFill>
                <a:latin typeface="Arial"/>
                <a:cs typeface="Arial"/>
              </a:rPr>
              <a:t> </a:t>
            </a:r>
            <a:r>
              <a:rPr spc="-40" dirty="0">
                <a:solidFill>
                  <a:srgbClr val="FFFF00"/>
                </a:solidFill>
                <a:latin typeface="Arial"/>
                <a:cs typeface="Arial"/>
              </a:rPr>
              <a:t>perderemos</a:t>
            </a:r>
            <a:r>
              <a:rPr spc="-85" dirty="0">
                <a:solidFill>
                  <a:srgbClr val="FFFF00"/>
                </a:solidFill>
                <a:latin typeface="Arial"/>
                <a:cs typeface="Arial"/>
              </a:rPr>
              <a:t> </a:t>
            </a:r>
            <a:r>
              <a:rPr spc="-40" dirty="0">
                <a:solidFill>
                  <a:srgbClr val="FFFF00"/>
                </a:solidFill>
                <a:latin typeface="Arial"/>
                <a:cs typeface="Arial"/>
              </a:rPr>
              <a:t>la</a:t>
            </a:r>
            <a:r>
              <a:rPr spc="-70" dirty="0">
                <a:solidFill>
                  <a:srgbClr val="FFFF00"/>
                </a:solidFill>
                <a:latin typeface="Arial"/>
                <a:cs typeface="Arial"/>
              </a:rPr>
              <a:t> </a:t>
            </a:r>
            <a:r>
              <a:rPr spc="-25" dirty="0">
                <a:solidFill>
                  <a:srgbClr val="FFFF00"/>
                </a:solidFill>
                <a:latin typeface="Arial"/>
                <a:cs typeface="Arial"/>
              </a:rPr>
              <a:t>oportunidad</a:t>
            </a:r>
            <a:r>
              <a:rPr spc="-95" dirty="0">
                <a:solidFill>
                  <a:srgbClr val="FFFF00"/>
                </a:solidFill>
                <a:latin typeface="Arial"/>
                <a:cs typeface="Arial"/>
              </a:rPr>
              <a:t> </a:t>
            </a:r>
            <a:r>
              <a:rPr spc="-50" dirty="0">
                <a:solidFill>
                  <a:srgbClr val="FFFF00"/>
                </a:solidFill>
                <a:latin typeface="Arial"/>
                <a:cs typeface="Arial"/>
              </a:rPr>
              <a:t>de </a:t>
            </a:r>
            <a:r>
              <a:rPr spc="-35" dirty="0">
                <a:solidFill>
                  <a:srgbClr val="FFFF00"/>
                </a:solidFill>
                <a:latin typeface="Arial"/>
                <a:cs typeface="Arial"/>
              </a:rPr>
              <a:t>diferenciarnos.</a:t>
            </a:r>
            <a:endParaRPr dirty="0">
              <a:solidFill>
                <a:srgbClr val="FFFF00"/>
              </a:solidFill>
              <a:latin typeface="Arial"/>
              <a:cs typeface="Arial"/>
            </a:endParaRPr>
          </a:p>
        </p:txBody>
      </p:sp>
      <p:sp>
        <p:nvSpPr>
          <p:cNvPr id="20" name="object 44">
            <a:extLst>
              <a:ext uri="{FF2B5EF4-FFF2-40B4-BE49-F238E27FC236}">
                <a16:creationId xmlns:a16="http://schemas.microsoft.com/office/drawing/2014/main" id="{4F278313-B173-48AD-AFD0-1691DE7F22F9}"/>
              </a:ext>
            </a:extLst>
          </p:cNvPr>
          <p:cNvSpPr txBox="1"/>
          <p:nvPr/>
        </p:nvSpPr>
        <p:spPr>
          <a:xfrm>
            <a:off x="3724567" y="4675079"/>
            <a:ext cx="7318571" cy="676980"/>
          </a:xfrm>
          <a:prstGeom prst="rect">
            <a:avLst/>
          </a:prstGeom>
        </p:spPr>
        <p:txBody>
          <a:bodyPr vert="horz" wrap="square" lIns="0" tIns="12065" rIns="0" bIns="0" rtlCol="0">
            <a:spAutoFit/>
          </a:bodyPr>
          <a:lstStyle/>
          <a:p>
            <a:pPr marL="240665" marR="5080" indent="-227965">
              <a:lnSpc>
                <a:spcPct val="120000"/>
              </a:lnSpc>
              <a:spcBef>
                <a:spcPts val="95"/>
              </a:spcBef>
              <a:buClr>
                <a:srgbClr val="71903B"/>
              </a:buClr>
              <a:buFont typeface="Wingdings"/>
              <a:buChar char=""/>
              <a:tabLst>
                <a:tab pos="241935" algn="l"/>
              </a:tabLst>
            </a:pPr>
            <a:r>
              <a:rPr spc="-90" dirty="0">
                <a:solidFill>
                  <a:srgbClr val="FFFF00"/>
                </a:solidFill>
                <a:latin typeface="Arial"/>
                <a:cs typeface="Arial"/>
              </a:rPr>
              <a:t>El</a:t>
            </a:r>
            <a:r>
              <a:rPr spc="-75" dirty="0">
                <a:solidFill>
                  <a:srgbClr val="FFFF00"/>
                </a:solidFill>
                <a:latin typeface="Arial"/>
                <a:cs typeface="Arial"/>
              </a:rPr>
              <a:t> </a:t>
            </a:r>
            <a:r>
              <a:rPr spc="-35" dirty="0">
                <a:solidFill>
                  <a:srgbClr val="FFFF00"/>
                </a:solidFill>
                <a:latin typeface="Arial"/>
                <a:cs typeface="Arial"/>
              </a:rPr>
              <a:t>posicionamiento</a:t>
            </a:r>
            <a:r>
              <a:rPr spc="-65" dirty="0">
                <a:solidFill>
                  <a:srgbClr val="FFFF00"/>
                </a:solidFill>
                <a:latin typeface="Arial"/>
                <a:cs typeface="Arial"/>
              </a:rPr>
              <a:t> </a:t>
            </a:r>
            <a:r>
              <a:rPr spc="-50" dirty="0">
                <a:solidFill>
                  <a:srgbClr val="FFFF00"/>
                </a:solidFill>
                <a:latin typeface="Arial"/>
                <a:cs typeface="Arial"/>
              </a:rPr>
              <a:t>de</a:t>
            </a:r>
            <a:r>
              <a:rPr spc="-60" dirty="0">
                <a:solidFill>
                  <a:srgbClr val="FFFF00"/>
                </a:solidFill>
                <a:latin typeface="Arial"/>
                <a:cs typeface="Arial"/>
              </a:rPr>
              <a:t> </a:t>
            </a:r>
            <a:r>
              <a:rPr spc="-40" dirty="0">
                <a:solidFill>
                  <a:srgbClr val="FFFF00"/>
                </a:solidFill>
                <a:latin typeface="Arial"/>
                <a:cs typeface="Arial"/>
              </a:rPr>
              <a:t>nuestra</a:t>
            </a:r>
            <a:r>
              <a:rPr spc="-65" dirty="0">
                <a:solidFill>
                  <a:srgbClr val="FFFF00"/>
                </a:solidFill>
                <a:latin typeface="Arial"/>
                <a:cs typeface="Arial"/>
              </a:rPr>
              <a:t> </a:t>
            </a:r>
            <a:r>
              <a:rPr spc="-55" dirty="0">
                <a:solidFill>
                  <a:srgbClr val="FFFF00"/>
                </a:solidFill>
                <a:latin typeface="Arial"/>
                <a:cs typeface="Arial"/>
              </a:rPr>
              <a:t>marca</a:t>
            </a:r>
            <a:r>
              <a:rPr spc="-75" dirty="0">
                <a:solidFill>
                  <a:srgbClr val="FFFF00"/>
                </a:solidFill>
                <a:latin typeface="Arial"/>
                <a:cs typeface="Arial"/>
              </a:rPr>
              <a:t> </a:t>
            </a:r>
            <a:r>
              <a:rPr spc="-20" dirty="0">
                <a:solidFill>
                  <a:srgbClr val="FFFF00"/>
                </a:solidFill>
                <a:latin typeface="Arial"/>
                <a:cs typeface="Arial"/>
              </a:rPr>
              <a:t>tiene</a:t>
            </a:r>
            <a:r>
              <a:rPr spc="-60" dirty="0">
                <a:solidFill>
                  <a:srgbClr val="FFFF00"/>
                </a:solidFill>
                <a:latin typeface="Arial"/>
                <a:cs typeface="Arial"/>
              </a:rPr>
              <a:t> </a:t>
            </a:r>
            <a:r>
              <a:rPr spc="-45" dirty="0">
                <a:solidFill>
                  <a:srgbClr val="FFFF00"/>
                </a:solidFill>
                <a:latin typeface="Arial"/>
                <a:cs typeface="Arial"/>
              </a:rPr>
              <a:t>que</a:t>
            </a:r>
            <a:r>
              <a:rPr spc="-40" dirty="0">
                <a:solidFill>
                  <a:srgbClr val="FFFF00"/>
                </a:solidFill>
                <a:latin typeface="Arial"/>
                <a:cs typeface="Arial"/>
              </a:rPr>
              <a:t> </a:t>
            </a:r>
            <a:r>
              <a:rPr spc="-30" dirty="0">
                <a:solidFill>
                  <a:srgbClr val="FFFF00"/>
                </a:solidFill>
                <a:latin typeface="Arial"/>
                <a:cs typeface="Arial"/>
              </a:rPr>
              <a:t>proporcionar</a:t>
            </a:r>
            <a:r>
              <a:rPr spc="-90" dirty="0">
                <a:solidFill>
                  <a:srgbClr val="FFFF00"/>
                </a:solidFill>
                <a:latin typeface="Arial"/>
                <a:cs typeface="Arial"/>
              </a:rPr>
              <a:t> </a:t>
            </a:r>
            <a:r>
              <a:rPr b="1" dirty="0">
                <a:solidFill>
                  <a:schemeClr val="bg1"/>
                </a:solidFill>
                <a:latin typeface="Trebuchet MS"/>
                <a:cs typeface="Trebuchet MS"/>
              </a:rPr>
              <a:t>beneficios que sean relevantes</a:t>
            </a:r>
            <a:r>
              <a:rPr b="1" spc="-100" dirty="0">
                <a:solidFill>
                  <a:srgbClr val="FFFF00"/>
                </a:solidFill>
                <a:latin typeface="Trebuchet MS"/>
                <a:cs typeface="Trebuchet MS"/>
              </a:rPr>
              <a:t> </a:t>
            </a:r>
            <a:r>
              <a:rPr spc="-45" dirty="0">
                <a:solidFill>
                  <a:srgbClr val="FFFF00"/>
                </a:solidFill>
                <a:latin typeface="Arial"/>
                <a:cs typeface="Arial"/>
              </a:rPr>
              <a:t>para</a:t>
            </a:r>
            <a:r>
              <a:rPr spc="-75" dirty="0">
                <a:solidFill>
                  <a:srgbClr val="FFFF00"/>
                </a:solidFill>
                <a:latin typeface="Arial"/>
                <a:cs typeface="Arial"/>
              </a:rPr>
              <a:t> </a:t>
            </a:r>
            <a:r>
              <a:rPr spc="-25" dirty="0">
                <a:solidFill>
                  <a:srgbClr val="FFFF00"/>
                </a:solidFill>
                <a:latin typeface="Arial"/>
                <a:cs typeface="Arial"/>
              </a:rPr>
              <a:t>el  </a:t>
            </a:r>
            <a:r>
              <a:rPr spc="-40" dirty="0">
                <a:solidFill>
                  <a:srgbClr val="FFFF00"/>
                </a:solidFill>
                <a:latin typeface="Arial"/>
                <a:cs typeface="Arial"/>
              </a:rPr>
              <a:t>consumidor.</a:t>
            </a:r>
            <a:endParaRPr dirty="0">
              <a:solidFill>
                <a:srgbClr val="FFFF00"/>
              </a:solidFill>
              <a:latin typeface="Arial"/>
              <a:cs typeface="Arial"/>
            </a:endParaRPr>
          </a:p>
        </p:txBody>
      </p:sp>
    </p:spTree>
    <p:extLst>
      <p:ext uri="{BB962C8B-B14F-4D97-AF65-F5344CB8AC3E}">
        <p14:creationId xmlns:p14="http://schemas.microsoft.com/office/powerpoint/2010/main" val="229682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376246" y="0"/>
            <a:ext cx="8815754" cy="6858000"/>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sz="2400" dirty="0">
              <a:solidFill>
                <a:prstClr val="black"/>
              </a:solidFill>
            </a:endParaRPr>
          </a:p>
        </p:txBody>
      </p:sp>
      <p:sp>
        <p:nvSpPr>
          <p:cNvPr id="3" name="Rectángulo 2">
            <a:extLst>
              <a:ext uri="{FF2B5EF4-FFF2-40B4-BE49-F238E27FC236}">
                <a16:creationId xmlns:a16="http://schemas.microsoft.com/office/drawing/2014/main" id="{F243BA7B-A57C-4079-815E-10C91B7E3420}"/>
              </a:ext>
            </a:extLst>
          </p:cNvPr>
          <p:cNvSpPr/>
          <p:nvPr/>
        </p:nvSpPr>
        <p:spPr>
          <a:xfrm>
            <a:off x="338506" y="3012538"/>
            <a:ext cx="2886752" cy="523220"/>
          </a:xfrm>
          <a:prstGeom prst="rect">
            <a:avLst/>
          </a:prstGeom>
          <a:solidFill>
            <a:schemeClr val="bg1">
              <a:lumMod val="85000"/>
            </a:schemeClr>
          </a:solidFill>
        </p:spPr>
        <p:txBody>
          <a:bodyPr wrap="none">
            <a:spAutoFit/>
          </a:bodyPr>
          <a:lstStyle/>
          <a:p>
            <a:r>
              <a:rPr lang="es-PA" sz="2800" b="1" dirty="0">
                <a:solidFill>
                  <a:prstClr val="black"/>
                </a:solidFill>
                <a:latin typeface="Calibri" panose="020F0502020204030204" pitchFamily="34" charset="0"/>
                <a:cs typeface="Calibri" panose="020F0502020204030204" pitchFamily="34" charset="0"/>
              </a:rPr>
              <a:t>Recomendaciones</a:t>
            </a:r>
            <a:endParaRPr lang="es-PA" sz="2800" b="1" dirty="0">
              <a:latin typeface="Calibri" panose="020F0502020204030204" pitchFamily="34" charset="0"/>
              <a:cs typeface="Calibri" panose="020F0502020204030204" pitchFamily="34" charset="0"/>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538" y="5855677"/>
            <a:ext cx="1332957" cy="805106"/>
          </a:xfrm>
          <a:prstGeom prst="rect">
            <a:avLst/>
          </a:prstGeom>
        </p:spPr>
      </p:pic>
      <p:sp>
        <p:nvSpPr>
          <p:cNvPr id="9" name="object 2">
            <a:extLst>
              <a:ext uri="{FF2B5EF4-FFF2-40B4-BE49-F238E27FC236}">
                <a16:creationId xmlns:a16="http://schemas.microsoft.com/office/drawing/2014/main" id="{9D200662-AD4D-4AFD-AC8F-7875559E7B34}"/>
              </a:ext>
            </a:extLst>
          </p:cNvPr>
          <p:cNvSpPr txBox="1">
            <a:spLocks noGrp="1"/>
          </p:cNvSpPr>
          <p:nvPr>
            <p:ph type="title"/>
          </p:nvPr>
        </p:nvSpPr>
        <p:spPr>
          <a:xfrm>
            <a:off x="4329088" y="324233"/>
            <a:ext cx="6379944" cy="690574"/>
          </a:xfrm>
          <a:prstGeom prst="rect">
            <a:avLst/>
          </a:prstGeom>
        </p:spPr>
        <p:txBody>
          <a:bodyPr vert="horz" wrap="square" lIns="0" tIns="13335" rIns="0" bIns="0" rtlCol="0">
            <a:spAutoFit/>
          </a:bodyPr>
          <a:lstStyle/>
          <a:p>
            <a:pPr marL="12700">
              <a:lnSpc>
                <a:spcPct val="100000"/>
              </a:lnSpc>
              <a:spcBef>
                <a:spcPts val="105"/>
              </a:spcBef>
            </a:pPr>
            <a:r>
              <a:rPr lang="es-PA" sz="4400" b="1" spc="-200" dirty="0">
                <a:solidFill>
                  <a:srgbClr val="C00000"/>
                </a:solidFill>
              </a:rPr>
              <a:t>Estrategias de posicionamiento</a:t>
            </a:r>
            <a:endParaRPr sz="4400" b="1" dirty="0">
              <a:solidFill>
                <a:srgbClr val="C00000"/>
              </a:solidFill>
            </a:endParaRPr>
          </a:p>
        </p:txBody>
      </p:sp>
      <p:sp>
        <p:nvSpPr>
          <p:cNvPr id="13" name="object 2">
            <a:extLst>
              <a:ext uri="{FF2B5EF4-FFF2-40B4-BE49-F238E27FC236}">
                <a16:creationId xmlns:a16="http://schemas.microsoft.com/office/drawing/2014/main" id="{BAEBB369-A151-496F-9417-37497DA103DA}"/>
              </a:ext>
            </a:extLst>
          </p:cNvPr>
          <p:cNvSpPr/>
          <p:nvPr/>
        </p:nvSpPr>
        <p:spPr>
          <a:xfrm>
            <a:off x="3376246" y="1463225"/>
            <a:ext cx="8815754" cy="1411979"/>
          </a:xfrm>
          <a:custGeom>
            <a:avLst/>
            <a:gdLst/>
            <a:ahLst/>
            <a:cxnLst/>
            <a:rect l="l" t="t" r="r" b="b"/>
            <a:pathLst>
              <a:path w="13004800" h="1676400">
                <a:moveTo>
                  <a:pt x="0" y="0"/>
                </a:moveTo>
                <a:lnTo>
                  <a:pt x="0" y="1676400"/>
                </a:lnTo>
                <a:lnTo>
                  <a:pt x="13004800" y="1676400"/>
                </a:lnTo>
                <a:lnTo>
                  <a:pt x="13004800" y="0"/>
                </a:lnTo>
                <a:lnTo>
                  <a:pt x="0" y="0"/>
                </a:lnTo>
                <a:close/>
              </a:path>
            </a:pathLst>
          </a:custGeom>
          <a:solidFill>
            <a:srgbClr val="002060">
              <a:alpha val="79998"/>
            </a:srgbClr>
          </a:solidFill>
        </p:spPr>
        <p:txBody>
          <a:bodyPr wrap="square" lIns="0" tIns="0" rIns="0" bIns="0" rtlCol="0"/>
          <a:lstStyle/>
          <a:p>
            <a:endParaRPr dirty="0"/>
          </a:p>
        </p:txBody>
      </p:sp>
      <p:sp>
        <p:nvSpPr>
          <p:cNvPr id="14" name="object 2">
            <a:extLst>
              <a:ext uri="{FF2B5EF4-FFF2-40B4-BE49-F238E27FC236}">
                <a16:creationId xmlns:a16="http://schemas.microsoft.com/office/drawing/2014/main" id="{A8BBC492-267D-4A5D-87F3-814555918786}"/>
              </a:ext>
            </a:extLst>
          </p:cNvPr>
          <p:cNvSpPr/>
          <p:nvPr/>
        </p:nvSpPr>
        <p:spPr>
          <a:xfrm>
            <a:off x="3376246" y="3002238"/>
            <a:ext cx="8815754" cy="1337222"/>
          </a:xfrm>
          <a:custGeom>
            <a:avLst/>
            <a:gdLst/>
            <a:ahLst/>
            <a:cxnLst/>
            <a:rect l="l" t="t" r="r" b="b"/>
            <a:pathLst>
              <a:path w="13004800" h="1676400">
                <a:moveTo>
                  <a:pt x="0" y="0"/>
                </a:moveTo>
                <a:lnTo>
                  <a:pt x="0" y="1676400"/>
                </a:lnTo>
                <a:lnTo>
                  <a:pt x="13004800" y="1676400"/>
                </a:lnTo>
                <a:lnTo>
                  <a:pt x="13004800" y="0"/>
                </a:lnTo>
                <a:lnTo>
                  <a:pt x="0" y="0"/>
                </a:lnTo>
                <a:close/>
              </a:path>
            </a:pathLst>
          </a:custGeom>
          <a:solidFill>
            <a:srgbClr val="002060">
              <a:alpha val="79998"/>
            </a:srgbClr>
          </a:solidFill>
        </p:spPr>
        <p:txBody>
          <a:bodyPr wrap="square" lIns="0" tIns="0" rIns="0" bIns="0" rtlCol="0"/>
          <a:lstStyle/>
          <a:p>
            <a:endParaRPr/>
          </a:p>
        </p:txBody>
      </p:sp>
      <p:sp>
        <p:nvSpPr>
          <p:cNvPr id="15" name="object 2">
            <a:extLst>
              <a:ext uri="{FF2B5EF4-FFF2-40B4-BE49-F238E27FC236}">
                <a16:creationId xmlns:a16="http://schemas.microsoft.com/office/drawing/2014/main" id="{66F2EC7A-D11C-4397-8638-08D42B584026}"/>
              </a:ext>
            </a:extLst>
          </p:cNvPr>
          <p:cNvSpPr/>
          <p:nvPr/>
        </p:nvSpPr>
        <p:spPr>
          <a:xfrm>
            <a:off x="3376245" y="4466493"/>
            <a:ext cx="8815754" cy="1337222"/>
          </a:xfrm>
          <a:custGeom>
            <a:avLst/>
            <a:gdLst/>
            <a:ahLst/>
            <a:cxnLst/>
            <a:rect l="l" t="t" r="r" b="b"/>
            <a:pathLst>
              <a:path w="13004800" h="1676400">
                <a:moveTo>
                  <a:pt x="0" y="0"/>
                </a:moveTo>
                <a:lnTo>
                  <a:pt x="0" y="1676400"/>
                </a:lnTo>
                <a:lnTo>
                  <a:pt x="13004800" y="1676400"/>
                </a:lnTo>
                <a:lnTo>
                  <a:pt x="13004800" y="0"/>
                </a:lnTo>
                <a:lnTo>
                  <a:pt x="0" y="0"/>
                </a:lnTo>
                <a:close/>
              </a:path>
            </a:pathLst>
          </a:custGeom>
          <a:solidFill>
            <a:srgbClr val="002060">
              <a:alpha val="79998"/>
            </a:srgbClr>
          </a:solidFill>
        </p:spPr>
        <p:txBody>
          <a:bodyPr wrap="square" lIns="0" tIns="0" rIns="0" bIns="0" rtlCol="0"/>
          <a:lstStyle/>
          <a:p>
            <a:endParaRPr dirty="0"/>
          </a:p>
        </p:txBody>
      </p:sp>
      <p:sp>
        <p:nvSpPr>
          <p:cNvPr id="16" name="object 30">
            <a:extLst>
              <a:ext uri="{FF2B5EF4-FFF2-40B4-BE49-F238E27FC236}">
                <a16:creationId xmlns:a16="http://schemas.microsoft.com/office/drawing/2014/main" id="{FC23D613-7057-4DF5-8CF4-36E6A305EBFB}"/>
              </a:ext>
            </a:extLst>
          </p:cNvPr>
          <p:cNvSpPr txBox="1"/>
          <p:nvPr/>
        </p:nvSpPr>
        <p:spPr>
          <a:xfrm>
            <a:off x="3780605" y="1712037"/>
            <a:ext cx="7614226" cy="598882"/>
          </a:xfrm>
          <a:prstGeom prst="rect">
            <a:avLst/>
          </a:prstGeom>
        </p:spPr>
        <p:txBody>
          <a:bodyPr vert="horz" wrap="square" lIns="0" tIns="44450" rIns="0" bIns="0" rtlCol="0">
            <a:spAutoFit/>
          </a:bodyPr>
          <a:lstStyle/>
          <a:p>
            <a:pPr marL="241300" indent="-228600">
              <a:spcBef>
                <a:spcPts val="350"/>
              </a:spcBef>
              <a:buClr>
                <a:srgbClr val="71903B"/>
              </a:buClr>
              <a:buFont typeface="Wingdings"/>
              <a:buChar char=""/>
              <a:tabLst>
                <a:tab pos="241935" algn="l"/>
              </a:tabLst>
            </a:pPr>
            <a:r>
              <a:rPr spc="-150" dirty="0">
                <a:solidFill>
                  <a:srgbClr val="FFFF00"/>
                </a:solidFill>
                <a:latin typeface="Arial"/>
                <a:cs typeface="Arial"/>
              </a:rPr>
              <a:t>Es</a:t>
            </a:r>
            <a:r>
              <a:rPr spc="-65" dirty="0">
                <a:solidFill>
                  <a:srgbClr val="FFFF00"/>
                </a:solidFill>
                <a:latin typeface="Arial"/>
                <a:cs typeface="Arial"/>
              </a:rPr>
              <a:t> </a:t>
            </a:r>
            <a:r>
              <a:rPr spc="-20" dirty="0">
                <a:solidFill>
                  <a:srgbClr val="FFFF00"/>
                </a:solidFill>
                <a:latin typeface="Arial"/>
                <a:cs typeface="Arial"/>
              </a:rPr>
              <a:t>importante</a:t>
            </a:r>
            <a:r>
              <a:rPr spc="-70" dirty="0">
                <a:solidFill>
                  <a:srgbClr val="FFFF00"/>
                </a:solidFill>
                <a:latin typeface="Arial"/>
                <a:cs typeface="Arial"/>
              </a:rPr>
              <a:t> </a:t>
            </a:r>
            <a:r>
              <a:rPr spc="-20" dirty="0">
                <a:solidFill>
                  <a:srgbClr val="FFFF00"/>
                </a:solidFill>
                <a:latin typeface="Arial"/>
                <a:cs typeface="Arial"/>
              </a:rPr>
              <a:t>posibilitar</a:t>
            </a:r>
            <a:r>
              <a:rPr spc="-70" dirty="0">
                <a:solidFill>
                  <a:srgbClr val="FFFF00"/>
                </a:solidFill>
                <a:latin typeface="Arial"/>
                <a:cs typeface="Arial"/>
              </a:rPr>
              <a:t> </a:t>
            </a:r>
            <a:r>
              <a:rPr spc="-40" dirty="0">
                <a:solidFill>
                  <a:srgbClr val="FFFF00"/>
                </a:solidFill>
                <a:latin typeface="Arial"/>
                <a:cs typeface="Arial"/>
              </a:rPr>
              <a:t>la</a:t>
            </a:r>
            <a:r>
              <a:rPr spc="-60" dirty="0">
                <a:solidFill>
                  <a:srgbClr val="FFFF00"/>
                </a:solidFill>
                <a:latin typeface="Arial"/>
                <a:cs typeface="Arial"/>
              </a:rPr>
              <a:t> </a:t>
            </a:r>
            <a:r>
              <a:rPr b="1" dirty="0">
                <a:solidFill>
                  <a:schemeClr val="bg1"/>
                </a:solidFill>
                <a:latin typeface="Trebuchet MS"/>
                <a:cs typeface="Trebuchet MS"/>
              </a:rPr>
              <a:t>integración</a:t>
            </a:r>
            <a:r>
              <a:rPr b="1" spc="-110" dirty="0">
                <a:solidFill>
                  <a:schemeClr val="bg1"/>
                </a:solidFill>
                <a:latin typeface="Trebuchet MS"/>
                <a:cs typeface="Trebuchet MS"/>
              </a:rPr>
              <a:t> </a:t>
            </a:r>
            <a:r>
              <a:rPr spc="-50" dirty="0">
                <a:solidFill>
                  <a:srgbClr val="FFFF00"/>
                </a:solidFill>
                <a:latin typeface="Arial"/>
                <a:cs typeface="Arial"/>
              </a:rPr>
              <a:t>de</a:t>
            </a:r>
            <a:r>
              <a:rPr spc="-55" dirty="0">
                <a:solidFill>
                  <a:srgbClr val="FFFF00"/>
                </a:solidFill>
                <a:latin typeface="Arial"/>
                <a:cs typeface="Arial"/>
              </a:rPr>
              <a:t> </a:t>
            </a:r>
            <a:r>
              <a:rPr spc="-40" dirty="0">
                <a:solidFill>
                  <a:srgbClr val="FFFF00"/>
                </a:solidFill>
                <a:latin typeface="Arial"/>
                <a:cs typeface="Arial"/>
              </a:rPr>
              <a:t>la</a:t>
            </a:r>
            <a:r>
              <a:rPr spc="-55" dirty="0">
                <a:solidFill>
                  <a:srgbClr val="FFFF00"/>
                </a:solidFill>
                <a:latin typeface="Arial"/>
                <a:cs typeface="Arial"/>
              </a:rPr>
              <a:t> </a:t>
            </a:r>
            <a:r>
              <a:rPr spc="-40" dirty="0">
                <a:solidFill>
                  <a:srgbClr val="FFFF00"/>
                </a:solidFill>
                <a:latin typeface="Arial"/>
                <a:cs typeface="Arial"/>
              </a:rPr>
              <a:t>estrategia</a:t>
            </a:r>
            <a:r>
              <a:rPr spc="-65" dirty="0">
                <a:solidFill>
                  <a:srgbClr val="FFFF00"/>
                </a:solidFill>
                <a:latin typeface="Arial"/>
                <a:cs typeface="Arial"/>
              </a:rPr>
              <a:t> </a:t>
            </a:r>
            <a:r>
              <a:rPr spc="-50" dirty="0">
                <a:solidFill>
                  <a:srgbClr val="FFFF00"/>
                </a:solidFill>
                <a:latin typeface="Arial"/>
                <a:cs typeface="Arial"/>
              </a:rPr>
              <a:t>de</a:t>
            </a:r>
            <a:r>
              <a:rPr spc="-60" dirty="0">
                <a:solidFill>
                  <a:srgbClr val="FFFF00"/>
                </a:solidFill>
                <a:latin typeface="Arial"/>
                <a:cs typeface="Arial"/>
              </a:rPr>
              <a:t> </a:t>
            </a:r>
            <a:r>
              <a:rPr spc="-35" dirty="0">
                <a:solidFill>
                  <a:srgbClr val="FFFF00"/>
                </a:solidFill>
                <a:latin typeface="Arial"/>
                <a:cs typeface="Arial"/>
              </a:rPr>
              <a:t>posicionamiento</a:t>
            </a:r>
            <a:r>
              <a:rPr spc="-80" dirty="0">
                <a:solidFill>
                  <a:srgbClr val="FFFF00"/>
                </a:solidFill>
                <a:latin typeface="Arial"/>
                <a:cs typeface="Arial"/>
              </a:rPr>
              <a:t> </a:t>
            </a:r>
            <a:r>
              <a:rPr spc="-15" dirty="0">
                <a:solidFill>
                  <a:srgbClr val="FFFF00"/>
                </a:solidFill>
                <a:latin typeface="Arial"/>
                <a:cs typeface="Arial"/>
              </a:rPr>
              <a:t>dentro</a:t>
            </a:r>
            <a:r>
              <a:rPr spc="-60" dirty="0">
                <a:solidFill>
                  <a:srgbClr val="FFFF00"/>
                </a:solidFill>
                <a:latin typeface="Arial"/>
                <a:cs typeface="Arial"/>
              </a:rPr>
              <a:t> </a:t>
            </a:r>
            <a:r>
              <a:rPr spc="-50" dirty="0">
                <a:solidFill>
                  <a:srgbClr val="FFFF00"/>
                </a:solidFill>
                <a:latin typeface="Arial"/>
                <a:cs typeface="Arial"/>
              </a:rPr>
              <a:t>de</a:t>
            </a:r>
            <a:r>
              <a:rPr spc="-60" dirty="0">
                <a:solidFill>
                  <a:srgbClr val="FFFF00"/>
                </a:solidFill>
                <a:latin typeface="Arial"/>
                <a:cs typeface="Arial"/>
              </a:rPr>
              <a:t> </a:t>
            </a:r>
            <a:r>
              <a:rPr spc="-40" dirty="0">
                <a:solidFill>
                  <a:srgbClr val="FFFF00"/>
                </a:solidFill>
                <a:latin typeface="Arial"/>
                <a:cs typeface="Arial"/>
              </a:rPr>
              <a:t>la</a:t>
            </a:r>
            <a:r>
              <a:rPr lang="es-PA" dirty="0">
                <a:solidFill>
                  <a:srgbClr val="FFFF00"/>
                </a:solidFill>
                <a:latin typeface="Arial"/>
                <a:cs typeface="Arial"/>
              </a:rPr>
              <a:t> </a:t>
            </a:r>
            <a:r>
              <a:rPr b="1" dirty="0" err="1">
                <a:solidFill>
                  <a:schemeClr val="bg1"/>
                </a:solidFill>
                <a:latin typeface="Trebuchet MS"/>
                <a:cs typeface="Trebuchet MS"/>
              </a:rPr>
              <a:t>comunicación</a:t>
            </a:r>
            <a:r>
              <a:rPr b="1" spc="-65" dirty="0">
                <a:solidFill>
                  <a:schemeClr val="bg1"/>
                </a:solidFill>
                <a:latin typeface="Trebuchet MS"/>
                <a:cs typeface="Trebuchet MS"/>
              </a:rPr>
              <a:t> </a:t>
            </a:r>
            <a:r>
              <a:rPr spc="-50" dirty="0">
                <a:solidFill>
                  <a:srgbClr val="FFFF00"/>
                </a:solidFill>
                <a:latin typeface="Arial"/>
                <a:cs typeface="Arial"/>
              </a:rPr>
              <a:t>de </a:t>
            </a:r>
            <a:r>
              <a:rPr spc="-40" dirty="0">
                <a:solidFill>
                  <a:srgbClr val="FFFF00"/>
                </a:solidFill>
                <a:latin typeface="Arial"/>
                <a:cs typeface="Arial"/>
              </a:rPr>
              <a:t>la</a:t>
            </a:r>
            <a:r>
              <a:rPr spc="-155" dirty="0">
                <a:solidFill>
                  <a:srgbClr val="FFFF00"/>
                </a:solidFill>
                <a:latin typeface="Arial"/>
                <a:cs typeface="Arial"/>
              </a:rPr>
              <a:t> </a:t>
            </a:r>
            <a:r>
              <a:rPr spc="-55" dirty="0">
                <a:solidFill>
                  <a:srgbClr val="FFFF00"/>
                </a:solidFill>
                <a:latin typeface="Arial"/>
                <a:cs typeface="Arial"/>
              </a:rPr>
              <a:t>compañía.</a:t>
            </a:r>
            <a:endParaRPr dirty="0">
              <a:solidFill>
                <a:srgbClr val="FFFF00"/>
              </a:solidFill>
              <a:latin typeface="Arial"/>
              <a:cs typeface="Arial"/>
            </a:endParaRPr>
          </a:p>
        </p:txBody>
      </p:sp>
      <p:sp>
        <p:nvSpPr>
          <p:cNvPr id="17" name="object 37">
            <a:extLst>
              <a:ext uri="{FF2B5EF4-FFF2-40B4-BE49-F238E27FC236}">
                <a16:creationId xmlns:a16="http://schemas.microsoft.com/office/drawing/2014/main" id="{B66A4983-D095-4B38-966E-E9236F19B1EA}"/>
              </a:ext>
            </a:extLst>
          </p:cNvPr>
          <p:cNvSpPr txBox="1"/>
          <p:nvPr/>
        </p:nvSpPr>
        <p:spPr>
          <a:xfrm>
            <a:off x="3780605" y="3424957"/>
            <a:ext cx="5679918" cy="290464"/>
          </a:xfrm>
          <a:prstGeom prst="rect">
            <a:avLst/>
          </a:prstGeom>
        </p:spPr>
        <p:txBody>
          <a:bodyPr vert="horz" wrap="square" lIns="0" tIns="13335" rIns="0" bIns="0" rtlCol="0">
            <a:spAutoFit/>
          </a:bodyPr>
          <a:lstStyle/>
          <a:p>
            <a:pPr marL="241300" indent="-228600">
              <a:spcBef>
                <a:spcPts val="105"/>
              </a:spcBef>
              <a:buClr>
                <a:srgbClr val="71903B"/>
              </a:buClr>
              <a:buFont typeface="Wingdings"/>
              <a:buChar char=""/>
              <a:tabLst>
                <a:tab pos="241935" algn="l"/>
              </a:tabLst>
            </a:pPr>
            <a:r>
              <a:rPr spc="-114" dirty="0">
                <a:solidFill>
                  <a:srgbClr val="FFFF00"/>
                </a:solidFill>
                <a:latin typeface="Arial"/>
                <a:cs typeface="Arial"/>
              </a:rPr>
              <a:t>La </a:t>
            </a:r>
            <a:r>
              <a:rPr spc="-45" dirty="0">
                <a:solidFill>
                  <a:srgbClr val="FFFF00"/>
                </a:solidFill>
                <a:latin typeface="Arial"/>
                <a:cs typeface="Arial"/>
              </a:rPr>
              <a:t>posición que </a:t>
            </a:r>
            <a:r>
              <a:rPr spc="-70" dirty="0">
                <a:solidFill>
                  <a:srgbClr val="FFFF00"/>
                </a:solidFill>
                <a:latin typeface="Arial"/>
                <a:cs typeface="Arial"/>
              </a:rPr>
              <a:t>deseamos </a:t>
            </a:r>
            <a:r>
              <a:rPr spc="-60" dirty="0">
                <a:solidFill>
                  <a:srgbClr val="FFFF00"/>
                </a:solidFill>
                <a:latin typeface="Arial"/>
                <a:cs typeface="Arial"/>
              </a:rPr>
              <a:t>alcanzar </a:t>
            </a:r>
            <a:r>
              <a:rPr spc="-50" dirty="0">
                <a:solidFill>
                  <a:srgbClr val="FFFF00"/>
                </a:solidFill>
                <a:latin typeface="Arial"/>
                <a:cs typeface="Arial"/>
              </a:rPr>
              <a:t>debe </a:t>
            </a:r>
            <a:r>
              <a:rPr spc="-55" dirty="0">
                <a:solidFill>
                  <a:srgbClr val="FFFF00"/>
                </a:solidFill>
                <a:latin typeface="Arial"/>
                <a:cs typeface="Arial"/>
              </a:rPr>
              <a:t>ser</a:t>
            </a:r>
            <a:r>
              <a:rPr spc="-85" dirty="0">
                <a:solidFill>
                  <a:srgbClr val="FFFF00"/>
                </a:solidFill>
                <a:latin typeface="Arial"/>
                <a:cs typeface="Arial"/>
              </a:rPr>
              <a:t> </a:t>
            </a:r>
            <a:r>
              <a:rPr b="1" dirty="0">
                <a:solidFill>
                  <a:schemeClr val="bg1"/>
                </a:solidFill>
                <a:latin typeface="Trebuchet MS"/>
                <a:cs typeface="Trebuchet MS"/>
              </a:rPr>
              <a:t>rentable</a:t>
            </a:r>
            <a:endParaRPr dirty="0">
              <a:solidFill>
                <a:schemeClr val="bg1"/>
              </a:solidFill>
              <a:latin typeface="Trebuchet MS"/>
              <a:cs typeface="Trebuchet MS"/>
            </a:endParaRPr>
          </a:p>
        </p:txBody>
      </p:sp>
      <p:sp>
        <p:nvSpPr>
          <p:cNvPr id="21" name="object 44">
            <a:extLst>
              <a:ext uri="{FF2B5EF4-FFF2-40B4-BE49-F238E27FC236}">
                <a16:creationId xmlns:a16="http://schemas.microsoft.com/office/drawing/2014/main" id="{23AC9EE2-844B-447A-A6E0-F95F4866E889}"/>
              </a:ext>
            </a:extLst>
          </p:cNvPr>
          <p:cNvSpPr txBox="1"/>
          <p:nvPr/>
        </p:nvSpPr>
        <p:spPr>
          <a:xfrm>
            <a:off x="3780605" y="4544421"/>
            <a:ext cx="8072890" cy="1009379"/>
          </a:xfrm>
          <a:prstGeom prst="rect">
            <a:avLst/>
          </a:prstGeom>
        </p:spPr>
        <p:txBody>
          <a:bodyPr vert="horz" wrap="square" lIns="0" tIns="12065" rIns="0" bIns="0" rtlCol="0">
            <a:spAutoFit/>
          </a:bodyPr>
          <a:lstStyle/>
          <a:p>
            <a:pPr marL="241300" marR="5080" indent="-228600">
              <a:lnSpc>
                <a:spcPct val="120000"/>
              </a:lnSpc>
              <a:spcBef>
                <a:spcPts val="95"/>
              </a:spcBef>
              <a:buClr>
                <a:srgbClr val="71903B"/>
              </a:buClr>
              <a:buFont typeface="Wingdings"/>
              <a:buChar char=""/>
              <a:tabLst>
                <a:tab pos="241935" algn="l"/>
              </a:tabLst>
            </a:pPr>
            <a:r>
              <a:rPr spc="-90" dirty="0">
                <a:solidFill>
                  <a:srgbClr val="FFFF00"/>
                </a:solidFill>
                <a:latin typeface="Arial"/>
                <a:cs typeface="Arial"/>
              </a:rPr>
              <a:t>El</a:t>
            </a:r>
            <a:r>
              <a:rPr spc="-75" dirty="0">
                <a:solidFill>
                  <a:srgbClr val="FFFF00"/>
                </a:solidFill>
                <a:latin typeface="Arial"/>
                <a:cs typeface="Arial"/>
              </a:rPr>
              <a:t> </a:t>
            </a:r>
            <a:r>
              <a:rPr spc="-35" dirty="0">
                <a:solidFill>
                  <a:srgbClr val="FFFF00"/>
                </a:solidFill>
                <a:latin typeface="Arial"/>
                <a:cs typeface="Arial"/>
              </a:rPr>
              <a:t>posicionamiento</a:t>
            </a:r>
            <a:r>
              <a:rPr spc="-60" dirty="0">
                <a:solidFill>
                  <a:srgbClr val="FFFF00"/>
                </a:solidFill>
                <a:latin typeface="Arial"/>
                <a:cs typeface="Arial"/>
              </a:rPr>
              <a:t> </a:t>
            </a:r>
            <a:r>
              <a:rPr spc="-50" dirty="0">
                <a:solidFill>
                  <a:srgbClr val="FFFF00"/>
                </a:solidFill>
                <a:latin typeface="Arial"/>
                <a:cs typeface="Arial"/>
              </a:rPr>
              <a:t>de</a:t>
            </a:r>
            <a:r>
              <a:rPr spc="-55" dirty="0">
                <a:solidFill>
                  <a:srgbClr val="FFFF00"/>
                </a:solidFill>
                <a:latin typeface="Arial"/>
                <a:cs typeface="Arial"/>
              </a:rPr>
              <a:t> </a:t>
            </a:r>
            <a:r>
              <a:rPr spc="-40" dirty="0">
                <a:solidFill>
                  <a:srgbClr val="FFFF00"/>
                </a:solidFill>
                <a:latin typeface="Arial"/>
                <a:cs typeface="Arial"/>
              </a:rPr>
              <a:t>nuestra</a:t>
            </a:r>
            <a:r>
              <a:rPr spc="-65" dirty="0">
                <a:solidFill>
                  <a:srgbClr val="FFFF00"/>
                </a:solidFill>
                <a:latin typeface="Arial"/>
                <a:cs typeface="Arial"/>
              </a:rPr>
              <a:t> </a:t>
            </a:r>
            <a:r>
              <a:rPr spc="-55" dirty="0">
                <a:solidFill>
                  <a:srgbClr val="FFFF00"/>
                </a:solidFill>
                <a:latin typeface="Arial"/>
                <a:cs typeface="Arial"/>
              </a:rPr>
              <a:t>marca</a:t>
            </a:r>
            <a:r>
              <a:rPr spc="-70" dirty="0">
                <a:solidFill>
                  <a:srgbClr val="FFFF00"/>
                </a:solidFill>
                <a:latin typeface="Arial"/>
                <a:cs typeface="Arial"/>
              </a:rPr>
              <a:t> </a:t>
            </a:r>
            <a:r>
              <a:rPr spc="-50" dirty="0">
                <a:solidFill>
                  <a:srgbClr val="FFFF00"/>
                </a:solidFill>
                <a:latin typeface="Arial"/>
                <a:cs typeface="Arial"/>
              </a:rPr>
              <a:t>debe</a:t>
            </a:r>
            <a:r>
              <a:rPr spc="-55" dirty="0">
                <a:solidFill>
                  <a:srgbClr val="FFFF00"/>
                </a:solidFill>
                <a:latin typeface="Arial"/>
                <a:cs typeface="Arial"/>
              </a:rPr>
              <a:t> </a:t>
            </a:r>
            <a:r>
              <a:rPr spc="-40" dirty="0">
                <a:solidFill>
                  <a:srgbClr val="FFFF00"/>
                </a:solidFill>
                <a:latin typeface="Arial"/>
                <a:cs typeface="Arial"/>
              </a:rPr>
              <a:t>entenderse</a:t>
            </a:r>
            <a:r>
              <a:rPr spc="-65" dirty="0">
                <a:solidFill>
                  <a:srgbClr val="FFFF00"/>
                </a:solidFill>
                <a:latin typeface="Arial"/>
                <a:cs typeface="Arial"/>
              </a:rPr>
              <a:t> </a:t>
            </a:r>
            <a:r>
              <a:rPr spc="-45" dirty="0">
                <a:solidFill>
                  <a:srgbClr val="FFFF00"/>
                </a:solidFill>
                <a:latin typeface="Arial"/>
                <a:cs typeface="Arial"/>
              </a:rPr>
              <a:t>como</a:t>
            </a:r>
            <a:r>
              <a:rPr spc="-55" dirty="0">
                <a:solidFill>
                  <a:srgbClr val="FFFF00"/>
                </a:solidFill>
                <a:latin typeface="Arial"/>
                <a:cs typeface="Arial"/>
              </a:rPr>
              <a:t> </a:t>
            </a:r>
            <a:r>
              <a:rPr spc="-35" dirty="0">
                <a:solidFill>
                  <a:srgbClr val="FFFF00"/>
                </a:solidFill>
                <a:latin typeface="Arial"/>
                <a:cs typeface="Arial"/>
              </a:rPr>
              <a:t>un</a:t>
            </a:r>
            <a:r>
              <a:rPr spc="-45" dirty="0">
                <a:solidFill>
                  <a:srgbClr val="FFFF00"/>
                </a:solidFill>
                <a:latin typeface="Arial"/>
                <a:cs typeface="Arial"/>
              </a:rPr>
              <a:t> </a:t>
            </a:r>
            <a:r>
              <a:rPr b="1" dirty="0">
                <a:solidFill>
                  <a:schemeClr val="bg1"/>
                </a:solidFill>
                <a:latin typeface="Trebuchet MS"/>
                <a:cs typeface="Trebuchet MS"/>
              </a:rPr>
              <a:t>proceso de perfeccionamiento</a:t>
            </a:r>
            <a:r>
              <a:rPr b="1" spc="-140" dirty="0">
                <a:solidFill>
                  <a:srgbClr val="FFFF00"/>
                </a:solidFill>
                <a:latin typeface="Trebuchet MS"/>
                <a:cs typeface="Trebuchet MS"/>
              </a:rPr>
              <a:t> </a:t>
            </a:r>
            <a:r>
              <a:rPr spc="-50" dirty="0">
                <a:solidFill>
                  <a:srgbClr val="FFFF00"/>
                </a:solidFill>
                <a:latin typeface="Arial"/>
                <a:cs typeface="Arial"/>
              </a:rPr>
              <a:t>de  </a:t>
            </a:r>
            <a:r>
              <a:rPr spc="-40" dirty="0">
                <a:solidFill>
                  <a:srgbClr val="FFFF00"/>
                </a:solidFill>
                <a:latin typeface="Arial"/>
                <a:cs typeface="Arial"/>
              </a:rPr>
              <a:t>nuestra</a:t>
            </a:r>
            <a:r>
              <a:rPr spc="-80" dirty="0">
                <a:solidFill>
                  <a:srgbClr val="FFFF00"/>
                </a:solidFill>
                <a:latin typeface="Arial"/>
                <a:cs typeface="Arial"/>
              </a:rPr>
              <a:t> </a:t>
            </a:r>
            <a:r>
              <a:rPr spc="-50" dirty="0">
                <a:solidFill>
                  <a:srgbClr val="FFFF00"/>
                </a:solidFill>
                <a:latin typeface="Arial"/>
                <a:cs typeface="Arial"/>
              </a:rPr>
              <a:t>marca,</a:t>
            </a:r>
            <a:r>
              <a:rPr spc="-75" dirty="0">
                <a:solidFill>
                  <a:srgbClr val="FFFF00"/>
                </a:solidFill>
                <a:latin typeface="Arial"/>
                <a:cs typeface="Arial"/>
              </a:rPr>
              <a:t> </a:t>
            </a:r>
            <a:r>
              <a:rPr spc="-30" dirty="0">
                <a:solidFill>
                  <a:srgbClr val="FFFF00"/>
                </a:solidFill>
                <a:latin typeface="Arial"/>
                <a:cs typeface="Arial"/>
              </a:rPr>
              <a:t>incremento</a:t>
            </a:r>
            <a:r>
              <a:rPr spc="-85" dirty="0">
                <a:solidFill>
                  <a:srgbClr val="FFFF00"/>
                </a:solidFill>
                <a:latin typeface="Arial"/>
                <a:cs typeface="Arial"/>
              </a:rPr>
              <a:t> </a:t>
            </a:r>
            <a:r>
              <a:rPr spc="-50" dirty="0">
                <a:solidFill>
                  <a:srgbClr val="FFFF00"/>
                </a:solidFill>
                <a:latin typeface="Arial"/>
                <a:cs typeface="Arial"/>
              </a:rPr>
              <a:t>de</a:t>
            </a:r>
            <a:r>
              <a:rPr spc="-45" dirty="0">
                <a:solidFill>
                  <a:srgbClr val="FFFF00"/>
                </a:solidFill>
                <a:latin typeface="Arial"/>
                <a:cs typeface="Arial"/>
              </a:rPr>
              <a:t> </a:t>
            </a:r>
            <a:r>
              <a:rPr spc="-30" dirty="0">
                <a:solidFill>
                  <a:srgbClr val="FFFF00"/>
                </a:solidFill>
                <a:latin typeface="Arial"/>
                <a:cs typeface="Arial"/>
              </a:rPr>
              <a:t>nuestro</a:t>
            </a:r>
            <a:r>
              <a:rPr spc="-65" dirty="0">
                <a:solidFill>
                  <a:srgbClr val="FFFF00"/>
                </a:solidFill>
                <a:latin typeface="Arial"/>
                <a:cs typeface="Arial"/>
              </a:rPr>
              <a:t> </a:t>
            </a:r>
            <a:r>
              <a:rPr spc="-30" dirty="0">
                <a:solidFill>
                  <a:srgbClr val="FFFF00"/>
                </a:solidFill>
                <a:latin typeface="Arial"/>
                <a:cs typeface="Arial"/>
              </a:rPr>
              <a:t>valor</a:t>
            </a:r>
            <a:r>
              <a:rPr spc="-85" dirty="0">
                <a:solidFill>
                  <a:srgbClr val="FFFF00"/>
                </a:solidFill>
                <a:latin typeface="Arial"/>
                <a:cs typeface="Arial"/>
              </a:rPr>
              <a:t> </a:t>
            </a:r>
            <a:r>
              <a:rPr spc="-45" dirty="0">
                <a:solidFill>
                  <a:srgbClr val="FFFF00"/>
                </a:solidFill>
                <a:latin typeface="Arial"/>
                <a:cs typeface="Arial"/>
              </a:rPr>
              <a:t>añadido</a:t>
            </a:r>
            <a:r>
              <a:rPr spc="-65" dirty="0">
                <a:solidFill>
                  <a:srgbClr val="FFFF00"/>
                </a:solidFill>
                <a:latin typeface="Arial"/>
                <a:cs typeface="Arial"/>
              </a:rPr>
              <a:t> </a:t>
            </a:r>
            <a:r>
              <a:rPr spc="-50" dirty="0">
                <a:solidFill>
                  <a:srgbClr val="FFFF00"/>
                </a:solidFill>
                <a:latin typeface="Arial"/>
                <a:cs typeface="Arial"/>
              </a:rPr>
              <a:t>y</a:t>
            </a:r>
            <a:r>
              <a:rPr spc="-60" dirty="0">
                <a:solidFill>
                  <a:srgbClr val="FFFF00"/>
                </a:solidFill>
                <a:latin typeface="Arial"/>
                <a:cs typeface="Arial"/>
              </a:rPr>
              <a:t> </a:t>
            </a:r>
            <a:r>
              <a:rPr spc="-55" dirty="0">
                <a:solidFill>
                  <a:srgbClr val="FFFF00"/>
                </a:solidFill>
                <a:latin typeface="Arial"/>
                <a:cs typeface="Arial"/>
              </a:rPr>
              <a:t>búsqueda</a:t>
            </a:r>
            <a:r>
              <a:rPr spc="-70" dirty="0">
                <a:solidFill>
                  <a:srgbClr val="FFFF00"/>
                </a:solidFill>
                <a:latin typeface="Arial"/>
                <a:cs typeface="Arial"/>
              </a:rPr>
              <a:t> </a:t>
            </a:r>
            <a:r>
              <a:rPr spc="-50" dirty="0">
                <a:solidFill>
                  <a:srgbClr val="FFFF00"/>
                </a:solidFill>
                <a:latin typeface="Arial"/>
                <a:cs typeface="Arial"/>
              </a:rPr>
              <a:t>de</a:t>
            </a:r>
            <a:r>
              <a:rPr spc="-60" dirty="0">
                <a:solidFill>
                  <a:srgbClr val="FFFF00"/>
                </a:solidFill>
                <a:latin typeface="Arial"/>
                <a:cs typeface="Arial"/>
              </a:rPr>
              <a:t> </a:t>
            </a:r>
            <a:r>
              <a:rPr spc="-45" dirty="0">
                <a:solidFill>
                  <a:srgbClr val="FFFF00"/>
                </a:solidFill>
                <a:latin typeface="Arial"/>
                <a:cs typeface="Arial"/>
              </a:rPr>
              <a:t>ventajas</a:t>
            </a:r>
            <a:r>
              <a:rPr spc="-65" dirty="0">
                <a:solidFill>
                  <a:srgbClr val="FFFF00"/>
                </a:solidFill>
                <a:latin typeface="Arial"/>
                <a:cs typeface="Arial"/>
              </a:rPr>
              <a:t> </a:t>
            </a:r>
            <a:r>
              <a:rPr spc="-35" dirty="0">
                <a:solidFill>
                  <a:srgbClr val="FFFF00"/>
                </a:solidFill>
                <a:latin typeface="Arial"/>
                <a:cs typeface="Arial"/>
              </a:rPr>
              <a:t>competitivas.</a:t>
            </a:r>
            <a:endParaRPr dirty="0">
              <a:solidFill>
                <a:srgbClr val="FFFF00"/>
              </a:solidFill>
              <a:latin typeface="Arial"/>
              <a:cs typeface="Arial"/>
            </a:endParaRPr>
          </a:p>
        </p:txBody>
      </p:sp>
    </p:spTree>
    <p:extLst>
      <p:ext uri="{BB962C8B-B14F-4D97-AF65-F5344CB8AC3E}">
        <p14:creationId xmlns:p14="http://schemas.microsoft.com/office/powerpoint/2010/main" val="1685779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Freeform 14">
            <a:extLst>
              <a:ext uri="{FF2B5EF4-FFF2-40B4-BE49-F238E27FC236}">
                <a16:creationId xmlns:a16="http://schemas.microsoft.com/office/drawing/2014/main" id="{6FC11E2E-9797-4FEA-90FD-894E32A208B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48626"/>
            <a:ext cx="6738450" cy="1409374"/>
          </a:xfrm>
          <a:custGeom>
            <a:avLst/>
            <a:gdLst>
              <a:gd name="connsiteX0" fmla="*/ 0 w 6738450"/>
              <a:gd name="connsiteY0" fmla="*/ 0 h 1409374"/>
              <a:gd name="connsiteX1" fmla="*/ 6738450 w 6738450"/>
              <a:gd name="connsiteY1" fmla="*/ 0 h 1409374"/>
              <a:gd name="connsiteX2" fmla="*/ 6085725 w 6738450"/>
              <a:gd name="connsiteY2" fmla="*/ 1409374 h 1409374"/>
              <a:gd name="connsiteX3" fmla="*/ 1524000 w 6738450"/>
              <a:gd name="connsiteY3" fmla="*/ 1409374 h 1409374"/>
              <a:gd name="connsiteX4" fmla="*/ 1200418 w 6738450"/>
              <a:gd name="connsiteY4" fmla="*/ 1409374 h 1409374"/>
              <a:gd name="connsiteX5" fmla="*/ 0 w 6738450"/>
              <a:gd name="connsiteY5" fmla="*/ 1409374 h 1409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8450" h="1409374">
                <a:moveTo>
                  <a:pt x="0" y="0"/>
                </a:moveTo>
                <a:lnTo>
                  <a:pt x="6738450" y="0"/>
                </a:lnTo>
                <a:lnTo>
                  <a:pt x="6085725" y="1409374"/>
                </a:lnTo>
                <a:lnTo>
                  <a:pt x="1524000" y="1409374"/>
                </a:lnTo>
                <a:lnTo>
                  <a:pt x="1200418" y="1409374"/>
                </a:lnTo>
                <a:lnTo>
                  <a:pt x="0" y="1409374"/>
                </a:lnTo>
                <a:close/>
              </a:path>
            </a:pathLst>
          </a:cu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8" name="Freeform 33">
            <a:extLst>
              <a:ext uri="{FF2B5EF4-FFF2-40B4-BE49-F238E27FC236}">
                <a16:creationId xmlns:a16="http://schemas.microsoft.com/office/drawing/2014/main" id="{F8828EFD-56F8-4B00-9A0D-B623CC074A0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02096" y="3608996"/>
            <a:ext cx="4522796" cy="3249004"/>
          </a:xfrm>
          <a:custGeom>
            <a:avLst/>
            <a:gdLst>
              <a:gd name="connsiteX0" fmla="*/ 3018081 w 4522796"/>
              <a:gd name="connsiteY0" fmla="*/ 0 h 3249004"/>
              <a:gd name="connsiteX1" fmla="*/ 0 w 4522796"/>
              <a:gd name="connsiteY1" fmla="*/ 0 h 3249004"/>
              <a:gd name="connsiteX2" fmla="*/ 0 w 4522796"/>
              <a:gd name="connsiteY2" fmla="*/ 3249004 h 3249004"/>
              <a:gd name="connsiteX3" fmla="*/ 4522796 w 4522796"/>
              <a:gd name="connsiteY3" fmla="*/ 3249004 h 3249004"/>
            </a:gdLst>
            <a:ahLst/>
            <a:cxnLst>
              <a:cxn ang="0">
                <a:pos x="connsiteX0" y="connsiteY0"/>
              </a:cxn>
              <a:cxn ang="0">
                <a:pos x="connsiteX1" y="connsiteY1"/>
              </a:cxn>
              <a:cxn ang="0">
                <a:pos x="connsiteX2" y="connsiteY2"/>
              </a:cxn>
              <a:cxn ang="0">
                <a:pos x="connsiteX3" y="connsiteY3"/>
              </a:cxn>
            </a:cxnLst>
            <a:rect l="l" t="t" r="r" b="b"/>
            <a:pathLst>
              <a:path w="4522796" h="3249004">
                <a:moveTo>
                  <a:pt x="3018081" y="0"/>
                </a:moveTo>
                <a:lnTo>
                  <a:pt x="0" y="0"/>
                </a:lnTo>
                <a:lnTo>
                  <a:pt x="0" y="3249004"/>
                </a:lnTo>
                <a:lnTo>
                  <a:pt x="4522796" y="324900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Freeform 15">
            <a:extLst>
              <a:ext uri="{FF2B5EF4-FFF2-40B4-BE49-F238E27FC236}">
                <a16:creationId xmlns:a16="http://schemas.microsoft.com/office/drawing/2014/main" id="{A085B63A-2D2F-4B09-9BFB-E2080686CE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6810" y="5448626"/>
            <a:ext cx="5925190" cy="1409374"/>
          </a:xfrm>
          <a:custGeom>
            <a:avLst/>
            <a:gdLst>
              <a:gd name="connsiteX0" fmla="*/ 652725 w 5925190"/>
              <a:gd name="connsiteY0" fmla="*/ 0 h 1409374"/>
              <a:gd name="connsiteX1" fmla="*/ 5925190 w 5925190"/>
              <a:gd name="connsiteY1" fmla="*/ 0 h 1409374"/>
              <a:gd name="connsiteX2" fmla="*/ 5925190 w 5925190"/>
              <a:gd name="connsiteY2" fmla="*/ 1409374 h 1409374"/>
              <a:gd name="connsiteX3" fmla="*/ 0 w 5925190"/>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5925190" h="1409374">
                <a:moveTo>
                  <a:pt x="652725" y="0"/>
                </a:moveTo>
                <a:lnTo>
                  <a:pt x="5925190" y="0"/>
                </a:lnTo>
                <a:lnTo>
                  <a:pt x="5925190" y="1409374"/>
                </a:lnTo>
                <a:lnTo>
                  <a:pt x="0" y="1409374"/>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reeform 24">
            <a:extLst>
              <a:ext uri="{FF2B5EF4-FFF2-40B4-BE49-F238E27FC236}">
                <a16:creationId xmlns:a16="http://schemas.microsoft.com/office/drawing/2014/main" id="{3D4697C8-4A0D-4493-B526-7CC15E0EE55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0618" cy="2896258"/>
          </a:xfrm>
          <a:custGeom>
            <a:avLst/>
            <a:gdLst>
              <a:gd name="connsiteX0" fmla="*/ 0 w 5920618"/>
              <a:gd name="connsiteY0" fmla="*/ 0 h 2896258"/>
              <a:gd name="connsiteX1" fmla="*/ 3191370 w 5920618"/>
              <a:gd name="connsiteY1" fmla="*/ 0 h 2896258"/>
              <a:gd name="connsiteX2" fmla="*/ 3346315 w 5920618"/>
              <a:gd name="connsiteY2" fmla="*/ 0 h 2896258"/>
              <a:gd name="connsiteX3" fmla="*/ 5920618 w 5920618"/>
              <a:gd name="connsiteY3" fmla="*/ 0 h 2896258"/>
              <a:gd name="connsiteX4" fmla="*/ 4583705 w 5920618"/>
              <a:gd name="connsiteY4" fmla="*/ 2896258 h 2896258"/>
              <a:gd name="connsiteX5" fmla="*/ 3346315 w 5920618"/>
              <a:gd name="connsiteY5" fmla="*/ 2896258 h 2896258"/>
              <a:gd name="connsiteX6" fmla="*/ 1854457 w 5920618"/>
              <a:gd name="connsiteY6" fmla="*/ 2896258 h 2896258"/>
              <a:gd name="connsiteX7" fmla="*/ 0 w 5920618"/>
              <a:gd name="connsiteY7" fmla="*/ 2896258 h 2896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0618" h="2896258">
                <a:moveTo>
                  <a:pt x="0" y="0"/>
                </a:moveTo>
                <a:lnTo>
                  <a:pt x="3191370" y="0"/>
                </a:lnTo>
                <a:lnTo>
                  <a:pt x="3346315" y="0"/>
                </a:lnTo>
                <a:lnTo>
                  <a:pt x="5920618" y="0"/>
                </a:lnTo>
                <a:lnTo>
                  <a:pt x="4583705" y="2896258"/>
                </a:lnTo>
                <a:lnTo>
                  <a:pt x="3346315" y="2896258"/>
                </a:lnTo>
                <a:lnTo>
                  <a:pt x="1854457" y="2896258"/>
                </a:lnTo>
                <a:lnTo>
                  <a:pt x="0" y="2896258"/>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FC810D5B-2332-4275-85CE-BC4516FB2059}"/>
              </a:ext>
            </a:extLst>
          </p:cNvPr>
          <p:cNvSpPr>
            <a:spLocks noGrp="1"/>
          </p:cNvSpPr>
          <p:nvPr>
            <p:ph type="ctrTitle"/>
          </p:nvPr>
        </p:nvSpPr>
        <p:spPr>
          <a:xfrm>
            <a:off x="6347190" y="2191571"/>
            <a:ext cx="4536831" cy="1409374"/>
          </a:xfrm>
        </p:spPr>
        <p:txBody>
          <a:bodyPr>
            <a:normAutofit fontScale="90000"/>
          </a:bodyPr>
          <a:lstStyle/>
          <a:p>
            <a:r>
              <a:rPr lang="es-PA" sz="5400" b="1" dirty="0">
                <a:latin typeface="Calibri" panose="020F0502020204030204" pitchFamily="34" charset="0"/>
                <a:cs typeface="Calibri" panose="020F0502020204030204" pitchFamily="34" charset="0"/>
              </a:rPr>
              <a:t>Tipos de Posicionamiento</a:t>
            </a:r>
          </a:p>
        </p:txBody>
      </p:sp>
      <p:pic>
        <p:nvPicPr>
          <p:cNvPr id="6" name="Imagen 5">
            <a:extLst>
              <a:ext uri="{FF2B5EF4-FFF2-40B4-BE49-F238E27FC236}">
                <a16:creationId xmlns:a16="http://schemas.microsoft.com/office/drawing/2014/main" id="{E32AEC4F-6B7C-4DCE-B2C3-7197E6F480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7979" y="3429000"/>
            <a:ext cx="2061246" cy="1244993"/>
          </a:xfrm>
          <a:prstGeom prst="rect">
            <a:avLst/>
          </a:prstGeom>
        </p:spPr>
      </p:pic>
    </p:spTree>
    <p:extLst>
      <p:ext uri="{BB962C8B-B14F-4D97-AF65-F5344CB8AC3E}">
        <p14:creationId xmlns:p14="http://schemas.microsoft.com/office/powerpoint/2010/main" val="2761507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376246" y="0"/>
            <a:ext cx="8815754" cy="6858000"/>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sz="2400" dirty="0">
              <a:solidFill>
                <a:prstClr val="black"/>
              </a:solidFill>
            </a:endParaRPr>
          </a:p>
        </p:txBody>
      </p:sp>
      <p:sp>
        <p:nvSpPr>
          <p:cNvPr id="9" name="object 2">
            <a:extLst>
              <a:ext uri="{FF2B5EF4-FFF2-40B4-BE49-F238E27FC236}">
                <a16:creationId xmlns:a16="http://schemas.microsoft.com/office/drawing/2014/main" id="{9D200662-AD4D-4AFD-AC8F-7875559E7B34}"/>
              </a:ext>
            </a:extLst>
          </p:cNvPr>
          <p:cNvSpPr txBox="1">
            <a:spLocks noGrp="1"/>
          </p:cNvSpPr>
          <p:nvPr>
            <p:ph type="title"/>
          </p:nvPr>
        </p:nvSpPr>
        <p:spPr>
          <a:xfrm>
            <a:off x="4329087" y="324233"/>
            <a:ext cx="7524407" cy="690574"/>
          </a:xfrm>
          <a:prstGeom prst="rect">
            <a:avLst/>
          </a:prstGeom>
        </p:spPr>
        <p:txBody>
          <a:bodyPr vert="horz" wrap="square" lIns="0" tIns="13335" rIns="0" bIns="0" rtlCol="0">
            <a:spAutoFit/>
          </a:bodyPr>
          <a:lstStyle/>
          <a:p>
            <a:pPr marL="12700">
              <a:lnSpc>
                <a:spcPct val="100000"/>
              </a:lnSpc>
              <a:spcBef>
                <a:spcPts val="105"/>
              </a:spcBef>
            </a:pPr>
            <a:r>
              <a:rPr lang="es-PA" b="1" spc="-200" dirty="0">
                <a:solidFill>
                  <a:srgbClr val="C00000"/>
                </a:solidFill>
              </a:rPr>
              <a:t>Tipo estrategias de posicionamiento</a:t>
            </a:r>
            <a:endParaRPr sz="4400" b="1" dirty="0">
              <a:solidFill>
                <a:srgbClr val="C00000"/>
              </a:solidFill>
            </a:endParaRPr>
          </a:p>
        </p:txBody>
      </p:sp>
      <p:sp>
        <p:nvSpPr>
          <p:cNvPr id="16" name="object 29">
            <a:extLst>
              <a:ext uri="{FF2B5EF4-FFF2-40B4-BE49-F238E27FC236}">
                <a16:creationId xmlns:a16="http://schemas.microsoft.com/office/drawing/2014/main" id="{1DFECA9F-93AB-4127-AE12-7FE7EDC6110E}"/>
              </a:ext>
            </a:extLst>
          </p:cNvPr>
          <p:cNvSpPr/>
          <p:nvPr/>
        </p:nvSpPr>
        <p:spPr>
          <a:xfrm>
            <a:off x="4796104" y="1924779"/>
            <a:ext cx="7057390" cy="2152240"/>
          </a:xfrm>
          <a:custGeom>
            <a:avLst/>
            <a:gdLst/>
            <a:ahLst/>
            <a:cxnLst/>
            <a:rect l="l" t="t" r="r" b="b"/>
            <a:pathLst>
              <a:path w="7057390" h="1152525">
                <a:moveTo>
                  <a:pt x="0" y="0"/>
                </a:moveTo>
                <a:lnTo>
                  <a:pt x="6864756" y="0"/>
                </a:lnTo>
                <a:lnTo>
                  <a:pt x="7056780" y="192024"/>
                </a:lnTo>
                <a:lnTo>
                  <a:pt x="7056780" y="1152131"/>
                </a:lnTo>
                <a:lnTo>
                  <a:pt x="192024" y="1152131"/>
                </a:lnTo>
                <a:lnTo>
                  <a:pt x="0" y="960107"/>
                </a:lnTo>
                <a:lnTo>
                  <a:pt x="0" y="0"/>
                </a:lnTo>
                <a:close/>
              </a:path>
            </a:pathLst>
          </a:custGeom>
          <a:ln w="6349">
            <a:solidFill>
              <a:srgbClr val="98B94E"/>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17" name="object 30">
            <a:extLst>
              <a:ext uri="{FF2B5EF4-FFF2-40B4-BE49-F238E27FC236}">
                <a16:creationId xmlns:a16="http://schemas.microsoft.com/office/drawing/2014/main" id="{FDA92B05-AEE9-4978-B57A-249B3476F3A5}"/>
              </a:ext>
            </a:extLst>
          </p:cNvPr>
          <p:cNvSpPr txBox="1"/>
          <p:nvPr/>
        </p:nvSpPr>
        <p:spPr>
          <a:xfrm>
            <a:off x="5059413" y="2114770"/>
            <a:ext cx="6602095" cy="1933991"/>
          </a:xfrm>
          <a:prstGeom prst="rect">
            <a:avLst/>
          </a:prstGeom>
        </p:spPr>
        <p:txBody>
          <a:bodyPr vert="horz" wrap="square" lIns="0" tIns="13335" rIns="0" bIns="0" rtlCol="0">
            <a:spAutoFit/>
          </a:bodyPr>
          <a:lstStyle/>
          <a:p>
            <a:pPr marL="241300" indent="-228600">
              <a:spcBef>
                <a:spcPts val="105"/>
              </a:spcBef>
              <a:buClr>
                <a:srgbClr val="71903B"/>
              </a:buClr>
              <a:buFont typeface="Wingdings"/>
              <a:buChar char=""/>
              <a:tabLst>
                <a:tab pos="241300" algn="l"/>
              </a:tabLst>
            </a:pPr>
            <a:r>
              <a:rPr sz="1600" dirty="0">
                <a:solidFill>
                  <a:prstClr val="black"/>
                </a:solidFill>
                <a:latin typeface="Arial"/>
                <a:cs typeface="Arial"/>
              </a:rPr>
              <a:t>Centra su estrategia en un atributo como puede ser la antigüedad de la marca o el tamaño.</a:t>
            </a:r>
          </a:p>
          <a:p>
            <a:pPr>
              <a:spcBef>
                <a:spcPts val="15"/>
              </a:spcBef>
              <a:buClr>
                <a:srgbClr val="71903B"/>
              </a:buClr>
              <a:buFont typeface="Wingdings"/>
              <a:buChar char=""/>
            </a:pPr>
            <a:endParaRPr sz="1600" dirty="0">
              <a:solidFill>
                <a:prstClr val="black"/>
              </a:solidFill>
              <a:latin typeface="Times New Roman"/>
              <a:cs typeface="Times New Roman"/>
            </a:endParaRPr>
          </a:p>
          <a:p>
            <a:pPr marL="241300" marR="5080" indent="-228600">
              <a:lnSpc>
                <a:spcPct val="120000"/>
              </a:lnSpc>
              <a:buClr>
                <a:srgbClr val="71903B"/>
              </a:buClr>
              <a:buFont typeface="Wingdings"/>
              <a:buChar char=""/>
              <a:tabLst>
                <a:tab pos="241935" algn="l"/>
              </a:tabLst>
            </a:pPr>
            <a:r>
              <a:rPr sz="1600" dirty="0">
                <a:solidFill>
                  <a:prstClr val="black"/>
                </a:solidFill>
                <a:latin typeface="Arial"/>
                <a:cs typeface="Arial"/>
              </a:rPr>
              <a:t>Las marcas que basan su estrategia de posicionamiento en un solo atributo, pueden fortalecer su imagen en la </a:t>
            </a:r>
            <a:r>
              <a:rPr sz="1600" dirty="0" err="1">
                <a:solidFill>
                  <a:prstClr val="black"/>
                </a:solidFill>
                <a:latin typeface="Arial"/>
                <a:cs typeface="Arial"/>
              </a:rPr>
              <a:t>mente</a:t>
            </a:r>
            <a:r>
              <a:rPr sz="1600" dirty="0">
                <a:solidFill>
                  <a:prstClr val="black"/>
                </a:solidFill>
                <a:latin typeface="Arial"/>
                <a:cs typeface="Arial"/>
              </a:rPr>
              <a:t> del consumidor con mayor facilidad que las que intentan basar su posicionamiento en varios atributos.</a:t>
            </a:r>
          </a:p>
        </p:txBody>
      </p:sp>
      <p:sp>
        <p:nvSpPr>
          <p:cNvPr id="26" name="object 31">
            <a:extLst>
              <a:ext uri="{FF2B5EF4-FFF2-40B4-BE49-F238E27FC236}">
                <a16:creationId xmlns:a16="http://schemas.microsoft.com/office/drawing/2014/main" id="{207CACD7-83DA-41E9-A5FC-083228AF39FF}"/>
              </a:ext>
            </a:extLst>
          </p:cNvPr>
          <p:cNvSpPr/>
          <p:nvPr/>
        </p:nvSpPr>
        <p:spPr>
          <a:xfrm>
            <a:off x="4460404" y="1275211"/>
            <a:ext cx="3295017" cy="493775"/>
          </a:xfrm>
          <a:prstGeom prst="rect">
            <a:avLst/>
          </a:prstGeom>
          <a:solidFill>
            <a:schemeClr val="accent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27" name="object 32">
            <a:extLst>
              <a:ext uri="{FF2B5EF4-FFF2-40B4-BE49-F238E27FC236}">
                <a16:creationId xmlns:a16="http://schemas.microsoft.com/office/drawing/2014/main" id="{8D91B7D7-45CB-4052-88F3-FF51EF63BE4A}"/>
              </a:ext>
            </a:extLst>
          </p:cNvPr>
          <p:cNvSpPr/>
          <p:nvPr/>
        </p:nvSpPr>
        <p:spPr>
          <a:xfrm>
            <a:off x="4464977" y="1342267"/>
            <a:ext cx="1941576" cy="310896"/>
          </a:xfrm>
          <a:prstGeom prst="rect">
            <a:avLst/>
          </a:prstGeom>
          <a:blipFill>
            <a:blip r:embed="rId2"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28" name="object 33">
            <a:extLst>
              <a:ext uri="{FF2B5EF4-FFF2-40B4-BE49-F238E27FC236}">
                <a16:creationId xmlns:a16="http://schemas.microsoft.com/office/drawing/2014/main" id="{F732A28F-70ED-4241-8D43-470ABD3AC627}"/>
              </a:ext>
            </a:extLst>
          </p:cNvPr>
          <p:cNvSpPr/>
          <p:nvPr/>
        </p:nvSpPr>
        <p:spPr>
          <a:xfrm>
            <a:off x="4508067" y="1302656"/>
            <a:ext cx="3190003" cy="375905"/>
          </a:xfrm>
          <a:prstGeom prst="rect">
            <a:avLst/>
          </a:prstGeom>
          <a:solidFill>
            <a:schemeClr val="accent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29" name="object 34">
            <a:extLst>
              <a:ext uri="{FF2B5EF4-FFF2-40B4-BE49-F238E27FC236}">
                <a16:creationId xmlns:a16="http://schemas.microsoft.com/office/drawing/2014/main" id="{69D026C9-BB3A-4E48-B1D8-3E6A748515BA}"/>
              </a:ext>
            </a:extLst>
          </p:cNvPr>
          <p:cNvSpPr/>
          <p:nvPr/>
        </p:nvSpPr>
        <p:spPr>
          <a:xfrm>
            <a:off x="4508068" y="1302656"/>
            <a:ext cx="3190002" cy="400050"/>
          </a:xfrm>
          <a:custGeom>
            <a:avLst/>
            <a:gdLst/>
            <a:ahLst/>
            <a:cxnLst/>
            <a:rect l="l" t="t" r="r" b="b"/>
            <a:pathLst>
              <a:path w="2952750" h="400050">
                <a:moveTo>
                  <a:pt x="0" y="0"/>
                </a:moveTo>
                <a:lnTo>
                  <a:pt x="2845371" y="0"/>
                </a:lnTo>
                <a:lnTo>
                  <a:pt x="2952330" y="66611"/>
                </a:lnTo>
                <a:lnTo>
                  <a:pt x="2952330" y="399630"/>
                </a:lnTo>
                <a:lnTo>
                  <a:pt x="106959" y="399630"/>
                </a:lnTo>
                <a:lnTo>
                  <a:pt x="0" y="333019"/>
                </a:lnTo>
                <a:lnTo>
                  <a:pt x="0" y="0"/>
                </a:lnTo>
                <a:close/>
              </a:path>
            </a:pathLst>
          </a:custGeom>
          <a:ln w="9525">
            <a:solidFill>
              <a:srgbClr val="95B747"/>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30" name="object 35">
            <a:extLst>
              <a:ext uri="{FF2B5EF4-FFF2-40B4-BE49-F238E27FC236}">
                <a16:creationId xmlns:a16="http://schemas.microsoft.com/office/drawing/2014/main" id="{2040B4EF-409D-46C7-8C41-3C9DCDC7D39D}"/>
              </a:ext>
            </a:extLst>
          </p:cNvPr>
          <p:cNvSpPr txBox="1"/>
          <p:nvPr/>
        </p:nvSpPr>
        <p:spPr>
          <a:xfrm>
            <a:off x="4586807" y="1371596"/>
            <a:ext cx="3906561" cy="320601"/>
          </a:xfrm>
          <a:prstGeom prst="rect">
            <a:avLst/>
          </a:prstGeom>
        </p:spPr>
        <p:txBody>
          <a:bodyPr vert="horz" wrap="square" lIns="0" tIns="12700" rIns="0" bIns="0" rtlCol="0">
            <a:spAutoFit/>
          </a:bodyPr>
          <a:lstStyle/>
          <a:p>
            <a:pPr marL="12700">
              <a:spcBef>
                <a:spcPts val="100"/>
              </a:spcBef>
            </a:pPr>
            <a:r>
              <a:rPr sz="2000" b="1" spc="-165" dirty="0">
                <a:solidFill>
                  <a:srgbClr val="465B29"/>
                </a:solidFill>
                <a:latin typeface="Arial"/>
                <a:cs typeface="Arial"/>
              </a:rPr>
              <a:t>BASADAS </a:t>
            </a:r>
            <a:r>
              <a:rPr sz="2000" b="1" spc="-155" dirty="0">
                <a:solidFill>
                  <a:srgbClr val="465B29"/>
                </a:solidFill>
                <a:latin typeface="Arial"/>
                <a:cs typeface="Arial"/>
              </a:rPr>
              <a:t>EN </a:t>
            </a:r>
            <a:r>
              <a:rPr sz="2000" b="1" spc="-100" dirty="0">
                <a:solidFill>
                  <a:srgbClr val="465B29"/>
                </a:solidFill>
                <a:latin typeface="Arial"/>
                <a:cs typeface="Arial"/>
              </a:rPr>
              <a:t>UN</a:t>
            </a:r>
            <a:r>
              <a:rPr sz="2000" b="1" spc="-250" dirty="0">
                <a:solidFill>
                  <a:srgbClr val="465B29"/>
                </a:solidFill>
                <a:latin typeface="Arial"/>
                <a:cs typeface="Arial"/>
              </a:rPr>
              <a:t> </a:t>
            </a:r>
            <a:r>
              <a:rPr sz="2000" b="1" spc="-150" dirty="0">
                <a:solidFill>
                  <a:srgbClr val="465B29"/>
                </a:solidFill>
                <a:latin typeface="Arial"/>
                <a:cs typeface="Arial"/>
              </a:rPr>
              <a:t>ATRIBUTO</a:t>
            </a:r>
            <a:endParaRPr sz="2000" b="1" dirty="0">
              <a:solidFill>
                <a:prstClr val="black"/>
              </a:solidFill>
              <a:latin typeface="Arial"/>
              <a:cs typeface="Arial"/>
            </a:endParaRPr>
          </a:p>
        </p:txBody>
      </p:sp>
      <p:sp>
        <p:nvSpPr>
          <p:cNvPr id="31" name="object 36">
            <a:extLst>
              <a:ext uri="{FF2B5EF4-FFF2-40B4-BE49-F238E27FC236}">
                <a16:creationId xmlns:a16="http://schemas.microsoft.com/office/drawing/2014/main" id="{4BA5F02D-164C-494F-AD35-BADB6C696B49}"/>
              </a:ext>
            </a:extLst>
          </p:cNvPr>
          <p:cNvSpPr/>
          <p:nvPr/>
        </p:nvSpPr>
        <p:spPr>
          <a:xfrm>
            <a:off x="3812704" y="1206632"/>
            <a:ext cx="670560" cy="591312"/>
          </a:xfrm>
          <a:prstGeom prst="rect">
            <a:avLst/>
          </a:prstGeom>
          <a:blipFill>
            <a:blip r:embed="rId3"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32" name="object 37">
            <a:extLst>
              <a:ext uri="{FF2B5EF4-FFF2-40B4-BE49-F238E27FC236}">
                <a16:creationId xmlns:a16="http://schemas.microsoft.com/office/drawing/2014/main" id="{79DDCAF9-07DB-4C8E-9A28-1C999179A3FF}"/>
              </a:ext>
            </a:extLst>
          </p:cNvPr>
          <p:cNvSpPr/>
          <p:nvPr/>
        </p:nvSpPr>
        <p:spPr>
          <a:xfrm>
            <a:off x="3802036" y="1139576"/>
            <a:ext cx="691896" cy="618744"/>
          </a:xfrm>
          <a:prstGeom prst="rect">
            <a:avLst/>
          </a:prstGeom>
          <a:blipFill>
            <a:blip r:embed="rId4"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33" name="object 38">
            <a:extLst>
              <a:ext uri="{FF2B5EF4-FFF2-40B4-BE49-F238E27FC236}">
                <a16:creationId xmlns:a16="http://schemas.microsoft.com/office/drawing/2014/main" id="{F6AA8A76-B1E6-4AE5-97FA-AD96D6DDB60E}"/>
              </a:ext>
            </a:extLst>
          </p:cNvPr>
          <p:cNvSpPr/>
          <p:nvPr/>
        </p:nvSpPr>
        <p:spPr>
          <a:xfrm>
            <a:off x="3860001" y="1230647"/>
            <a:ext cx="576261" cy="496887"/>
          </a:xfrm>
          <a:prstGeom prst="rect">
            <a:avLst/>
          </a:prstGeom>
          <a:blipFill>
            <a:blip r:embed="rId5"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34" name="object 39">
            <a:extLst>
              <a:ext uri="{FF2B5EF4-FFF2-40B4-BE49-F238E27FC236}">
                <a16:creationId xmlns:a16="http://schemas.microsoft.com/office/drawing/2014/main" id="{0D1E7C97-1CB1-44F9-A95E-947F4EC87149}"/>
              </a:ext>
            </a:extLst>
          </p:cNvPr>
          <p:cNvSpPr/>
          <p:nvPr/>
        </p:nvSpPr>
        <p:spPr>
          <a:xfrm>
            <a:off x="3860001" y="1230647"/>
            <a:ext cx="576580" cy="497205"/>
          </a:xfrm>
          <a:custGeom>
            <a:avLst/>
            <a:gdLst/>
            <a:ahLst/>
            <a:cxnLst/>
            <a:rect l="l" t="t" r="r" b="b"/>
            <a:pathLst>
              <a:path w="576580" h="497204">
                <a:moveTo>
                  <a:pt x="0" y="0"/>
                </a:moveTo>
                <a:lnTo>
                  <a:pt x="493445" y="0"/>
                </a:lnTo>
                <a:lnTo>
                  <a:pt x="576262" y="82816"/>
                </a:lnTo>
                <a:lnTo>
                  <a:pt x="576262" y="496887"/>
                </a:lnTo>
                <a:lnTo>
                  <a:pt x="82816" y="496887"/>
                </a:lnTo>
                <a:lnTo>
                  <a:pt x="0" y="414070"/>
                </a:lnTo>
                <a:lnTo>
                  <a:pt x="0" y="0"/>
                </a:lnTo>
                <a:close/>
              </a:path>
            </a:pathLst>
          </a:custGeom>
          <a:ln w="9525">
            <a:solidFill>
              <a:srgbClr val="95B747"/>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35" name="object 40">
            <a:extLst>
              <a:ext uri="{FF2B5EF4-FFF2-40B4-BE49-F238E27FC236}">
                <a16:creationId xmlns:a16="http://schemas.microsoft.com/office/drawing/2014/main" id="{DAFF5787-87D5-4142-8868-1DF08043582C}"/>
              </a:ext>
            </a:extLst>
          </p:cNvPr>
          <p:cNvSpPr txBox="1"/>
          <p:nvPr/>
        </p:nvSpPr>
        <p:spPr>
          <a:xfrm>
            <a:off x="4045325" y="1230165"/>
            <a:ext cx="205740" cy="452120"/>
          </a:xfrm>
          <a:prstGeom prst="rect">
            <a:avLst/>
          </a:prstGeom>
        </p:spPr>
        <p:txBody>
          <a:bodyPr vert="horz" wrap="square" lIns="0" tIns="12065" rIns="0" bIns="0" rtlCol="0">
            <a:spAutoFit/>
          </a:bodyPr>
          <a:lstStyle/>
          <a:p>
            <a:pPr marL="12700">
              <a:spcBef>
                <a:spcPts val="95"/>
              </a:spcBef>
            </a:pPr>
            <a:r>
              <a:rPr sz="2800" spc="-145" dirty="0">
                <a:solidFill>
                  <a:srgbClr val="FFFFFF"/>
                </a:solidFill>
                <a:latin typeface="Arial"/>
                <a:cs typeface="Arial"/>
              </a:rPr>
              <a:t>1</a:t>
            </a:r>
            <a:endParaRPr sz="2800">
              <a:solidFill>
                <a:prstClr val="black"/>
              </a:solidFill>
              <a:latin typeface="Arial"/>
              <a:cs typeface="Arial"/>
            </a:endParaRPr>
          </a:p>
        </p:txBody>
      </p:sp>
      <p:sp>
        <p:nvSpPr>
          <p:cNvPr id="36" name="object 41">
            <a:extLst>
              <a:ext uri="{FF2B5EF4-FFF2-40B4-BE49-F238E27FC236}">
                <a16:creationId xmlns:a16="http://schemas.microsoft.com/office/drawing/2014/main" id="{F4F89D1C-1912-4154-B7C8-16CDCBD37EDB}"/>
              </a:ext>
            </a:extLst>
          </p:cNvPr>
          <p:cNvSpPr/>
          <p:nvPr/>
        </p:nvSpPr>
        <p:spPr>
          <a:xfrm>
            <a:off x="4796104" y="5056416"/>
            <a:ext cx="7057390" cy="1006254"/>
          </a:xfrm>
          <a:custGeom>
            <a:avLst/>
            <a:gdLst/>
            <a:ahLst/>
            <a:cxnLst/>
            <a:rect l="l" t="t" r="r" b="b"/>
            <a:pathLst>
              <a:path w="7057390" h="720089">
                <a:moveTo>
                  <a:pt x="0" y="0"/>
                </a:moveTo>
                <a:lnTo>
                  <a:pt x="6936765" y="0"/>
                </a:lnTo>
                <a:lnTo>
                  <a:pt x="7056780" y="120015"/>
                </a:lnTo>
                <a:lnTo>
                  <a:pt x="7056780" y="720077"/>
                </a:lnTo>
                <a:lnTo>
                  <a:pt x="120014" y="720077"/>
                </a:lnTo>
                <a:lnTo>
                  <a:pt x="0" y="600062"/>
                </a:lnTo>
                <a:lnTo>
                  <a:pt x="0" y="0"/>
                </a:lnTo>
                <a:close/>
              </a:path>
            </a:pathLst>
          </a:custGeom>
          <a:ln w="6350">
            <a:solidFill>
              <a:srgbClr val="98B94E"/>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37" name="object 42">
            <a:extLst>
              <a:ext uri="{FF2B5EF4-FFF2-40B4-BE49-F238E27FC236}">
                <a16:creationId xmlns:a16="http://schemas.microsoft.com/office/drawing/2014/main" id="{9D770945-2554-4469-A79E-F3EFD13CDE20}"/>
              </a:ext>
            </a:extLst>
          </p:cNvPr>
          <p:cNvSpPr txBox="1"/>
          <p:nvPr/>
        </p:nvSpPr>
        <p:spPr>
          <a:xfrm>
            <a:off x="5023408" y="5085768"/>
            <a:ext cx="6378575" cy="307648"/>
          </a:xfrm>
          <a:prstGeom prst="rect">
            <a:avLst/>
          </a:prstGeom>
        </p:spPr>
        <p:txBody>
          <a:bodyPr vert="horz" wrap="square" lIns="0" tIns="12065" rIns="0" bIns="0" rtlCol="0">
            <a:spAutoFit/>
          </a:bodyPr>
          <a:lstStyle/>
          <a:p>
            <a:pPr marL="241300" marR="5080" indent="-228600">
              <a:lnSpc>
                <a:spcPct val="120000"/>
              </a:lnSpc>
              <a:spcBef>
                <a:spcPts val="95"/>
              </a:spcBef>
              <a:buClr>
                <a:srgbClr val="71903B"/>
              </a:buClr>
              <a:buFont typeface="Wingdings"/>
              <a:buChar char=""/>
              <a:tabLst>
                <a:tab pos="241935" algn="l"/>
              </a:tabLst>
            </a:pPr>
            <a:r>
              <a:rPr sz="1600" dirty="0">
                <a:solidFill>
                  <a:prstClr val="black"/>
                </a:solidFill>
                <a:latin typeface="Arial"/>
                <a:cs typeface="Arial"/>
              </a:rPr>
              <a:t>Destaca el </a:t>
            </a:r>
            <a:r>
              <a:rPr lang="es-ES" sz="1600" dirty="0">
                <a:solidFill>
                  <a:prstClr val="black"/>
                </a:solidFill>
                <a:latin typeface="Arial"/>
                <a:cs typeface="Arial"/>
              </a:rPr>
              <a:t>o los </a:t>
            </a:r>
            <a:r>
              <a:rPr sz="1600" dirty="0" err="1">
                <a:solidFill>
                  <a:prstClr val="black"/>
                </a:solidFill>
                <a:latin typeface="Arial"/>
                <a:cs typeface="Arial"/>
              </a:rPr>
              <a:t>beneficio</a:t>
            </a:r>
            <a:r>
              <a:rPr lang="es-ES" sz="1600" dirty="0">
                <a:solidFill>
                  <a:prstClr val="black"/>
                </a:solidFill>
                <a:latin typeface="Arial"/>
                <a:cs typeface="Arial"/>
              </a:rPr>
              <a:t>s principales </a:t>
            </a:r>
            <a:r>
              <a:rPr sz="1600" dirty="0">
                <a:solidFill>
                  <a:prstClr val="black"/>
                </a:solidFill>
                <a:latin typeface="Arial"/>
                <a:cs typeface="Arial"/>
              </a:rPr>
              <a:t>de un </a:t>
            </a:r>
            <a:r>
              <a:rPr sz="1600" dirty="0" err="1">
                <a:solidFill>
                  <a:prstClr val="black"/>
                </a:solidFill>
                <a:latin typeface="Arial"/>
                <a:cs typeface="Arial"/>
              </a:rPr>
              <a:t>producto</a:t>
            </a:r>
            <a:endParaRPr sz="1600" dirty="0">
              <a:solidFill>
                <a:prstClr val="black"/>
              </a:solidFill>
              <a:latin typeface="Arial"/>
              <a:cs typeface="Arial"/>
            </a:endParaRPr>
          </a:p>
        </p:txBody>
      </p:sp>
      <p:sp>
        <p:nvSpPr>
          <p:cNvPr id="38" name="object 43">
            <a:extLst>
              <a:ext uri="{FF2B5EF4-FFF2-40B4-BE49-F238E27FC236}">
                <a16:creationId xmlns:a16="http://schemas.microsoft.com/office/drawing/2014/main" id="{EF221AA7-D3BB-483A-ABA0-C4869116B212}"/>
              </a:ext>
            </a:extLst>
          </p:cNvPr>
          <p:cNvSpPr/>
          <p:nvPr/>
        </p:nvSpPr>
        <p:spPr>
          <a:xfrm>
            <a:off x="4460405" y="4316635"/>
            <a:ext cx="3048000" cy="495300"/>
          </a:xfrm>
          <a:prstGeom prst="rect">
            <a:avLst/>
          </a:prstGeom>
          <a:blipFill>
            <a:blip r:embed="rId6"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39" name="object 44">
            <a:extLst>
              <a:ext uri="{FF2B5EF4-FFF2-40B4-BE49-F238E27FC236}">
                <a16:creationId xmlns:a16="http://schemas.microsoft.com/office/drawing/2014/main" id="{B9C4A039-1EED-412D-BB99-595C69949A00}"/>
              </a:ext>
            </a:extLst>
          </p:cNvPr>
          <p:cNvSpPr/>
          <p:nvPr/>
        </p:nvSpPr>
        <p:spPr>
          <a:xfrm>
            <a:off x="4464977" y="4386738"/>
            <a:ext cx="2081783" cy="312419"/>
          </a:xfrm>
          <a:prstGeom prst="rect">
            <a:avLst/>
          </a:prstGeom>
          <a:blipFill>
            <a:blip r:embed="rId7"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40" name="object 45">
            <a:extLst>
              <a:ext uri="{FF2B5EF4-FFF2-40B4-BE49-F238E27FC236}">
                <a16:creationId xmlns:a16="http://schemas.microsoft.com/office/drawing/2014/main" id="{2FA78168-FC66-49D0-8615-5D92201681AB}"/>
              </a:ext>
            </a:extLst>
          </p:cNvPr>
          <p:cNvSpPr/>
          <p:nvPr/>
        </p:nvSpPr>
        <p:spPr>
          <a:xfrm>
            <a:off x="4508068" y="4346340"/>
            <a:ext cx="3458550" cy="422898"/>
          </a:xfrm>
          <a:prstGeom prst="rect">
            <a:avLst/>
          </a:prstGeom>
          <a:solidFill>
            <a:schemeClr val="accent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41" name="object 46">
            <a:extLst>
              <a:ext uri="{FF2B5EF4-FFF2-40B4-BE49-F238E27FC236}">
                <a16:creationId xmlns:a16="http://schemas.microsoft.com/office/drawing/2014/main" id="{1FFA8E48-01CF-426F-977E-18458CC94B18}"/>
              </a:ext>
            </a:extLst>
          </p:cNvPr>
          <p:cNvSpPr/>
          <p:nvPr/>
        </p:nvSpPr>
        <p:spPr>
          <a:xfrm>
            <a:off x="4508068" y="4346340"/>
            <a:ext cx="3648038" cy="379628"/>
          </a:xfrm>
          <a:custGeom>
            <a:avLst/>
            <a:gdLst/>
            <a:ahLst/>
            <a:cxnLst/>
            <a:rect l="l" t="t" r="r" b="b"/>
            <a:pathLst>
              <a:path w="2952750" h="400050">
                <a:moveTo>
                  <a:pt x="0" y="0"/>
                </a:moveTo>
                <a:lnTo>
                  <a:pt x="2845371" y="0"/>
                </a:lnTo>
                <a:lnTo>
                  <a:pt x="2952330" y="66611"/>
                </a:lnTo>
                <a:lnTo>
                  <a:pt x="2952330" y="399630"/>
                </a:lnTo>
                <a:lnTo>
                  <a:pt x="106959" y="399630"/>
                </a:lnTo>
                <a:lnTo>
                  <a:pt x="0" y="333019"/>
                </a:lnTo>
                <a:lnTo>
                  <a:pt x="0" y="0"/>
                </a:lnTo>
                <a:close/>
              </a:path>
            </a:pathLst>
          </a:custGeom>
          <a:solidFill>
            <a:schemeClr val="accent2"/>
          </a:solidFill>
          <a:ln w="9525">
            <a:solidFill>
              <a:srgbClr val="95B747"/>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42" name="object 47">
            <a:extLst>
              <a:ext uri="{FF2B5EF4-FFF2-40B4-BE49-F238E27FC236}">
                <a16:creationId xmlns:a16="http://schemas.microsoft.com/office/drawing/2014/main" id="{D10DCB8A-0A60-4A91-B8E4-DCFD3A259BA9}"/>
              </a:ext>
            </a:extLst>
          </p:cNvPr>
          <p:cNvSpPr txBox="1"/>
          <p:nvPr/>
        </p:nvSpPr>
        <p:spPr>
          <a:xfrm>
            <a:off x="4586807" y="4432865"/>
            <a:ext cx="3625887" cy="320601"/>
          </a:xfrm>
          <a:prstGeom prst="rect">
            <a:avLst/>
          </a:prstGeom>
        </p:spPr>
        <p:txBody>
          <a:bodyPr vert="horz" wrap="square" lIns="0" tIns="12700" rIns="0" bIns="0" rtlCol="0">
            <a:spAutoFit/>
          </a:bodyPr>
          <a:lstStyle/>
          <a:p>
            <a:pPr marL="12700">
              <a:spcBef>
                <a:spcPts val="100"/>
              </a:spcBef>
            </a:pPr>
            <a:r>
              <a:rPr sz="2000" b="1" spc="-155" dirty="0">
                <a:solidFill>
                  <a:srgbClr val="465B29"/>
                </a:solidFill>
                <a:latin typeface="Arial"/>
                <a:cs typeface="Arial"/>
              </a:rPr>
              <a:t>BASADAS EN LOS BENEFICIOS</a:t>
            </a:r>
          </a:p>
        </p:txBody>
      </p:sp>
      <p:sp>
        <p:nvSpPr>
          <p:cNvPr id="43" name="object 48">
            <a:extLst>
              <a:ext uri="{FF2B5EF4-FFF2-40B4-BE49-F238E27FC236}">
                <a16:creationId xmlns:a16="http://schemas.microsoft.com/office/drawing/2014/main" id="{E38C777F-325D-43A1-BB2E-BF3611576570}"/>
              </a:ext>
            </a:extLst>
          </p:cNvPr>
          <p:cNvSpPr/>
          <p:nvPr/>
        </p:nvSpPr>
        <p:spPr>
          <a:xfrm>
            <a:off x="3812704" y="4212893"/>
            <a:ext cx="670560" cy="592836"/>
          </a:xfrm>
          <a:prstGeom prst="rect">
            <a:avLst/>
          </a:prstGeom>
          <a:blipFill>
            <a:blip r:embed="rId8"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44" name="object 49">
            <a:extLst>
              <a:ext uri="{FF2B5EF4-FFF2-40B4-BE49-F238E27FC236}">
                <a16:creationId xmlns:a16="http://schemas.microsoft.com/office/drawing/2014/main" id="{0EAF43DC-D8B6-4505-81C3-40C9514550BA}"/>
              </a:ext>
            </a:extLst>
          </p:cNvPr>
          <p:cNvSpPr/>
          <p:nvPr/>
        </p:nvSpPr>
        <p:spPr>
          <a:xfrm>
            <a:off x="3802036" y="4200110"/>
            <a:ext cx="691896" cy="618744"/>
          </a:xfrm>
          <a:prstGeom prst="rect">
            <a:avLst/>
          </a:prstGeom>
          <a:blipFill>
            <a:blip r:embed="rId9"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45" name="object 50">
            <a:extLst>
              <a:ext uri="{FF2B5EF4-FFF2-40B4-BE49-F238E27FC236}">
                <a16:creationId xmlns:a16="http://schemas.microsoft.com/office/drawing/2014/main" id="{A855B96F-C20C-4428-9BFC-421138428B31}"/>
              </a:ext>
            </a:extLst>
          </p:cNvPr>
          <p:cNvSpPr/>
          <p:nvPr/>
        </p:nvSpPr>
        <p:spPr>
          <a:xfrm>
            <a:off x="3860001" y="4274331"/>
            <a:ext cx="576261" cy="496887"/>
          </a:xfrm>
          <a:prstGeom prst="rect">
            <a:avLst/>
          </a:prstGeom>
          <a:blipFill>
            <a:blip r:embed="rId10"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46" name="object 51">
            <a:extLst>
              <a:ext uri="{FF2B5EF4-FFF2-40B4-BE49-F238E27FC236}">
                <a16:creationId xmlns:a16="http://schemas.microsoft.com/office/drawing/2014/main" id="{A9E28292-5BC5-45D1-80A3-18D79C0CA94A}"/>
              </a:ext>
            </a:extLst>
          </p:cNvPr>
          <p:cNvSpPr/>
          <p:nvPr/>
        </p:nvSpPr>
        <p:spPr>
          <a:xfrm>
            <a:off x="3860001" y="4274331"/>
            <a:ext cx="576580" cy="497205"/>
          </a:xfrm>
          <a:custGeom>
            <a:avLst/>
            <a:gdLst/>
            <a:ahLst/>
            <a:cxnLst/>
            <a:rect l="l" t="t" r="r" b="b"/>
            <a:pathLst>
              <a:path w="576580" h="497204">
                <a:moveTo>
                  <a:pt x="0" y="0"/>
                </a:moveTo>
                <a:lnTo>
                  <a:pt x="493445" y="0"/>
                </a:lnTo>
                <a:lnTo>
                  <a:pt x="576262" y="82816"/>
                </a:lnTo>
                <a:lnTo>
                  <a:pt x="576262" y="496887"/>
                </a:lnTo>
                <a:lnTo>
                  <a:pt x="82816" y="496887"/>
                </a:lnTo>
                <a:lnTo>
                  <a:pt x="0" y="414070"/>
                </a:lnTo>
                <a:lnTo>
                  <a:pt x="0" y="0"/>
                </a:lnTo>
                <a:close/>
              </a:path>
            </a:pathLst>
          </a:custGeom>
          <a:ln w="9525">
            <a:solidFill>
              <a:srgbClr val="95B747"/>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47" name="object 52">
            <a:extLst>
              <a:ext uri="{FF2B5EF4-FFF2-40B4-BE49-F238E27FC236}">
                <a16:creationId xmlns:a16="http://schemas.microsoft.com/office/drawing/2014/main" id="{43E79921-2CA0-4900-8FCE-F8994A46C8A8}"/>
              </a:ext>
            </a:extLst>
          </p:cNvPr>
          <p:cNvSpPr txBox="1"/>
          <p:nvPr/>
        </p:nvSpPr>
        <p:spPr>
          <a:xfrm>
            <a:off x="4045325" y="4273848"/>
            <a:ext cx="205740" cy="452120"/>
          </a:xfrm>
          <a:prstGeom prst="rect">
            <a:avLst/>
          </a:prstGeom>
        </p:spPr>
        <p:txBody>
          <a:bodyPr vert="horz" wrap="square" lIns="0" tIns="12065" rIns="0" bIns="0" rtlCol="0">
            <a:spAutoFit/>
          </a:bodyPr>
          <a:lstStyle/>
          <a:p>
            <a:pPr marL="12700">
              <a:spcBef>
                <a:spcPts val="95"/>
              </a:spcBef>
            </a:pPr>
            <a:r>
              <a:rPr sz="2800" spc="-145" dirty="0">
                <a:solidFill>
                  <a:srgbClr val="FFFFFF"/>
                </a:solidFill>
                <a:latin typeface="Arial"/>
                <a:cs typeface="Arial"/>
              </a:rPr>
              <a:t>2</a:t>
            </a:r>
            <a:endParaRPr sz="2800">
              <a:solidFill>
                <a:prstClr val="black"/>
              </a:solidFill>
              <a:latin typeface="Arial"/>
              <a:cs typeface="Arial"/>
            </a:endParaRPr>
          </a:p>
        </p:txBody>
      </p:sp>
      <p:pic>
        <p:nvPicPr>
          <p:cNvPr id="48" name="Imagen 47">
            <a:extLst>
              <a:ext uri="{FF2B5EF4-FFF2-40B4-BE49-F238E27FC236}">
                <a16:creationId xmlns:a16="http://schemas.microsoft.com/office/drawing/2014/main" id="{F8C2A970-519F-4949-817A-87302EB2710A}"/>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29061" y="5136660"/>
            <a:ext cx="1332957" cy="805106"/>
          </a:xfrm>
          <a:prstGeom prst="rect">
            <a:avLst/>
          </a:prstGeom>
        </p:spPr>
      </p:pic>
      <p:sp>
        <p:nvSpPr>
          <p:cNvPr id="49" name="Rectángulo 48">
            <a:extLst>
              <a:ext uri="{FF2B5EF4-FFF2-40B4-BE49-F238E27FC236}">
                <a16:creationId xmlns:a16="http://schemas.microsoft.com/office/drawing/2014/main" id="{F1950757-576F-4BBF-A556-533ABB050D58}"/>
              </a:ext>
            </a:extLst>
          </p:cNvPr>
          <p:cNvSpPr/>
          <p:nvPr/>
        </p:nvSpPr>
        <p:spPr>
          <a:xfrm>
            <a:off x="338506" y="2591118"/>
            <a:ext cx="2658292" cy="954107"/>
          </a:xfrm>
          <a:prstGeom prst="rect">
            <a:avLst/>
          </a:prstGeom>
          <a:solidFill>
            <a:schemeClr val="bg1">
              <a:lumMod val="85000"/>
            </a:schemeClr>
          </a:solidFill>
        </p:spPr>
        <p:txBody>
          <a:bodyPr wrap="none">
            <a:spAutoFit/>
          </a:bodyPr>
          <a:lstStyle/>
          <a:p>
            <a:pPr algn="ctr"/>
            <a:r>
              <a:rPr lang="es-PA" sz="2800" b="1" dirty="0">
                <a:solidFill>
                  <a:prstClr val="black"/>
                </a:solidFill>
                <a:latin typeface="Calibri" panose="020F0502020204030204" pitchFamily="34" charset="0"/>
                <a:cs typeface="Calibri" panose="020F0502020204030204" pitchFamily="34" charset="0"/>
              </a:rPr>
              <a:t>Tipos de</a:t>
            </a:r>
          </a:p>
          <a:p>
            <a:pPr algn="ctr"/>
            <a:r>
              <a:rPr lang="es-PA" sz="2800" b="1" dirty="0">
                <a:solidFill>
                  <a:prstClr val="black"/>
                </a:solidFill>
                <a:latin typeface="Calibri" panose="020F0502020204030204" pitchFamily="34" charset="0"/>
                <a:cs typeface="Calibri" panose="020F0502020204030204" pitchFamily="34" charset="0"/>
              </a:rPr>
              <a:t>Posicionamiento</a:t>
            </a:r>
            <a:endParaRPr lang="es-PA" sz="2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9036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881124"/>
            <a:ext cx="12192000" cy="4816291"/>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sz="3600" dirty="0">
              <a:solidFill>
                <a:prstClr val="black"/>
              </a:solidFill>
            </a:endParaRPr>
          </a:p>
        </p:txBody>
      </p:sp>
      <p:sp>
        <p:nvSpPr>
          <p:cNvPr id="3" name="Rectángulo 2">
            <a:extLst>
              <a:ext uri="{FF2B5EF4-FFF2-40B4-BE49-F238E27FC236}">
                <a16:creationId xmlns:a16="http://schemas.microsoft.com/office/drawing/2014/main" id="{F243BA7B-A57C-4079-815E-10C91B7E3420}"/>
              </a:ext>
            </a:extLst>
          </p:cNvPr>
          <p:cNvSpPr/>
          <p:nvPr/>
        </p:nvSpPr>
        <p:spPr>
          <a:xfrm>
            <a:off x="193431" y="223324"/>
            <a:ext cx="7895492" cy="523220"/>
          </a:xfrm>
          <a:prstGeom prst="rect">
            <a:avLst/>
          </a:prstGeom>
          <a:solidFill>
            <a:schemeClr val="bg1">
              <a:lumMod val="85000"/>
            </a:schemeClr>
          </a:solidFill>
        </p:spPr>
        <p:txBody>
          <a:bodyPr wrap="square">
            <a:spAutoFit/>
          </a:bodyPr>
          <a:lstStyle/>
          <a:p>
            <a:r>
              <a:rPr lang="es-PA" sz="2800" b="1" dirty="0">
                <a:solidFill>
                  <a:prstClr val="black"/>
                </a:solidFill>
                <a:latin typeface="Calibri" panose="020F0502020204030204" pitchFamily="34" charset="0"/>
                <a:cs typeface="Calibri" panose="020F0502020204030204" pitchFamily="34" charset="0"/>
              </a:rPr>
              <a:t>Ejemplos de posicionamiento basado en un atributo</a:t>
            </a:r>
            <a:endParaRPr lang="es-PA" sz="2800" b="1" dirty="0">
              <a:latin typeface="Calibri" panose="020F0502020204030204" pitchFamily="34" charset="0"/>
              <a:cs typeface="Calibri" panose="020F0502020204030204" pitchFamily="34" charset="0"/>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538" y="5855677"/>
            <a:ext cx="1332957" cy="805106"/>
          </a:xfrm>
          <a:prstGeom prst="rect">
            <a:avLst/>
          </a:prstGeom>
        </p:spPr>
      </p:pic>
      <p:pic>
        <p:nvPicPr>
          <p:cNvPr id="1026" name="Picture 2" descr="Resultado de imagen para gatora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162" y="926424"/>
            <a:ext cx="4762500" cy="47625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sultado de imagen para 4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9212" y="1419874"/>
            <a:ext cx="6289233" cy="4036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3570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881124"/>
            <a:ext cx="12192000" cy="4816291"/>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sz="3600" dirty="0">
              <a:solidFill>
                <a:prstClr val="black"/>
              </a:solidFill>
            </a:endParaRPr>
          </a:p>
        </p:txBody>
      </p:sp>
      <p:sp>
        <p:nvSpPr>
          <p:cNvPr id="3" name="Rectángulo 2">
            <a:extLst>
              <a:ext uri="{FF2B5EF4-FFF2-40B4-BE49-F238E27FC236}">
                <a16:creationId xmlns:a16="http://schemas.microsoft.com/office/drawing/2014/main" id="{F243BA7B-A57C-4079-815E-10C91B7E3420}"/>
              </a:ext>
            </a:extLst>
          </p:cNvPr>
          <p:cNvSpPr/>
          <p:nvPr/>
        </p:nvSpPr>
        <p:spPr>
          <a:xfrm>
            <a:off x="193431" y="223324"/>
            <a:ext cx="7895492" cy="523220"/>
          </a:xfrm>
          <a:prstGeom prst="rect">
            <a:avLst/>
          </a:prstGeom>
          <a:solidFill>
            <a:schemeClr val="bg1">
              <a:lumMod val="85000"/>
            </a:schemeClr>
          </a:solidFill>
        </p:spPr>
        <p:txBody>
          <a:bodyPr wrap="square">
            <a:spAutoFit/>
          </a:bodyPr>
          <a:lstStyle/>
          <a:p>
            <a:r>
              <a:rPr lang="es-PA" sz="2800" b="1" dirty="0">
                <a:solidFill>
                  <a:prstClr val="black"/>
                </a:solidFill>
                <a:latin typeface="Calibri" panose="020F0502020204030204" pitchFamily="34" charset="0"/>
                <a:cs typeface="Calibri" panose="020F0502020204030204" pitchFamily="34" charset="0"/>
              </a:rPr>
              <a:t>Ejemplos de posicionamiento basado en beneficios</a:t>
            </a:r>
            <a:endParaRPr lang="es-PA" sz="2800" b="1" dirty="0">
              <a:latin typeface="Calibri" panose="020F0502020204030204" pitchFamily="34" charset="0"/>
              <a:cs typeface="Calibri" panose="020F0502020204030204" pitchFamily="34" charset="0"/>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538" y="5855677"/>
            <a:ext cx="1332957" cy="805106"/>
          </a:xfrm>
          <a:prstGeom prst="rect">
            <a:avLst/>
          </a:prstGeom>
        </p:spPr>
      </p:pic>
      <p:pic>
        <p:nvPicPr>
          <p:cNvPr id="2050" name="Picture 2" descr="Resultado de imagen para salas de cine vip cinepol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780" y="1150312"/>
            <a:ext cx="11716434" cy="4186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8465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881124"/>
            <a:ext cx="12192000" cy="4816291"/>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sz="3600" dirty="0">
              <a:solidFill>
                <a:prstClr val="black"/>
              </a:solidFill>
            </a:endParaRPr>
          </a:p>
        </p:txBody>
      </p:sp>
      <p:sp>
        <p:nvSpPr>
          <p:cNvPr id="3" name="Rectángulo 2">
            <a:extLst>
              <a:ext uri="{FF2B5EF4-FFF2-40B4-BE49-F238E27FC236}">
                <a16:creationId xmlns:a16="http://schemas.microsoft.com/office/drawing/2014/main" id="{F243BA7B-A57C-4079-815E-10C91B7E3420}"/>
              </a:ext>
            </a:extLst>
          </p:cNvPr>
          <p:cNvSpPr/>
          <p:nvPr/>
        </p:nvSpPr>
        <p:spPr>
          <a:xfrm>
            <a:off x="193431" y="223324"/>
            <a:ext cx="7895492" cy="523220"/>
          </a:xfrm>
          <a:prstGeom prst="rect">
            <a:avLst/>
          </a:prstGeom>
          <a:solidFill>
            <a:schemeClr val="bg1">
              <a:lumMod val="85000"/>
            </a:schemeClr>
          </a:solidFill>
        </p:spPr>
        <p:txBody>
          <a:bodyPr wrap="square">
            <a:spAutoFit/>
          </a:bodyPr>
          <a:lstStyle/>
          <a:p>
            <a:r>
              <a:rPr lang="es-PA" sz="2800" b="1" dirty="0">
                <a:solidFill>
                  <a:prstClr val="black"/>
                </a:solidFill>
                <a:latin typeface="Calibri" panose="020F0502020204030204" pitchFamily="34" charset="0"/>
                <a:cs typeface="Calibri" panose="020F0502020204030204" pitchFamily="34" charset="0"/>
              </a:rPr>
              <a:t>Ejemplos de posicionamiento basado en beneficios</a:t>
            </a:r>
            <a:endParaRPr lang="es-PA" sz="2800" b="1" dirty="0">
              <a:latin typeface="Calibri" panose="020F0502020204030204" pitchFamily="34" charset="0"/>
              <a:cs typeface="Calibri" panose="020F0502020204030204" pitchFamily="34" charset="0"/>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538" y="5855677"/>
            <a:ext cx="1332957" cy="805106"/>
          </a:xfrm>
          <a:prstGeom prst="rect">
            <a:avLst/>
          </a:prstGeom>
        </p:spPr>
      </p:pic>
      <p:pic>
        <p:nvPicPr>
          <p:cNvPr id="3074" name="Picture 2" descr="What is a Wireless Rou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2934" y="1025149"/>
            <a:ext cx="6875878" cy="4612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5817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393831" y="0"/>
            <a:ext cx="8798169" cy="6858000"/>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sz="2400" dirty="0">
              <a:solidFill>
                <a:prstClr val="black"/>
              </a:solidFill>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9061" y="5136660"/>
            <a:ext cx="1332957" cy="805106"/>
          </a:xfrm>
          <a:prstGeom prst="rect">
            <a:avLst/>
          </a:prstGeom>
        </p:spPr>
      </p:pic>
      <p:sp>
        <p:nvSpPr>
          <p:cNvPr id="19" name="object 2">
            <a:extLst>
              <a:ext uri="{FF2B5EF4-FFF2-40B4-BE49-F238E27FC236}">
                <a16:creationId xmlns:a16="http://schemas.microsoft.com/office/drawing/2014/main" id="{AE7CABA0-A909-4D6B-BACD-830EBEB7FB1D}"/>
              </a:ext>
            </a:extLst>
          </p:cNvPr>
          <p:cNvSpPr txBox="1">
            <a:spLocks noGrp="1"/>
          </p:cNvSpPr>
          <p:nvPr>
            <p:ph type="title"/>
          </p:nvPr>
        </p:nvSpPr>
        <p:spPr>
          <a:xfrm>
            <a:off x="4329087" y="324233"/>
            <a:ext cx="7524407" cy="690574"/>
          </a:xfrm>
          <a:prstGeom prst="rect">
            <a:avLst/>
          </a:prstGeom>
        </p:spPr>
        <p:txBody>
          <a:bodyPr vert="horz" wrap="square" lIns="0" tIns="13335" rIns="0" bIns="0" rtlCol="0">
            <a:spAutoFit/>
          </a:bodyPr>
          <a:lstStyle/>
          <a:p>
            <a:pPr marL="12700">
              <a:lnSpc>
                <a:spcPct val="100000"/>
              </a:lnSpc>
              <a:spcBef>
                <a:spcPts val="105"/>
              </a:spcBef>
            </a:pPr>
            <a:r>
              <a:rPr lang="es-PA" b="1" spc="-200" dirty="0">
                <a:solidFill>
                  <a:srgbClr val="C00000"/>
                </a:solidFill>
              </a:rPr>
              <a:t>Tipo estrategias de posicionamiento</a:t>
            </a:r>
            <a:endParaRPr sz="4400" b="1" dirty="0">
              <a:solidFill>
                <a:srgbClr val="C00000"/>
              </a:solidFill>
            </a:endParaRPr>
          </a:p>
        </p:txBody>
      </p:sp>
      <p:sp>
        <p:nvSpPr>
          <p:cNvPr id="21" name="Rectángulo 20">
            <a:extLst>
              <a:ext uri="{FF2B5EF4-FFF2-40B4-BE49-F238E27FC236}">
                <a16:creationId xmlns:a16="http://schemas.microsoft.com/office/drawing/2014/main" id="{79E3633D-E467-4FAA-8FBB-BA05565437A5}"/>
              </a:ext>
            </a:extLst>
          </p:cNvPr>
          <p:cNvSpPr/>
          <p:nvPr/>
        </p:nvSpPr>
        <p:spPr>
          <a:xfrm>
            <a:off x="338506" y="2591118"/>
            <a:ext cx="2658292" cy="954107"/>
          </a:xfrm>
          <a:prstGeom prst="rect">
            <a:avLst/>
          </a:prstGeom>
          <a:solidFill>
            <a:schemeClr val="bg1">
              <a:lumMod val="85000"/>
            </a:schemeClr>
          </a:solidFill>
        </p:spPr>
        <p:txBody>
          <a:bodyPr wrap="none">
            <a:spAutoFit/>
          </a:bodyPr>
          <a:lstStyle/>
          <a:p>
            <a:pPr algn="ctr"/>
            <a:r>
              <a:rPr lang="es-PA" sz="2800" b="1" dirty="0">
                <a:solidFill>
                  <a:prstClr val="black"/>
                </a:solidFill>
                <a:latin typeface="Calibri" panose="020F0502020204030204" pitchFamily="34" charset="0"/>
                <a:cs typeface="Calibri" panose="020F0502020204030204" pitchFamily="34" charset="0"/>
              </a:rPr>
              <a:t>Tipos de</a:t>
            </a:r>
          </a:p>
          <a:p>
            <a:pPr algn="ctr"/>
            <a:r>
              <a:rPr lang="es-PA" sz="2800" b="1" dirty="0">
                <a:solidFill>
                  <a:prstClr val="black"/>
                </a:solidFill>
                <a:latin typeface="Calibri" panose="020F0502020204030204" pitchFamily="34" charset="0"/>
                <a:cs typeface="Calibri" panose="020F0502020204030204" pitchFamily="34" charset="0"/>
              </a:rPr>
              <a:t>Posicionamiento</a:t>
            </a:r>
            <a:endParaRPr lang="es-PA" sz="2800" b="1" dirty="0">
              <a:latin typeface="Calibri" panose="020F0502020204030204" pitchFamily="34" charset="0"/>
              <a:cs typeface="Calibri" panose="020F0502020204030204" pitchFamily="34" charset="0"/>
            </a:endParaRPr>
          </a:p>
        </p:txBody>
      </p:sp>
      <p:sp>
        <p:nvSpPr>
          <p:cNvPr id="22" name="object 29">
            <a:extLst>
              <a:ext uri="{FF2B5EF4-FFF2-40B4-BE49-F238E27FC236}">
                <a16:creationId xmlns:a16="http://schemas.microsoft.com/office/drawing/2014/main" id="{4EF97483-2E06-4658-88FA-DE0B54DF7B3F}"/>
              </a:ext>
            </a:extLst>
          </p:cNvPr>
          <p:cNvSpPr/>
          <p:nvPr/>
        </p:nvSpPr>
        <p:spPr>
          <a:xfrm>
            <a:off x="4624261" y="2260794"/>
            <a:ext cx="7057390" cy="589754"/>
          </a:xfrm>
          <a:custGeom>
            <a:avLst/>
            <a:gdLst/>
            <a:ahLst/>
            <a:cxnLst/>
            <a:rect l="l" t="t" r="r" b="b"/>
            <a:pathLst>
              <a:path w="7057390" h="720089">
                <a:moveTo>
                  <a:pt x="0" y="0"/>
                </a:moveTo>
                <a:lnTo>
                  <a:pt x="6936765" y="0"/>
                </a:lnTo>
                <a:lnTo>
                  <a:pt x="7056780" y="120014"/>
                </a:lnTo>
                <a:lnTo>
                  <a:pt x="7056780" y="720077"/>
                </a:lnTo>
                <a:lnTo>
                  <a:pt x="120014" y="720077"/>
                </a:lnTo>
                <a:lnTo>
                  <a:pt x="0" y="600062"/>
                </a:lnTo>
                <a:lnTo>
                  <a:pt x="0" y="0"/>
                </a:lnTo>
                <a:close/>
              </a:path>
            </a:pathLst>
          </a:custGeom>
          <a:ln w="6350">
            <a:solidFill>
              <a:srgbClr val="98B94E"/>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23" name="object 30">
            <a:extLst>
              <a:ext uri="{FF2B5EF4-FFF2-40B4-BE49-F238E27FC236}">
                <a16:creationId xmlns:a16="http://schemas.microsoft.com/office/drawing/2014/main" id="{A3BA0ADF-A1B6-4666-A3CA-27036F68C8EC}"/>
              </a:ext>
            </a:extLst>
          </p:cNvPr>
          <p:cNvSpPr txBox="1"/>
          <p:nvPr/>
        </p:nvSpPr>
        <p:spPr>
          <a:xfrm>
            <a:off x="4863170" y="2378234"/>
            <a:ext cx="6417945" cy="307648"/>
          </a:xfrm>
          <a:prstGeom prst="rect">
            <a:avLst/>
          </a:prstGeom>
        </p:spPr>
        <p:txBody>
          <a:bodyPr vert="horz" wrap="square" lIns="0" tIns="12065" rIns="0" bIns="0" rtlCol="0">
            <a:spAutoFit/>
          </a:bodyPr>
          <a:lstStyle/>
          <a:p>
            <a:pPr marL="241300" marR="5080" indent="-228600">
              <a:lnSpc>
                <a:spcPct val="120000"/>
              </a:lnSpc>
              <a:spcBef>
                <a:spcPts val="95"/>
              </a:spcBef>
              <a:buClr>
                <a:srgbClr val="71903B"/>
              </a:buClr>
              <a:buFont typeface="Wingdings"/>
              <a:buChar char=""/>
              <a:tabLst>
                <a:tab pos="241935" algn="l"/>
              </a:tabLst>
            </a:pPr>
            <a:r>
              <a:rPr sz="1600" dirty="0">
                <a:solidFill>
                  <a:prstClr val="black"/>
                </a:solidFill>
                <a:latin typeface="Arial"/>
                <a:cs typeface="Arial"/>
              </a:rPr>
              <a:t>Destaca la finalidad de </a:t>
            </a:r>
            <a:r>
              <a:rPr lang="es-ES" sz="1600" dirty="0">
                <a:solidFill>
                  <a:prstClr val="black"/>
                </a:solidFill>
                <a:latin typeface="Arial"/>
                <a:cs typeface="Arial"/>
              </a:rPr>
              <a:t>uso de </a:t>
            </a:r>
            <a:r>
              <a:rPr sz="1600" dirty="0">
                <a:solidFill>
                  <a:prstClr val="black"/>
                </a:solidFill>
                <a:latin typeface="Arial"/>
                <a:cs typeface="Arial"/>
              </a:rPr>
              <a:t>un </a:t>
            </a:r>
            <a:r>
              <a:rPr sz="1600" dirty="0" err="1">
                <a:solidFill>
                  <a:prstClr val="black"/>
                </a:solidFill>
                <a:latin typeface="Arial"/>
                <a:cs typeface="Arial"/>
              </a:rPr>
              <a:t>producto</a:t>
            </a:r>
            <a:r>
              <a:rPr lang="es-ES" sz="1600" dirty="0">
                <a:solidFill>
                  <a:prstClr val="black"/>
                </a:solidFill>
                <a:latin typeface="Arial"/>
                <a:cs typeface="Arial"/>
              </a:rPr>
              <a:t>,</a:t>
            </a:r>
            <a:endParaRPr sz="1600" dirty="0">
              <a:solidFill>
                <a:prstClr val="black"/>
              </a:solidFill>
              <a:latin typeface="Arial"/>
              <a:cs typeface="Arial"/>
            </a:endParaRPr>
          </a:p>
        </p:txBody>
      </p:sp>
      <p:sp>
        <p:nvSpPr>
          <p:cNvPr id="24" name="object 31">
            <a:extLst>
              <a:ext uri="{FF2B5EF4-FFF2-40B4-BE49-F238E27FC236}">
                <a16:creationId xmlns:a16="http://schemas.microsoft.com/office/drawing/2014/main" id="{4CA4AB91-DEFD-4DCC-A2FE-0C450026A9D8}"/>
              </a:ext>
            </a:extLst>
          </p:cNvPr>
          <p:cNvSpPr/>
          <p:nvPr/>
        </p:nvSpPr>
        <p:spPr>
          <a:xfrm>
            <a:off x="4281424" y="1577771"/>
            <a:ext cx="3048000" cy="493775"/>
          </a:xfrm>
          <a:prstGeom prst="rect">
            <a:avLst/>
          </a:prstGeom>
          <a:blipFill>
            <a:blip r:embed="rId3"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25" name="object 32">
            <a:extLst>
              <a:ext uri="{FF2B5EF4-FFF2-40B4-BE49-F238E27FC236}">
                <a16:creationId xmlns:a16="http://schemas.microsoft.com/office/drawing/2014/main" id="{398C1F66-25D3-4E30-B44C-8124FBBB692E}"/>
              </a:ext>
            </a:extLst>
          </p:cNvPr>
          <p:cNvSpPr/>
          <p:nvPr/>
        </p:nvSpPr>
        <p:spPr>
          <a:xfrm>
            <a:off x="4301236" y="1666164"/>
            <a:ext cx="2901696" cy="274320"/>
          </a:xfrm>
          <a:prstGeom prst="rect">
            <a:avLst/>
          </a:prstGeom>
          <a:blipFill>
            <a:blip r:embed="rId4"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35" name="object 33">
            <a:extLst>
              <a:ext uri="{FF2B5EF4-FFF2-40B4-BE49-F238E27FC236}">
                <a16:creationId xmlns:a16="http://schemas.microsoft.com/office/drawing/2014/main" id="{1AD845D4-0EB5-47E1-A7AE-5A6D77DBC05F}"/>
              </a:ext>
            </a:extLst>
          </p:cNvPr>
          <p:cNvSpPr/>
          <p:nvPr/>
        </p:nvSpPr>
        <p:spPr>
          <a:xfrm>
            <a:off x="4329086" y="1605215"/>
            <a:ext cx="6029116" cy="464901"/>
          </a:xfrm>
          <a:prstGeom prst="rect">
            <a:avLst/>
          </a:prstGeom>
          <a:solidFill>
            <a:schemeClr val="accent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36" name="object 34">
            <a:extLst>
              <a:ext uri="{FF2B5EF4-FFF2-40B4-BE49-F238E27FC236}">
                <a16:creationId xmlns:a16="http://schemas.microsoft.com/office/drawing/2014/main" id="{09F63C88-7108-41EB-9A02-150BA4606418}"/>
              </a:ext>
            </a:extLst>
          </p:cNvPr>
          <p:cNvSpPr/>
          <p:nvPr/>
        </p:nvSpPr>
        <p:spPr>
          <a:xfrm>
            <a:off x="4329086" y="1605215"/>
            <a:ext cx="6029116" cy="464901"/>
          </a:xfrm>
          <a:custGeom>
            <a:avLst/>
            <a:gdLst/>
            <a:ahLst/>
            <a:cxnLst/>
            <a:rect l="l" t="t" r="r" b="b"/>
            <a:pathLst>
              <a:path w="2952750" h="400050">
                <a:moveTo>
                  <a:pt x="0" y="0"/>
                </a:moveTo>
                <a:lnTo>
                  <a:pt x="2845371" y="0"/>
                </a:lnTo>
                <a:lnTo>
                  <a:pt x="2952330" y="66611"/>
                </a:lnTo>
                <a:lnTo>
                  <a:pt x="2952330" y="399630"/>
                </a:lnTo>
                <a:lnTo>
                  <a:pt x="106959" y="399630"/>
                </a:lnTo>
                <a:lnTo>
                  <a:pt x="0" y="333019"/>
                </a:lnTo>
                <a:lnTo>
                  <a:pt x="0" y="0"/>
                </a:lnTo>
                <a:close/>
              </a:path>
            </a:pathLst>
          </a:custGeom>
          <a:ln w="9525">
            <a:solidFill>
              <a:srgbClr val="95B747"/>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37" name="object 35">
            <a:extLst>
              <a:ext uri="{FF2B5EF4-FFF2-40B4-BE49-F238E27FC236}">
                <a16:creationId xmlns:a16="http://schemas.microsoft.com/office/drawing/2014/main" id="{1CCC2EE5-2B75-432A-B31C-5A6141218803}"/>
              </a:ext>
            </a:extLst>
          </p:cNvPr>
          <p:cNvSpPr txBox="1"/>
          <p:nvPr/>
        </p:nvSpPr>
        <p:spPr>
          <a:xfrm>
            <a:off x="4407825" y="1708505"/>
            <a:ext cx="5950377" cy="319959"/>
          </a:xfrm>
          <a:prstGeom prst="rect">
            <a:avLst/>
          </a:prstGeom>
        </p:spPr>
        <p:txBody>
          <a:bodyPr vert="horz" wrap="square" lIns="0" tIns="12065" rIns="0" bIns="0" rtlCol="0">
            <a:spAutoFit/>
          </a:bodyPr>
          <a:lstStyle/>
          <a:p>
            <a:pPr marL="12700">
              <a:spcBef>
                <a:spcPts val="95"/>
              </a:spcBef>
            </a:pPr>
            <a:r>
              <a:rPr sz="2000" b="1" spc="-165" dirty="0">
                <a:solidFill>
                  <a:srgbClr val="465B29"/>
                </a:solidFill>
                <a:latin typeface="Arial"/>
                <a:cs typeface="Arial"/>
              </a:rPr>
              <a:t>BASADAS EN EL USO O APLICACIÓN DEL PRODUCTO</a:t>
            </a:r>
          </a:p>
        </p:txBody>
      </p:sp>
      <p:sp>
        <p:nvSpPr>
          <p:cNvPr id="38" name="object 36">
            <a:extLst>
              <a:ext uri="{FF2B5EF4-FFF2-40B4-BE49-F238E27FC236}">
                <a16:creationId xmlns:a16="http://schemas.microsoft.com/office/drawing/2014/main" id="{25FFED84-60CA-4CBB-8FAD-4C0804C02A5A}"/>
              </a:ext>
            </a:extLst>
          </p:cNvPr>
          <p:cNvSpPr/>
          <p:nvPr/>
        </p:nvSpPr>
        <p:spPr>
          <a:xfrm>
            <a:off x="3633723" y="1509192"/>
            <a:ext cx="670560" cy="591312"/>
          </a:xfrm>
          <a:prstGeom prst="rect">
            <a:avLst/>
          </a:prstGeom>
          <a:blipFill>
            <a:blip r:embed="rId5"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39" name="object 37">
            <a:extLst>
              <a:ext uri="{FF2B5EF4-FFF2-40B4-BE49-F238E27FC236}">
                <a16:creationId xmlns:a16="http://schemas.microsoft.com/office/drawing/2014/main" id="{756EB5A4-F568-4911-81CB-24EECD770234}"/>
              </a:ext>
            </a:extLst>
          </p:cNvPr>
          <p:cNvSpPr/>
          <p:nvPr/>
        </p:nvSpPr>
        <p:spPr>
          <a:xfrm>
            <a:off x="3623055" y="1442136"/>
            <a:ext cx="691896" cy="618744"/>
          </a:xfrm>
          <a:prstGeom prst="rect">
            <a:avLst/>
          </a:prstGeom>
          <a:blipFill>
            <a:blip r:embed="rId6"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40" name="object 38">
            <a:extLst>
              <a:ext uri="{FF2B5EF4-FFF2-40B4-BE49-F238E27FC236}">
                <a16:creationId xmlns:a16="http://schemas.microsoft.com/office/drawing/2014/main" id="{3E141A2A-EFAD-4584-84F2-633B9C61E88D}"/>
              </a:ext>
            </a:extLst>
          </p:cNvPr>
          <p:cNvSpPr/>
          <p:nvPr/>
        </p:nvSpPr>
        <p:spPr>
          <a:xfrm>
            <a:off x="3681020" y="1533207"/>
            <a:ext cx="576261" cy="496887"/>
          </a:xfrm>
          <a:prstGeom prst="rect">
            <a:avLst/>
          </a:prstGeom>
          <a:blipFill>
            <a:blip r:embed="rId7"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41" name="object 39">
            <a:extLst>
              <a:ext uri="{FF2B5EF4-FFF2-40B4-BE49-F238E27FC236}">
                <a16:creationId xmlns:a16="http://schemas.microsoft.com/office/drawing/2014/main" id="{C2007852-A5B9-49F7-9982-55F02C765825}"/>
              </a:ext>
            </a:extLst>
          </p:cNvPr>
          <p:cNvSpPr/>
          <p:nvPr/>
        </p:nvSpPr>
        <p:spPr>
          <a:xfrm>
            <a:off x="3681020" y="1533207"/>
            <a:ext cx="576580" cy="497205"/>
          </a:xfrm>
          <a:custGeom>
            <a:avLst/>
            <a:gdLst/>
            <a:ahLst/>
            <a:cxnLst/>
            <a:rect l="l" t="t" r="r" b="b"/>
            <a:pathLst>
              <a:path w="576580" h="497204">
                <a:moveTo>
                  <a:pt x="0" y="0"/>
                </a:moveTo>
                <a:lnTo>
                  <a:pt x="493445" y="0"/>
                </a:lnTo>
                <a:lnTo>
                  <a:pt x="576262" y="82816"/>
                </a:lnTo>
                <a:lnTo>
                  <a:pt x="576262" y="496887"/>
                </a:lnTo>
                <a:lnTo>
                  <a:pt x="82816" y="496887"/>
                </a:lnTo>
                <a:lnTo>
                  <a:pt x="0" y="414070"/>
                </a:lnTo>
                <a:lnTo>
                  <a:pt x="0" y="0"/>
                </a:lnTo>
                <a:close/>
              </a:path>
            </a:pathLst>
          </a:custGeom>
          <a:ln w="9525">
            <a:solidFill>
              <a:srgbClr val="95B747"/>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42" name="object 40">
            <a:extLst>
              <a:ext uri="{FF2B5EF4-FFF2-40B4-BE49-F238E27FC236}">
                <a16:creationId xmlns:a16="http://schemas.microsoft.com/office/drawing/2014/main" id="{7DF78052-920B-4890-80D0-C95E7E79C3B0}"/>
              </a:ext>
            </a:extLst>
          </p:cNvPr>
          <p:cNvSpPr txBox="1"/>
          <p:nvPr/>
        </p:nvSpPr>
        <p:spPr>
          <a:xfrm>
            <a:off x="3866344" y="1532725"/>
            <a:ext cx="205740" cy="452120"/>
          </a:xfrm>
          <a:prstGeom prst="rect">
            <a:avLst/>
          </a:prstGeom>
        </p:spPr>
        <p:txBody>
          <a:bodyPr vert="horz" wrap="square" lIns="0" tIns="12065" rIns="0" bIns="0" rtlCol="0">
            <a:spAutoFit/>
          </a:bodyPr>
          <a:lstStyle/>
          <a:p>
            <a:pPr marL="12700">
              <a:spcBef>
                <a:spcPts val="95"/>
              </a:spcBef>
            </a:pPr>
            <a:r>
              <a:rPr sz="2800" spc="-145" dirty="0">
                <a:solidFill>
                  <a:srgbClr val="FFFFFF"/>
                </a:solidFill>
                <a:latin typeface="Arial"/>
                <a:cs typeface="Arial"/>
              </a:rPr>
              <a:t>3</a:t>
            </a:r>
            <a:endParaRPr sz="2800">
              <a:solidFill>
                <a:prstClr val="black"/>
              </a:solidFill>
              <a:latin typeface="Arial"/>
              <a:cs typeface="Arial"/>
            </a:endParaRPr>
          </a:p>
        </p:txBody>
      </p:sp>
      <p:sp>
        <p:nvSpPr>
          <p:cNvPr id="43" name="object 41">
            <a:extLst>
              <a:ext uri="{FF2B5EF4-FFF2-40B4-BE49-F238E27FC236}">
                <a16:creationId xmlns:a16="http://schemas.microsoft.com/office/drawing/2014/main" id="{CC0956C9-7290-4E93-B927-79CC2C4E4DB5}"/>
              </a:ext>
            </a:extLst>
          </p:cNvPr>
          <p:cNvSpPr/>
          <p:nvPr/>
        </p:nvSpPr>
        <p:spPr>
          <a:xfrm>
            <a:off x="4675088" y="4421373"/>
            <a:ext cx="7057390" cy="1440180"/>
          </a:xfrm>
          <a:custGeom>
            <a:avLst/>
            <a:gdLst/>
            <a:ahLst/>
            <a:cxnLst/>
            <a:rect l="l" t="t" r="r" b="b"/>
            <a:pathLst>
              <a:path w="7057390" h="1440179">
                <a:moveTo>
                  <a:pt x="6816750" y="0"/>
                </a:moveTo>
                <a:lnTo>
                  <a:pt x="0" y="0"/>
                </a:lnTo>
                <a:lnTo>
                  <a:pt x="0" y="1200124"/>
                </a:lnTo>
                <a:lnTo>
                  <a:pt x="240029" y="1440154"/>
                </a:lnTo>
                <a:lnTo>
                  <a:pt x="7056780" y="1440154"/>
                </a:lnTo>
                <a:lnTo>
                  <a:pt x="7056780" y="240029"/>
                </a:lnTo>
                <a:lnTo>
                  <a:pt x="6816750" y="0"/>
                </a:lnTo>
                <a:close/>
              </a:path>
            </a:pathLst>
          </a:custGeom>
          <a:no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44" name="object 42">
            <a:extLst>
              <a:ext uri="{FF2B5EF4-FFF2-40B4-BE49-F238E27FC236}">
                <a16:creationId xmlns:a16="http://schemas.microsoft.com/office/drawing/2014/main" id="{CB3A6CAD-CAD7-4493-96D7-07F825DA4FF8}"/>
              </a:ext>
            </a:extLst>
          </p:cNvPr>
          <p:cNvSpPr/>
          <p:nvPr/>
        </p:nvSpPr>
        <p:spPr>
          <a:xfrm>
            <a:off x="3738985" y="4438706"/>
            <a:ext cx="7993493" cy="1997022"/>
          </a:xfrm>
          <a:custGeom>
            <a:avLst/>
            <a:gdLst/>
            <a:ahLst/>
            <a:cxnLst/>
            <a:rect l="l" t="t" r="r" b="b"/>
            <a:pathLst>
              <a:path w="7057390" h="1440179">
                <a:moveTo>
                  <a:pt x="0" y="0"/>
                </a:moveTo>
                <a:lnTo>
                  <a:pt x="6816750" y="0"/>
                </a:lnTo>
                <a:lnTo>
                  <a:pt x="7056780" y="240029"/>
                </a:lnTo>
                <a:lnTo>
                  <a:pt x="7056780" y="1440154"/>
                </a:lnTo>
                <a:lnTo>
                  <a:pt x="240029" y="1440154"/>
                </a:lnTo>
                <a:lnTo>
                  <a:pt x="0" y="1200124"/>
                </a:lnTo>
                <a:lnTo>
                  <a:pt x="0" y="0"/>
                </a:lnTo>
                <a:close/>
              </a:path>
            </a:pathLst>
          </a:custGeom>
          <a:ln w="6350">
            <a:solidFill>
              <a:srgbClr val="98B94E"/>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45" name="object 43">
            <a:extLst>
              <a:ext uri="{FF2B5EF4-FFF2-40B4-BE49-F238E27FC236}">
                <a16:creationId xmlns:a16="http://schemas.microsoft.com/office/drawing/2014/main" id="{DE9B1352-62D0-4018-ABE9-864F6DB2062F}"/>
              </a:ext>
            </a:extLst>
          </p:cNvPr>
          <p:cNvSpPr txBox="1"/>
          <p:nvPr/>
        </p:nvSpPr>
        <p:spPr>
          <a:xfrm>
            <a:off x="3866344" y="4551622"/>
            <a:ext cx="7866134" cy="1884106"/>
          </a:xfrm>
          <a:prstGeom prst="rect">
            <a:avLst/>
          </a:prstGeom>
        </p:spPr>
        <p:txBody>
          <a:bodyPr vert="horz" wrap="square" lIns="0" tIns="12700" rIns="0" bIns="0" rtlCol="0">
            <a:spAutoFit/>
          </a:bodyPr>
          <a:lstStyle/>
          <a:p>
            <a:pPr marL="241300" marR="262890" indent="-228600">
              <a:lnSpc>
                <a:spcPct val="109500"/>
              </a:lnSpc>
              <a:spcBef>
                <a:spcPts val="100"/>
              </a:spcBef>
              <a:buClr>
                <a:srgbClr val="71903B"/>
              </a:buClr>
              <a:buFont typeface="Wingdings"/>
              <a:buChar char=""/>
              <a:tabLst>
                <a:tab pos="241935" algn="l"/>
              </a:tabLst>
            </a:pPr>
            <a:r>
              <a:rPr sz="1600" dirty="0">
                <a:solidFill>
                  <a:prstClr val="black"/>
                </a:solidFill>
                <a:latin typeface="Arial"/>
                <a:cs typeface="Arial"/>
              </a:rPr>
              <a:t>Está enfocado a un perfil de usuario concreto, se suele tener en cuenta cuando la marca quiere diversificar,  dirigiéndose a un </a:t>
            </a:r>
            <a:r>
              <a:rPr sz="1600" i="1" dirty="0">
                <a:solidFill>
                  <a:prstClr val="black"/>
                </a:solidFill>
                <a:latin typeface="Arial"/>
                <a:cs typeface="Arial"/>
              </a:rPr>
              <a:t>target </a:t>
            </a:r>
            <a:r>
              <a:rPr sz="1600" dirty="0">
                <a:solidFill>
                  <a:prstClr val="black"/>
                </a:solidFill>
                <a:latin typeface="Arial"/>
                <a:cs typeface="Arial"/>
              </a:rPr>
              <a:t>diferente al actual.</a:t>
            </a:r>
          </a:p>
          <a:p>
            <a:pPr>
              <a:spcBef>
                <a:spcPts val="5"/>
              </a:spcBef>
              <a:buClr>
                <a:srgbClr val="71903B"/>
              </a:buClr>
              <a:buFont typeface="Wingdings"/>
              <a:buChar char=""/>
            </a:pPr>
            <a:endParaRPr sz="1600" dirty="0">
              <a:solidFill>
                <a:prstClr val="black"/>
              </a:solidFill>
              <a:latin typeface="Times New Roman"/>
              <a:cs typeface="Times New Roman"/>
            </a:endParaRPr>
          </a:p>
          <a:p>
            <a:pPr marL="241300" marR="5080" indent="-228600">
              <a:lnSpc>
                <a:spcPct val="110000"/>
              </a:lnSpc>
              <a:buClr>
                <a:srgbClr val="71903B"/>
              </a:buClr>
              <a:buFont typeface="Wingdings"/>
              <a:buChar char=""/>
              <a:tabLst>
                <a:tab pos="241935" algn="l"/>
              </a:tabLst>
            </a:pPr>
            <a:r>
              <a:rPr sz="1600" dirty="0">
                <a:solidFill>
                  <a:prstClr val="black"/>
                </a:solidFill>
                <a:latin typeface="Arial"/>
                <a:cs typeface="Arial"/>
              </a:rPr>
              <a:t>Una forma bastante efectiva de posicionamiento es que una </a:t>
            </a:r>
            <a:r>
              <a:rPr sz="1600" i="1" dirty="0">
                <a:solidFill>
                  <a:prstClr val="black"/>
                </a:solidFill>
                <a:latin typeface="Arial"/>
                <a:cs typeface="Arial"/>
              </a:rPr>
              <a:t>celebrity </a:t>
            </a:r>
            <a:r>
              <a:rPr sz="1600" dirty="0">
                <a:solidFill>
                  <a:prstClr val="black"/>
                </a:solidFill>
                <a:latin typeface="Arial"/>
                <a:cs typeface="Arial"/>
              </a:rPr>
              <a:t>sea la imagen asociada a la marca, de este  modo es más sencillo posicionar nuestra marca en la mente de los perfiles que se sientan indentificados o que  aspiren a ser como esta </a:t>
            </a:r>
            <a:r>
              <a:rPr sz="1600" i="1" dirty="0">
                <a:solidFill>
                  <a:prstClr val="black"/>
                </a:solidFill>
                <a:latin typeface="Arial"/>
                <a:cs typeface="Arial"/>
              </a:rPr>
              <a:t>celebrity</a:t>
            </a:r>
            <a:r>
              <a:rPr sz="1600" dirty="0">
                <a:solidFill>
                  <a:prstClr val="black"/>
                </a:solidFill>
                <a:latin typeface="Arial"/>
                <a:cs typeface="Arial"/>
              </a:rPr>
              <a:t>.</a:t>
            </a:r>
          </a:p>
        </p:txBody>
      </p:sp>
      <p:sp>
        <p:nvSpPr>
          <p:cNvPr id="46" name="object 44">
            <a:extLst>
              <a:ext uri="{FF2B5EF4-FFF2-40B4-BE49-F238E27FC236}">
                <a16:creationId xmlns:a16="http://schemas.microsoft.com/office/drawing/2014/main" id="{07C758F1-1FFA-435D-8340-022363D133C4}"/>
              </a:ext>
            </a:extLst>
          </p:cNvPr>
          <p:cNvSpPr/>
          <p:nvPr/>
        </p:nvSpPr>
        <p:spPr>
          <a:xfrm>
            <a:off x="4339389" y="3683950"/>
            <a:ext cx="3048000" cy="493775"/>
          </a:xfrm>
          <a:prstGeom prst="rect">
            <a:avLst/>
          </a:prstGeom>
          <a:blipFill>
            <a:blip r:embed="rId8"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47" name="object 45">
            <a:extLst>
              <a:ext uri="{FF2B5EF4-FFF2-40B4-BE49-F238E27FC236}">
                <a16:creationId xmlns:a16="http://schemas.microsoft.com/office/drawing/2014/main" id="{FA92ADD9-9CC2-4460-B3F9-6203E66A1311}"/>
              </a:ext>
            </a:extLst>
          </p:cNvPr>
          <p:cNvSpPr/>
          <p:nvPr/>
        </p:nvSpPr>
        <p:spPr>
          <a:xfrm>
            <a:off x="4343961" y="3751006"/>
            <a:ext cx="1831848" cy="312419"/>
          </a:xfrm>
          <a:prstGeom prst="rect">
            <a:avLst/>
          </a:prstGeom>
          <a:blipFill>
            <a:blip r:embed="rId9"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48" name="object 46">
            <a:extLst>
              <a:ext uri="{FF2B5EF4-FFF2-40B4-BE49-F238E27FC236}">
                <a16:creationId xmlns:a16="http://schemas.microsoft.com/office/drawing/2014/main" id="{7AEA1BAE-1EB2-45A8-AF16-D457FD7582BB}"/>
              </a:ext>
            </a:extLst>
          </p:cNvPr>
          <p:cNvSpPr/>
          <p:nvPr/>
        </p:nvSpPr>
        <p:spPr>
          <a:xfrm>
            <a:off x="4387051" y="3710989"/>
            <a:ext cx="3348679" cy="399630"/>
          </a:xfrm>
          <a:prstGeom prst="rect">
            <a:avLst/>
          </a:prstGeom>
          <a:solidFill>
            <a:schemeClr val="accent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49" name="object 47">
            <a:extLst>
              <a:ext uri="{FF2B5EF4-FFF2-40B4-BE49-F238E27FC236}">
                <a16:creationId xmlns:a16="http://schemas.microsoft.com/office/drawing/2014/main" id="{1FC5AE61-8357-4A30-A40D-17B89EF5A965}"/>
              </a:ext>
            </a:extLst>
          </p:cNvPr>
          <p:cNvSpPr/>
          <p:nvPr/>
        </p:nvSpPr>
        <p:spPr>
          <a:xfrm>
            <a:off x="4430069" y="3740129"/>
            <a:ext cx="3182980" cy="400050"/>
          </a:xfrm>
          <a:custGeom>
            <a:avLst/>
            <a:gdLst/>
            <a:ahLst/>
            <a:cxnLst/>
            <a:rect l="l" t="t" r="r" b="b"/>
            <a:pathLst>
              <a:path w="2952750" h="400050">
                <a:moveTo>
                  <a:pt x="0" y="0"/>
                </a:moveTo>
                <a:lnTo>
                  <a:pt x="2845371" y="0"/>
                </a:lnTo>
                <a:lnTo>
                  <a:pt x="2952330" y="66611"/>
                </a:lnTo>
                <a:lnTo>
                  <a:pt x="2952330" y="399630"/>
                </a:lnTo>
                <a:lnTo>
                  <a:pt x="106959" y="399630"/>
                </a:lnTo>
                <a:lnTo>
                  <a:pt x="0" y="333019"/>
                </a:lnTo>
                <a:lnTo>
                  <a:pt x="0" y="0"/>
                </a:lnTo>
                <a:close/>
              </a:path>
            </a:pathLst>
          </a:custGeom>
          <a:ln w="9525">
            <a:solidFill>
              <a:srgbClr val="95B747"/>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50" name="object 48">
            <a:extLst>
              <a:ext uri="{FF2B5EF4-FFF2-40B4-BE49-F238E27FC236}">
                <a16:creationId xmlns:a16="http://schemas.microsoft.com/office/drawing/2014/main" id="{05E3AE71-C047-4BD9-A9FA-739776C594CF}"/>
              </a:ext>
            </a:extLst>
          </p:cNvPr>
          <p:cNvSpPr txBox="1"/>
          <p:nvPr/>
        </p:nvSpPr>
        <p:spPr>
          <a:xfrm>
            <a:off x="4465791" y="3797526"/>
            <a:ext cx="3104241" cy="320601"/>
          </a:xfrm>
          <a:prstGeom prst="rect">
            <a:avLst/>
          </a:prstGeom>
        </p:spPr>
        <p:txBody>
          <a:bodyPr vert="horz" wrap="square" lIns="0" tIns="12700" rIns="0" bIns="0" rtlCol="0">
            <a:spAutoFit/>
          </a:bodyPr>
          <a:lstStyle/>
          <a:p>
            <a:pPr marL="12700">
              <a:spcBef>
                <a:spcPts val="100"/>
              </a:spcBef>
            </a:pPr>
            <a:r>
              <a:rPr sz="2000" b="1" spc="-165" dirty="0">
                <a:solidFill>
                  <a:srgbClr val="465B29"/>
                </a:solidFill>
                <a:latin typeface="Arial"/>
                <a:cs typeface="Arial"/>
              </a:rPr>
              <a:t>BASADAS EN EL USUARIO</a:t>
            </a:r>
          </a:p>
        </p:txBody>
      </p:sp>
      <p:sp>
        <p:nvSpPr>
          <p:cNvPr id="51" name="object 49">
            <a:extLst>
              <a:ext uri="{FF2B5EF4-FFF2-40B4-BE49-F238E27FC236}">
                <a16:creationId xmlns:a16="http://schemas.microsoft.com/office/drawing/2014/main" id="{D19F58C0-30B8-4FC1-8520-0152191F8C39}"/>
              </a:ext>
            </a:extLst>
          </p:cNvPr>
          <p:cNvSpPr/>
          <p:nvPr/>
        </p:nvSpPr>
        <p:spPr>
          <a:xfrm>
            <a:off x="3691688" y="3612323"/>
            <a:ext cx="670560" cy="592836"/>
          </a:xfrm>
          <a:prstGeom prst="rect">
            <a:avLst/>
          </a:prstGeom>
          <a:blipFill>
            <a:blip r:embed="rId10"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52" name="object 50">
            <a:extLst>
              <a:ext uri="{FF2B5EF4-FFF2-40B4-BE49-F238E27FC236}">
                <a16:creationId xmlns:a16="http://schemas.microsoft.com/office/drawing/2014/main" id="{1931FE1F-1749-4F01-B34A-C793BCC1BA48}"/>
              </a:ext>
            </a:extLst>
          </p:cNvPr>
          <p:cNvSpPr/>
          <p:nvPr/>
        </p:nvSpPr>
        <p:spPr>
          <a:xfrm>
            <a:off x="3681020" y="3548315"/>
            <a:ext cx="691896" cy="618744"/>
          </a:xfrm>
          <a:prstGeom prst="rect">
            <a:avLst/>
          </a:prstGeom>
          <a:blipFill>
            <a:blip r:embed="rId11"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53" name="object 51">
            <a:extLst>
              <a:ext uri="{FF2B5EF4-FFF2-40B4-BE49-F238E27FC236}">
                <a16:creationId xmlns:a16="http://schemas.microsoft.com/office/drawing/2014/main" id="{8D8CFCEE-35B5-49D7-BFAA-C4D54C5E7DDF}"/>
              </a:ext>
            </a:extLst>
          </p:cNvPr>
          <p:cNvSpPr/>
          <p:nvPr/>
        </p:nvSpPr>
        <p:spPr>
          <a:xfrm>
            <a:off x="3738985" y="3638992"/>
            <a:ext cx="576261" cy="496887"/>
          </a:xfrm>
          <a:prstGeom prst="rect">
            <a:avLst/>
          </a:prstGeom>
          <a:blipFill>
            <a:blip r:embed="rId7"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54" name="object 52">
            <a:extLst>
              <a:ext uri="{FF2B5EF4-FFF2-40B4-BE49-F238E27FC236}">
                <a16:creationId xmlns:a16="http://schemas.microsoft.com/office/drawing/2014/main" id="{D02B1181-2DB9-47CF-9806-148E78AC3751}"/>
              </a:ext>
            </a:extLst>
          </p:cNvPr>
          <p:cNvSpPr/>
          <p:nvPr/>
        </p:nvSpPr>
        <p:spPr>
          <a:xfrm>
            <a:off x="3738985" y="3638992"/>
            <a:ext cx="576580" cy="497205"/>
          </a:xfrm>
          <a:custGeom>
            <a:avLst/>
            <a:gdLst/>
            <a:ahLst/>
            <a:cxnLst/>
            <a:rect l="l" t="t" r="r" b="b"/>
            <a:pathLst>
              <a:path w="576580" h="497204">
                <a:moveTo>
                  <a:pt x="0" y="0"/>
                </a:moveTo>
                <a:lnTo>
                  <a:pt x="493445" y="0"/>
                </a:lnTo>
                <a:lnTo>
                  <a:pt x="576262" y="82816"/>
                </a:lnTo>
                <a:lnTo>
                  <a:pt x="576262" y="496887"/>
                </a:lnTo>
                <a:lnTo>
                  <a:pt x="82816" y="496887"/>
                </a:lnTo>
                <a:lnTo>
                  <a:pt x="0" y="414070"/>
                </a:lnTo>
                <a:lnTo>
                  <a:pt x="0" y="0"/>
                </a:lnTo>
                <a:close/>
              </a:path>
            </a:pathLst>
          </a:custGeom>
          <a:ln w="9525">
            <a:solidFill>
              <a:srgbClr val="95B747"/>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55" name="object 53">
            <a:extLst>
              <a:ext uri="{FF2B5EF4-FFF2-40B4-BE49-F238E27FC236}">
                <a16:creationId xmlns:a16="http://schemas.microsoft.com/office/drawing/2014/main" id="{5DA11B5A-BED7-43BB-B87C-0299332B525E}"/>
              </a:ext>
            </a:extLst>
          </p:cNvPr>
          <p:cNvSpPr txBox="1"/>
          <p:nvPr/>
        </p:nvSpPr>
        <p:spPr>
          <a:xfrm>
            <a:off x="3924309" y="3638510"/>
            <a:ext cx="205740" cy="452120"/>
          </a:xfrm>
          <a:prstGeom prst="rect">
            <a:avLst/>
          </a:prstGeom>
        </p:spPr>
        <p:txBody>
          <a:bodyPr vert="horz" wrap="square" lIns="0" tIns="12065" rIns="0" bIns="0" rtlCol="0">
            <a:spAutoFit/>
          </a:bodyPr>
          <a:lstStyle/>
          <a:p>
            <a:pPr marL="12700">
              <a:spcBef>
                <a:spcPts val="95"/>
              </a:spcBef>
            </a:pPr>
            <a:r>
              <a:rPr sz="2800" spc="-145" dirty="0">
                <a:solidFill>
                  <a:srgbClr val="FFFFFF"/>
                </a:solidFill>
                <a:latin typeface="Arial"/>
                <a:cs typeface="Arial"/>
              </a:rPr>
              <a:t>4</a:t>
            </a:r>
            <a:endParaRPr sz="2800">
              <a:solidFill>
                <a:prstClr val="black"/>
              </a:solidFill>
              <a:latin typeface="Arial"/>
              <a:cs typeface="Arial"/>
            </a:endParaRPr>
          </a:p>
        </p:txBody>
      </p:sp>
    </p:spTree>
    <p:extLst>
      <p:ext uri="{BB962C8B-B14F-4D97-AF65-F5344CB8AC3E}">
        <p14:creationId xmlns:p14="http://schemas.microsoft.com/office/powerpoint/2010/main" val="1307464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881124"/>
            <a:ext cx="12192000" cy="4816291"/>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sz="3600" dirty="0">
              <a:solidFill>
                <a:prstClr val="black"/>
              </a:solidFill>
            </a:endParaRPr>
          </a:p>
        </p:txBody>
      </p:sp>
      <p:sp>
        <p:nvSpPr>
          <p:cNvPr id="3" name="Rectángulo 2">
            <a:extLst>
              <a:ext uri="{FF2B5EF4-FFF2-40B4-BE49-F238E27FC236}">
                <a16:creationId xmlns:a16="http://schemas.microsoft.com/office/drawing/2014/main" id="{F243BA7B-A57C-4079-815E-10C91B7E3420}"/>
              </a:ext>
            </a:extLst>
          </p:cNvPr>
          <p:cNvSpPr/>
          <p:nvPr/>
        </p:nvSpPr>
        <p:spPr>
          <a:xfrm>
            <a:off x="193431" y="223324"/>
            <a:ext cx="8273358" cy="523220"/>
          </a:xfrm>
          <a:prstGeom prst="rect">
            <a:avLst/>
          </a:prstGeom>
          <a:solidFill>
            <a:schemeClr val="bg1">
              <a:lumMod val="85000"/>
            </a:schemeClr>
          </a:solidFill>
        </p:spPr>
        <p:txBody>
          <a:bodyPr wrap="square">
            <a:spAutoFit/>
          </a:bodyPr>
          <a:lstStyle/>
          <a:p>
            <a:r>
              <a:rPr lang="es-PA" sz="2800" b="1" dirty="0">
                <a:solidFill>
                  <a:prstClr val="black"/>
                </a:solidFill>
                <a:latin typeface="Calibri" panose="020F0502020204030204" pitchFamily="34" charset="0"/>
                <a:cs typeface="Calibri" panose="020F0502020204030204" pitchFamily="34" charset="0"/>
              </a:rPr>
              <a:t>Ejemplos de posicionamiento basado uso o aplicación</a:t>
            </a:r>
            <a:endParaRPr lang="es-PA" sz="2800" b="1" dirty="0">
              <a:latin typeface="Calibri" panose="020F0502020204030204" pitchFamily="34" charset="0"/>
              <a:cs typeface="Calibri" panose="020F0502020204030204" pitchFamily="34" charset="0"/>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538" y="5855677"/>
            <a:ext cx="1332957" cy="805106"/>
          </a:xfrm>
          <a:prstGeom prst="rect">
            <a:avLst/>
          </a:prstGeom>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66789" y="1165937"/>
            <a:ext cx="3143250" cy="1285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2644" y="2646331"/>
            <a:ext cx="3143250" cy="1285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79208" y="1165936"/>
            <a:ext cx="3143250" cy="1285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66789" y="4180149"/>
            <a:ext cx="3143250" cy="1285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5"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79208" y="4180148"/>
            <a:ext cx="3143250" cy="1285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9" name="Picture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3430" y="1122468"/>
            <a:ext cx="4333599" cy="4333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551129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881124"/>
            <a:ext cx="12192000" cy="4816291"/>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sz="3600" dirty="0">
              <a:solidFill>
                <a:prstClr val="black"/>
              </a:solidFill>
            </a:endParaRPr>
          </a:p>
        </p:txBody>
      </p:sp>
      <p:sp>
        <p:nvSpPr>
          <p:cNvPr id="3" name="Rectángulo 2">
            <a:extLst>
              <a:ext uri="{FF2B5EF4-FFF2-40B4-BE49-F238E27FC236}">
                <a16:creationId xmlns:a16="http://schemas.microsoft.com/office/drawing/2014/main" id="{F243BA7B-A57C-4079-815E-10C91B7E3420}"/>
              </a:ext>
            </a:extLst>
          </p:cNvPr>
          <p:cNvSpPr/>
          <p:nvPr/>
        </p:nvSpPr>
        <p:spPr>
          <a:xfrm>
            <a:off x="193430" y="223324"/>
            <a:ext cx="8216051" cy="523220"/>
          </a:xfrm>
          <a:prstGeom prst="rect">
            <a:avLst/>
          </a:prstGeom>
          <a:solidFill>
            <a:schemeClr val="bg1">
              <a:lumMod val="85000"/>
            </a:schemeClr>
          </a:solidFill>
        </p:spPr>
        <p:txBody>
          <a:bodyPr wrap="square">
            <a:spAutoFit/>
          </a:bodyPr>
          <a:lstStyle/>
          <a:p>
            <a:r>
              <a:rPr lang="es-PA" sz="2800" b="1" dirty="0">
                <a:solidFill>
                  <a:prstClr val="black"/>
                </a:solidFill>
                <a:latin typeface="Calibri" panose="020F0502020204030204" pitchFamily="34" charset="0"/>
                <a:cs typeface="Calibri" panose="020F0502020204030204" pitchFamily="34" charset="0"/>
              </a:rPr>
              <a:t>Ejemplos de posicionamiento basado uso o aplicación</a:t>
            </a:r>
            <a:endParaRPr lang="es-PA" sz="2800" b="1" dirty="0">
              <a:latin typeface="Calibri" panose="020F0502020204030204" pitchFamily="34" charset="0"/>
              <a:cs typeface="Calibri" panose="020F0502020204030204" pitchFamily="34" charset="0"/>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538" y="5855677"/>
            <a:ext cx="1332957" cy="805106"/>
          </a:xfrm>
          <a:prstGeom prst="rect">
            <a:avLst/>
          </a:prstGeom>
        </p:spPr>
      </p:pic>
      <p:pic>
        <p:nvPicPr>
          <p:cNvPr id="6146" name="Picture 2" descr="Resultado de imagen para verduras picad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1193" y="1395404"/>
            <a:ext cx="3787730" cy="378773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Imagen relacionad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45647" y="1395404"/>
            <a:ext cx="3787730" cy="3787730"/>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1177" y="3034435"/>
            <a:ext cx="3810000" cy="2352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39187" y="1395404"/>
            <a:ext cx="1476375" cy="143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969634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881124"/>
            <a:ext cx="12192000" cy="4816291"/>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sz="3600" dirty="0">
              <a:solidFill>
                <a:prstClr val="black"/>
              </a:solidFill>
            </a:endParaRPr>
          </a:p>
        </p:txBody>
      </p:sp>
      <p:sp>
        <p:nvSpPr>
          <p:cNvPr id="3" name="Rectángulo 2">
            <a:extLst>
              <a:ext uri="{FF2B5EF4-FFF2-40B4-BE49-F238E27FC236}">
                <a16:creationId xmlns:a16="http://schemas.microsoft.com/office/drawing/2014/main" id="{F243BA7B-A57C-4079-815E-10C91B7E3420}"/>
              </a:ext>
            </a:extLst>
          </p:cNvPr>
          <p:cNvSpPr/>
          <p:nvPr/>
        </p:nvSpPr>
        <p:spPr>
          <a:xfrm>
            <a:off x="193431" y="223324"/>
            <a:ext cx="7895492" cy="523220"/>
          </a:xfrm>
          <a:prstGeom prst="rect">
            <a:avLst/>
          </a:prstGeom>
          <a:solidFill>
            <a:schemeClr val="bg1">
              <a:lumMod val="85000"/>
            </a:schemeClr>
          </a:solidFill>
        </p:spPr>
        <p:txBody>
          <a:bodyPr wrap="square">
            <a:spAutoFit/>
          </a:bodyPr>
          <a:lstStyle/>
          <a:p>
            <a:r>
              <a:rPr lang="es-PA" sz="2800" b="1" dirty="0">
                <a:solidFill>
                  <a:prstClr val="black"/>
                </a:solidFill>
                <a:latin typeface="Calibri" panose="020F0502020204030204" pitchFamily="34" charset="0"/>
                <a:cs typeface="Calibri" panose="020F0502020204030204" pitchFamily="34" charset="0"/>
              </a:rPr>
              <a:t>Ejemplos de posicionamiento basado el usuario</a:t>
            </a:r>
            <a:endParaRPr lang="es-PA" sz="2800" b="1" dirty="0">
              <a:latin typeface="Calibri" panose="020F0502020204030204" pitchFamily="34" charset="0"/>
              <a:cs typeface="Calibri" panose="020F0502020204030204" pitchFamily="34" charset="0"/>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538" y="5855677"/>
            <a:ext cx="1332957" cy="805106"/>
          </a:xfrm>
          <a:prstGeom prst="rect">
            <a:avLst/>
          </a:prstGeom>
        </p:spPr>
      </p:pic>
      <p:pic>
        <p:nvPicPr>
          <p:cNvPr id="5122" name="Picture 2" descr="Resultado de imagen para caprice panama sheldry saez"/>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2425325"/>
            <a:ext cx="5711252" cy="3109460"/>
          </a:xfrm>
          <a:prstGeom prst="rect">
            <a:avLst/>
          </a:prstGeom>
          <a:noFill/>
          <a:extLst>
            <a:ext uri="{909E8E84-426E-40DD-AFC4-6F175D3DCCD1}">
              <a14:hiddenFill xmlns:a14="http://schemas.microsoft.com/office/drawing/2010/main">
                <a:solidFill>
                  <a:srgbClr val="FFFFFF"/>
                </a:solidFill>
              </a14:hiddenFill>
            </a:ext>
          </a:extLst>
        </p:spPr>
      </p:pic>
      <p:pic>
        <p:nvPicPr>
          <p:cNvPr id="5125" name="Picture 5" descr="Imagen relacionad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08626" y="1112886"/>
            <a:ext cx="2286000" cy="1219201"/>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2737" y="1001044"/>
            <a:ext cx="4533741" cy="45337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522181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376246" y="0"/>
            <a:ext cx="8815754" cy="6858000"/>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sz="3600" dirty="0">
              <a:solidFill>
                <a:prstClr val="black"/>
              </a:solidFill>
            </a:endParaRPr>
          </a:p>
        </p:txBody>
      </p:sp>
      <p:pic>
        <p:nvPicPr>
          <p:cNvPr id="9" name="Imagen 8">
            <a:extLst>
              <a:ext uri="{FF2B5EF4-FFF2-40B4-BE49-F238E27FC236}">
                <a16:creationId xmlns:a16="http://schemas.microsoft.com/office/drawing/2014/main" id="{FA2F24DF-E078-407F-86B5-A3746F6EBAD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9061" y="5136660"/>
            <a:ext cx="1332957" cy="805106"/>
          </a:xfrm>
          <a:prstGeom prst="rect">
            <a:avLst/>
          </a:prstGeom>
        </p:spPr>
      </p:pic>
      <p:sp>
        <p:nvSpPr>
          <p:cNvPr id="11" name="Rectángulo 10">
            <a:extLst>
              <a:ext uri="{FF2B5EF4-FFF2-40B4-BE49-F238E27FC236}">
                <a16:creationId xmlns:a16="http://schemas.microsoft.com/office/drawing/2014/main" id="{886CC39C-BCAA-41DB-8ED6-A3C529EECF8D}"/>
              </a:ext>
            </a:extLst>
          </p:cNvPr>
          <p:cNvSpPr/>
          <p:nvPr/>
        </p:nvSpPr>
        <p:spPr>
          <a:xfrm>
            <a:off x="338506" y="2591118"/>
            <a:ext cx="2658292" cy="954107"/>
          </a:xfrm>
          <a:prstGeom prst="rect">
            <a:avLst/>
          </a:prstGeom>
          <a:solidFill>
            <a:schemeClr val="bg1">
              <a:lumMod val="85000"/>
            </a:schemeClr>
          </a:solidFill>
        </p:spPr>
        <p:txBody>
          <a:bodyPr wrap="none">
            <a:spAutoFit/>
          </a:bodyPr>
          <a:lstStyle/>
          <a:p>
            <a:pPr algn="ctr"/>
            <a:r>
              <a:rPr lang="es-PA" sz="2800" b="1" dirty="0">
                <a:solidFill>
                  <a:prstClr val="black"/>
                </a:solidFill>
                <a:latin typeface="Calibri" panose="020F0502020204030204" pitchFamily="34" charset="0"/>
                <a:cs typeface="Calibri" panose="020F0502020204030204" pitchFamily="34" charset="0"/>
              </a:rPr>
              <a:t>Tipos de</a:t>
            </a:r>
          </a:p>
          <a:p>
            <a:pPr algn="ctr"/>
            <a:r>
              <a:rPr lang="es-PA" sz="2800" b="1" dirty="0">
                <a:solidFill>
                  <a:prstClr val="black"/>
                </a:solidFill>
                <a:latin typeface="Calibri" panose="020F0502020204030204" pitchFamily="34" charset="0"/>
                <a:cs typeface="Calibri" panose="020F0502020204030204" pitchFamily="34" charset="0"/>
              </a:rPr>
              <a:t>Posicionamiento</a:t>
            </a:r>
            <a:endParaRPr lang="es-PA" sz="2800" b="1" dirty="0">
              <a:latin typeface="Calibri" panose="020F0502020204030204" pitchFamily="34" charset="0"/>
              <a:cs typeface="Calibri" panose="020F0502020204030204" pitchFamily="34" charset="0"/>
            </a:endParaRPr>
          </a:p>
        </p:txBody>
      </p:sp>
      <p:sp>
        <p:nvSpPr>
          <p:cNvPr id="13" name="object 29">
            <a:extLst>
              <a:ext uri="{FF2B5EF4-FFF2-40B4-BE49-F238E27FC236}">
                <a16:creationId xmlns:a16="http://schemas.microsoft.com/office/drawing/2014/main" id="{2CBF5BB1-B27B-4D29-BC17-9A3357883333}"/>
              </a:ext>
            </a:extLst>
          </p:cNvPr>
          <p:cNvSpPr/>
          <p:nvPr/>
        </p:nvSpPr>
        <p:spPr>
          <a:xfrm>
            <a:off x="4093497" y="1912230"/>
            <a:ext cx="7524407" cy="4519750"/>
          </a:xfrm>
          <a:custGeom>
            <a:avLst/>
            <a:gdLst/>
            <a:ahLst/>
            <a:cxnLst/>
            <a:rect l="l" t="t" r="r" b="b"/>
            <a:pathLst>
              <a:path w="6193155" h="2880360">
                <a:moveTo>
                  <a:pt x="0" y="0"/>
                </a:moveTo>
                <a:lnTo>
                  <a:pt x="5712625" y="0"/>
                </a:lnTo>
                <a:lnTo>
                  <a:pt x="6192685" y="480059"/>
                </a:lnTo>
                <a:lnTo>
                  <a:pt x="6192685" y="2880321"/>
                </a:lnTo>
                <a:lnTo>
                  <a:pt x="480059" y="2880321"/>
                </a:lnTo>
                <a:lnTo>
                  <a:pt x="0" y="2400261"/>
                </a:lnTo>
                <a:lnTo>
                  <a:pt x="0" y="0"/>
                </a:lnTo>
                <a:close/>
              </a:path>
            </a:pathLst>
          </a:custGeom>
          <a:ln w="6350">
            <a:solidFill>
              <a:srgbClr val="98B94E"/>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14" name="object 30">
            <a:extLst>
              <a:ext uri="{FF2B5EF4-FFF2-40B4-BE49-F238E27FC236}">
                <a16:creationId xmlns:a16="http://schemas.microsoft.com/office/drawing/2014/main" id="{E63975D0-7E7F-48A3-BCC5-C96CE17EBB0D}"/>
              </a:ext>
            </a:extLst>
          </p:cNvPr>
          <p:cNvSpPr txBox="1"/>
          <p:nvPr/>
        </p:nvSpPr>
        <p:spPr>
          <a:xfrm>
            <a:off x="4329087" y="2024235"/>
            <a:ext cx="7118498" cy="4407745"/>
          </a:xfrm>
          <a:prstGeom prst="rect">
            <a:avLst/>
          </a:prstGeom>
        </p:spPr>
        <p:txBody>
          <a:bodyPr vert="horz" wrap="square" lIns="0" tIns="12065" rIns="0" bIns="0" rtlCol="0">
            <a:spAutoFit/>
          </a:bodyPr>
          <a:lstStyle/>
          <a:p>
            <a:pPr marL="241300" marR="5080" indent="-228600">
              <a:lnSpc>
                <a:spcPct val="120000"/>
              </a:lnSpc>
              <a:spcBef>
                <a:spcPts val="95"/>
              </a:spcBef>
              <a:buClr>
                <a:srgbClr val="71903B"/>
              </a:buClr>
              <a:buFont typeface="Wingdings"/>
              <a:buChar char=""/>
              <a:tabLst>
                <a:tab pos="241300" algn="l"/>
              </a:tabLst>
            </a:pPr>
            <a:r>
              <a:rPr sz="1600" dirty="0">
                <a:solidFill>
                  <a:prstClr val="black"/>
                </a:solidFill>
                <a:latin typeface="Arial"/>
                <a:cs typeface="Arial"/>
              </a:rPr>
              <a:t>Explota las ventajas competitivas y los atributos de nuestra marca, comparándolas con las  marcas competidoras. </a:t>
            </a:r>
            <a:endParaRPr lang="es-ES" sz="1600" dirty="0">
              <a:solidFill>
                <a:prstClr val="black"/>
              </a:solidFill>
              <a:latin typeface="Arial"/>
              <a:cs typeface="Arial"/>
            </a:endParaRPr>
          </a:p>
          <a:p>
            <a:pPr marL="241300" marR="5080" indent="-228600">
              <a:lnSpc>
                <a:spcPct val="120000"/>
              </a:lnSpc>
              <a:spcBef>
                <a:spcPts val="95"/>
              </a:spcBef>
              <a:buClr>
                <a:srgbClr val="71903B"/>
              </a:buClr>
              <a:buFont typeface="Wingdings"/>
              <a:buChar char=""/>
              <a:tabLst>
                <a:tab pos="241300" algn="l"/>
              </a:tabLst>
            </a:pPr>
            <a:r>
              <a:rPr sz="1600" dirty="0" err="1">
                <a:solidFill>
                  <a:prstClr val="black"/>
                </a:solidFill>
                <a:latin typeface="Arial"/>
                <a:cs typeface="Arial"/>
              </a:rPr>
              <a:t>Es</a:t>
            </a:r>
            <a:r>
              <a:rPr sz="1600" dirty="0">
                <a:solidFill>
                  <a:prstClr val="black"/>
                </a:solidFill>
                <a:latin typeface="Arial"/>
                <a:cs typeface="Arial"/>
              </a:rPr>
              <a:t> una estrategia que tiene como ventaja que las personas comparamos  con facilidad, así que conseguir que nuestra marca este comparativamente posicionada por  encima de las demás, puede suponer una garantía de </a:t>
            </a:r>
            <a:r>
              <a:rPr sz="1600" dirty="0" err="1">
                <a:solidFill>
                  <a:prstClr val="black"/>
                </a:solidFill>
                <a:latin typeface="Arial"/>
                <a:cs typeface="Arial"/>
              </a:rPr>
              <a:t>compra</a:t>
            </a:r>
            <a:r>
              <a:rPr sz="1600" dirty="0">
                <a:solidFill>
                  <a:prstClr val="black"/>
                </a:solidFill>
                <a:latin typeface="Arial"/>
                <a:cs typeface="Arial"/>
              </a:rPr>
              <a:t>.</a:t>
            </a:r>
            <a:endParaRPr sz="1600" dirty="0">
              <a:solidFill>
                <a:prstClr val="black"/>
              </a:solidFill>
              <a:latin typeface="Times New Roman"/>
              <a:cs typeface="Times New Roman"/>
            </a:endParaRPr>
          </a:p>
          <a:p>
            <a:pPr marL="241300" marR="115570" indent="-228600">
              <a:lnSpc>
                <a:spcPct val="120000"/>
              </a:lnSpc>
              <a:buClr>
                <a:srgbClr val="71903B"/>
              </a:buClr>
              <a:buFont typeface="Wingdings"/>
              <a:buChar char=""/>
              <a:tabLst>
                <a:tab pos="241935" algn="l"/>
              </a:tabLst>
            </a:pPr>
            <a:r>
              <a:rPr sz="1600" dirty="0">
                <a:solidFill>
                  <a:prstClr val="black"/>
                </a:solidFill>
                <a:latin typeface="Arial"/>
                <a:cs typeface="Arial"/>
              </a:rPr>
              <a:t>No siempre nos podemos posicionar frente a la competencia como la mejor marca o la marca  líder, así que esta estrategia presenta dos variaciones:</a:t>
            </a:r>
          </a:p>
          <a:p>
            <a:pPr>
              <a:spcBef>
                <a:spcPts val="15"/>
              </a:spcBef>
              <a:buClr>
                <a:srgbClr val="71903B"/>
              </a:buClr>
              <a:buFont typeface="Wingdings"/>
              <a:buChar char=""/>
            </a:pPr>
            <a:endParaRPr sz="1600" dirty="0">
              <a:solidFill>
                <a:prstClr val="black"/>
              </a:solidFill>
              <a:latin typeface="Times New Roman"/>
              <a:cs typeface="Times New Roman"/>
            </a:endParaRPr>
          </a:p>
          <a:p>
            <a:pPr marL="698500" marR="17780" lvl="1" indent="-228600">
              <a:lnSpc>
                <a:spcPct val="120000"/>
              </a:lnSpc>
              <a:buClr>
                <a:srgbClr val="71903B"/>
              </a:buClr>
              <a:buFont typeface="Wingdings"/>
              <a:buChar char=""/>
              <a:tabLst>
                <a:tab pos="698500" algn="l"/>
                <a:tab pos="699135" algn="l"/>
              </a:tabLst>
            </a:pPr>
            <a:r>
              <a:rPr sz="1600" b="1" dirty="0">
                <a:solidFill>
                  <a:prstClr val="black"/>
                </a:solidFill>
                <a:latin typeface="Trebuchet MS"/>
                <a:cs typeface="Trebuchet MS"/>
              </a:rPr>
              <a:t>Líder</a:t>
            </a:r>
            <a:r>
              <a:rPr sz="1600" dirty="0">
                <a:solidFill>
                  <a:prstClr val="black"/>
                </a:solidFill>
                <a:latin typeface="Arial"/>
                <a:cs typeface="Arial"/>
              </a:rPr>
              <a:t>: es el que primero se posiciona en la mente del consumidor y consigue mantener  su posición.</a:t>
            </a:r>
          </a:p>
          <a:p>
            <a:pPr marL="698500" marR="55880" lvl="1" indent="-228600">
              <a:lnSpc>
                <a:spcPct val="120000"/>
              </a:lnSpc>
              <a:buClr>
                <a:srgbClr val="71903B"/>
              </a:buClr>
              <a:buFont typeface="Wingdings"/>
              <a:buChar char=""/>
              <a:tabLst>
                <a:tab pos="698500" algn="l"/>
                <a:tab pos="699135" algn="l"/>
              </a:tabLst>
            </a:pPr>
            <a:r>
              <a:rPr sz="1600" b="1" dirty="0">
                <a:solidFill>
                  <a:prstClr val="black"/>
                </a:solidFill>
                <a:latin typeface="Trebuchet MS"/>
                <a:cs typeface="Trebuchet MS"/>
              </a:rPr>
              <a:t>Seguidor o segundo del mercado</a:t>
            </a:r>
            <a:r>
              <a:rPr sz="1600" dirty="0">
                <a:solidFill>
                  <a:prstClr val="black"/>
                </a:solidFill>
                <a:latin typeface="Arial"/>
                <a:cs typeface="Arial"/>
              </a:rPr>
              <a:t>: la estrategia del número dos puede fundamentarse  en aspectos como ser una alternativa al líder o una opción más económica.</a:t>
            </a:r>
          </a:p>
        </p:txBody>
      </p:sp>
      <p:sp>
        <p:nvSpPr>
          <p:cNvPr id="15" name="object 31">
            <a:extLst>
              <a:ext uri="{FF2B5EF4-FFF2-40B4-BE49-F238E27FC236}">
                <a16:creationId xmlns:a16="http://schemas.microsoft.com/office/drawing/2014/main" id="{F21EE263-73DB-4122-80F2-5D133DDCD42E}"/>
              </a:ext>
            </a:extLst>
          </p:cNvPr>
          <p:cNvSpPr/>
          <p:nvPr/>
        </p:nvSpPr>
        <p:spPr>
          <a:xfrm>
            <a:off x="4417373" y="1365964"/>
            <a:ext cx="3048000" cy="493775"/>
          </a:xfrm>
          <a:prstGeom prst="rect">
            <a:avLst/>
          </a:prstGeom>
          <a:blipFill>
            <a:blip r:embed="rId3"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16" name="object 32">
            <a:extLst>
              <a:ext uri="{FF2B5EF4-FFF2-40B4-BE49-F238E27FC236}">
                <a16:creationId xmlns:a16="http://schemas.microsoft.com/office/drawing/2014/main" id="{97430CD4-EF29-471D-81B4-29C67498301B}"/>
              </a:ext>
            </a:extLst>
          </p:cNvPr>
          <p:cNvSpPr/>
          <p:nvPr/>
        </p:nvSpPr>
        <p:spPr>
          <a:xfrm>
            <a:off x="4421945" y="1433020"/>
            <a:ext cx="2008631" cy="310896"/>
          </a:xfrm>
          <a:prstGeom prst="rect">
            <a:avLst/>
          </a:prstGeom>
          <a:blipFill>
            <a:blip r:embed="rId4"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17" name="object 33">
            <a:extLst>
              <a:ext uri="{FF2B5EF4-FFF2-40B4-BE49-F238E27FC236}">
                <a16:creationId xmlns:a16="http://schemas.microsoft.com/office/drawing/2014/main" id="{080F0D69-477C-43F3-8F2B-730EB23F81D1}"/>
              </a:ext>
            </a:extLst>
          </p:cNvPr>
          <p:cNvSpPr/>
          <p:nvPr/>
        </p:nvSpPr>
        <p:spPr>
          <a:xfrm>
            <a:off x="4450900" y="1393625"/>
            <a:ext cx="3404800" cy="399618"/>
          </a:xfrm>
          <a:prstGeom prst="rect">
            <a:avLst/>
          </a:prstGeom>
          <a:solidFill>
            <a:schemeClr val="accent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18" name="object 34">
            <a:extLst>
              <a:ext uri="{FF2B5EF4-FFF2-40B4-BE49-F238E27FC236}">
                <a16:creationId xmlns:a16="http://schemas.microsoft.com/office/drawing/2014/main" id="{8ED83BA1-063A-4C51-BA03-A8CEF1D26B0A}"/>
              </a:ext>
            </a:extLst>
          </p:cNvPr>
          <p:cNvSpPr/>
          <p:nvPr/>
        </p:nvSpPr>
        <p:spPr>
          <a:xfrm>
            <a:off x="4465035" y="1393409"/>
            <a:ext cx="3319087" cy="400050"/>
          </a:xfrm>
          <a:custGeom>
            <a:avLst/>
            <a:gdLst/>
            <a:ahLst/>
            <a:cxnLst/>
            <a:rect l="l" t="t" r="r" b="b"/>
            <a:pathLst>
              <a:path w="2952750" h="400050">
                <a:moveTo>
                  <a:pt x="0" y="0"/>
                </a:moveTo>
                <a:lnTo>
                  <a:pt x="2845371" y="0"/>
                </a:lnTo>
                <a:lnTo>
                  <a:pt x="2952330" y="66611"/>
                </a:lnTo>
                <a:lnTo>
                  <a:pt x="2952330" y="399630"/>
                </a:lnTo>
                <a:lnTo>
                  <a:pt x="106959" y="399630"/>
                </a:lnTo>
                <a:lnTo>
                  <a:pt x="0" y="333019"/>
                </a:lnTo>
                <a:lnTo>
                  <a:pt x="0" y="0"/>
                </a:lnTo>
                <a:close/>
              </a:path>
            </a:pathLst>
          </a:custGeom>
          <a:ln w="9525">
            <a:solidFill>
              <a:srgbClr val="95B747"/>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19" name="object 35">
            <a:extLst>
              <a:ext uri="{FF2B5EF4-FFF2-40B4-BE49-F238E27FC236}">
                <a16:creationId xmlns:a16="http://schemas.microsoft.com/office/drawing/2014/main" id="{B9F2C837-1DA0-4079-BA4C-F53F438584F2}"/>
              </a:ext>
            </a:extLst>
          </p:cNvPr>
          <p:cNvSpPr txBox="1"/>
          <p:nvPr/>
        </p:nvSpPr>
        <p:spPr>
          <a:xfrm>
            <a:off x="4543776" y="1479934"/>
            <a:ext cx="3240346" cy="320601"/>
          </a:xfrm>
          <a:prstGeom prst="rect">
            <a:avLst/>
          </a:prstGeom>
        </p:spPr>
        <p:txBody>
          <a:bodyPr vert="horz" wrap="square" lIns="0" tIns="12700" rIns="0" bIns="0" rtlCol="0">
            <a:spAutoFit/>
          </a:bodyPr>
          <a:lstStyle/>
          <a:p>
            <a:pPr marL="12700">
              <a:spcBef>
                <a:spcPts val="100"/>
              </a:spcBef>
            </a:pPr>
            <a:r>
              <a:rPr sz="2000" b="1" spc="-165" dirty="0">
                <a:solidFill>
                  <a:srgbClr val="465B29"/>
                </a:solidFill>
                <a:latin typeface="Arial"/>
                <a:cs typeface="Arial"/>
              </a:rPr>
              <a:t>FRENTE A LA COMPETENCIA</a:t>
            </a:r>
          </a:p>
        </p:txBody>
      </p:sp>
      <p:sp>
        <p:nvSpPr>
          <p:cNvPr id="20" name="object 36">
            <a:extLst>
              <a:ext uri="{FF2B5EF4-FFF2-40B4-BE49-F238E27FC236}">
                <a16:creationId xmlns:a16="http://schemas.microsoft.com/office/drawing/2014/main" id="{1577E582-828F-45FE-AF40-0F8528268DCF}"/>
              </a:ext>
            </a:extLst>
          </p:cNvPr>
          <p:cNvSpPr/>
          <p:nvPr/>
        </p:nvSpPr>
        <p:spPr>
          <a:xfrm>
            <a:off x="3769672" y="1297385"/>
            <a:ext cx="670560" cy="591312"/>
          </a:xfrm>
          <a:prstGeom prst="rect">
            <a:avLst/>
          </a:prstGeom>
          <a:blipFill>
            <a:blip r:embed="rId5"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21" name="object 37">
            <a:extLst>
              <a:ext uri="{FF2B5EF4-FFF2-40B4-BE49-F238E27FC236}">
                <a16:creationId xmlns:a16="http://schemas.microsoft.com/office/drawing/2014/main" id="{7D81AFD9-1856-4B44-BF9F-DA03B96834FF}"/>
              </a:ext>
            </a:extLst>
          </p:cNvPr>
          <p:cNvSpPr/>
          <p:nvPr/>
        </p:nvSpPr>
        <p:spPr>
          <a:xfrm>
            <a:off x="3759004" y="1230329"/>
            <a:ext cx="691896" cy="618744"/>
          </a:xfrm>
          <a:prstGeom prst="rect">
            <a:avLst/>
          </a:prstGeom>
          <a:blipFill>
            <a:blip r:embed="rId6"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22" name="object 38">
            <a:extLst>
              <a:ext uri="{FF2B5EF4-FFF2-40B4-BE49-F238E27FC236}">
                <a16:creationId xmlns:a16="http://schemas.microsoft.com/office/drawing/2014/main" id="{FDE645CB-F05D-4057-8C1D-2F36949BE10F}"/>
              </a:ext>
            </a:extLst>
          </p:cNvPr>
          <p:cNvSpPr/>
          <p:nvPr/>
        </p:nvSpPr>
        <p:spPr>
          <a:xfrm>
            <a:off x="3816969" y="1321400"/>
            <a:ext cx="576261" cy="496887"/>
          </a:xfrm>
          <a:prstGeom prst="rect">
            <a:avLst/>
          </a:prstGeom>
          <a:blipFill>
            <a:blip r:embed="rId7"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23" name="object 39">
            <a:extLst>
              <a:ext uri="{FF2B5EF4-FFF2-40B4-BE49-F238E27FC236}">
                <a16:creationId xmlns:a16="http://schemas.microsoft.com/office/drawing/2014/main" id="{1324C8F6-ABCD-4259-8256-3952D37B8364}"/>
              </a:ext>
            </a:extLst>
          </p:cNvPr>
          <p:cNvSpPr/>
          <p:nvPr/>
        </p:nvSpPr>
        <p:spPr>
          <a:xfrm>
            <a:off x="3816969" y="1321400"/>
            <a:ext cx="576580" cy="497205"/>
          </a:xfrm>
          <a:custGeom>
            <a:avLst/>
            <a:gdLst/>
            <a:ahLst/>
            <a:cxnLst/>
            <a:rect l="l" t="t" r="r" b="b"/>
            <a:pathLst>
              <a:path w="576580" h="497204">
                <a:moveTo>
                  <a:pt x="0" y="0"/>
                </a:moveTo>
                <a:lnTo>
                  <a:pt x="493445" y="0"/>
                </a:lnTo>
                <a:lnTo>
                  <a:pt x="576262" y="82816"/>
                </a:lnTo>
                <a:lnTo>
                  <a:pt x="576262" y="496887"/>
                </a:lnTo>
                <a:lnTo>
                  <a:pt x="82816" y="496887"/>
                </a:lnTo>
                <a:lnTo>
                  <a:pt x="0" y="414070"/>
                </a:lnTo>
                <a:lnTo>
                  <a:pt x="0" y="0"/>
                </a:lnTo>
                <a:close/>
              </a:path>
            </a:pathLst>
          </a:custGeom>
          <a:ln w="9525">
            <a:solidFill>
              <a:srgbClr val="95B747"/>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24" name="object 40">
            <a:extLst>
              <a:ext uri="{FF2B5EF4-FFF2-40B4-BE49-F238E27FC236}">
                <a16:creationId xmlns:a16="http://schemas.microsoft.com/office/drawing/2014/main" id="{C2055FFB-1FE9-4B30-A1DF-4D15F4C500D5}"/>
              </a:ext>
            </a:extLst>
          </p:cNvPr>
          <p:cNvSpPr txBox="1"/>
          <p:nvPr/>
        </p:nvSpPr>
        <p:spPr>
          <a:xfrm>
            <a:off x="4002293" y="1320918"/>
            <a:ext cx="205740" cy="452120"/>
          </a:xfrm>
          <a:prstGeom prst="rect">
            <a:avLst/>
          </a:prstGeom>
        </p:spPr>
        <p:txBody>
          <a:bodyPr vert="horz" wrap="square" lIns="0" tIns="12065" rIns="0" bIns="0" rtlCol="0">
            <a:spAutoFit/>
          </a:bodyPr>
          <a:lstStyle/>
          <a:p>
            <a:pPr marL="12700">
              <a:spcBef>
                <a:spcPts val="95"/>
              </a:spcBef>
            </a:pPr>
            <a:r>
              <a:rPr sz="2800" spc="-145" dirty="0">
                <a:solidFill>
                  <a:srgbClr val="FFFFFF"/>
                </a:solidFill>
                <a:latin typeface="Arial"/>
                <a:cs typeface="Arial"/>
              </a:rPr>
              <a:t>5</a:t>
            </a:r>
            <a:endParaRPr sz="2800">
              <a:solidFill>
                <a:prstClr val="black"/>
              </a:solidFill>
              <a:latin typeface="Arial"/>
              <a:cs typeface="Arial"/>
            </a:endParaRPr>
          </a:p>
        </p:txBody>
      </p:sp>
      <p:sp>
        <p:nvSpPr>
          <p:cNvPr id="25" name="object 2">
            <a:extLst>
              <a:ext uri="{FF2B5EF4-FFF2-40B4-BE49-F238E27FC236}">
                <a16:creationId xmlns:a16="http://schemas.microsoft.com/office/drawing/2014/main" id="{DC73B301-A6B8-49FB-A61C-C160A7B9BAD1}"/>
              </a:ext>
            </a:extLst>
          </p:cNvPr>
          <p:cNvSpPr txBox="1">
            <a:spLocks noGrp="1"/>
          </p:cNvSpPr>
          <p:nvPr>
            <p:ph type="title"/>
          </p:nvPr>
        </p:nvSpPr>
        <p:spPr>
          <a:xfrm>
            <a:off x="4329087" y="324233"/>
            <a:ext cx="7524407" cy="690574"/>
          </a:xfrm>
          <a:prstGeom prst="rect">
            <a:avLst/>
          </a:prstGeom>
        </p:spPr>
        <p:txBody>
          <a:bodyPr vert="horz" wrap="square" lIns="0" tIns="13335" rIns="0" bIns="0" rtlCol="0">
            <a:spAutoFit/>
          </a:bodyPr>
          <a:lstStyle/>
          <a:p>
            <a:pPr marL="12700">
              <a:lnSpc>
                <a:spcPct val="100000"/>
              </a:lnSpc>
              <a:spcBef>
                <a:spcPts val="105"/>
              </a:spcBef>
            </a:pPr>
            <a:r>
              <a:rPr lang="es-PA" b="1" spc="-200" dirty="0">
                <a:solidFill>
                  <a:srgbClr val="C00000"/>
                </a:solidFill>
              </a:rPr>
              <a:t>Tipo estrategias de posicionamiento</a:t>
            </a:r>
            <a:endParaRPr sz="4400" b="1" dirty="0">
              <a:solidFill>
                <a:srgbClr val="C00000"/>
              </a:solidFill>
            </a:endParaRPr>
          </a:p>
        </p:txBody>
      </p:sp>
    </p:spTree>
    <p:extLst>
      <p:ext uri="{BB962C8B-B14F-4D97-AF65-F5344CB8AC3E}">
        <p14:creationId xmlns:p14="http://schemas.microsoft.com/office/powerpoint/2010/main" val="27922023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881124"/>
            <a:ext cx="12192000" cy="4816291"/>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sz="3600" dirty="0">
              <a:solidFill>
                <a:prstClr val="black"/>
              </a:solidFill>
            </a:endParaRPr>
          </a:p>
        </p:txBody>
      </p:sp>
      <p:sp>
        <p:nvSpPr>
          <p:cNvPr id="3" name="Rectángulo 2">
            <a:extLst>
              <a:ext uri="{FF2B5EF4-FFF2-40B4-BE49-F238E27FC236}">
                <a16:creationId xmlns:a16="http://schemas.microsoft.com/office/drawing/2014/main" id="{F243BA7B-A57C-4079-815E-10C91B7E3420}"/>
              </a:ext>
            </a:extLst>
          </p:cNvPr>
          <p:cNvSpPr/>
          <p:nvPr/>
        </p:nvSpPr>
        <p:spPr>
          <a:xfrm>
            <a:off x="193431" y="223324"/>
            <a:ext cx="8470884" cy="523220"/>
          </a:xfrm>
          <a:prstGeom prst="rect">
            <a:avLst/>
          </a:prstGeom>
          <a:solidFill>
            <a:schemeClr val="bg1">
              <a:lumMod val="85000"/>
            </a:schemeClr>
          </a:solidFill>
        </p:spPr>
        <p:txBody>
          <a:bodyPr wrap="square">
            <a:spAutoFit/>
          </a:bodyPr>
          <a:lstStyle/>
          <a:p>
            <a:r>
              <a:rPr lang="es-PA" sz="2800" b="1" dirty="0">
                <a:solidFill>
                  <a:prstClr val="black"/>
                </a:solidFill>
                <a:latin typeface="Calibri" panose="020F0502020204030204" pitchFamily="34" charset="0"/>
                <a:cs typeface="Calibri" panose="020F0502020204030204" pitchFamily="34" charset="0"/>
              </a:rPr>
              <a:t>Ejemplos de posicionamiento basado en la competencia</a:t>
            </a:r>
            <a:endParaRPr lang="es-PA" sz="2800" b="1" dirty="0">
              <a:latin typeface="Calibri" panose="020F0502020204030204" pitchFamily="34" charset="0"/>
              <a:cs typeface="Calibri" panose="020F0502020204030204" pitchFamily="34" charset="0"/>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538" y="5855677"/>
            <a:ext cx="1332957" cy="805106"/>
          </a:xfrm>
          <a:prstGeom prst="rect">
            <a:avLst/>
          </a:prstGeom>
        </p:spPr>
      </p:pic>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0324" y="1099559"/>
            <a:ext cx="6571351" cy="43227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77750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881124"/>
            <a:ext cx="12192000" cy="4816291"/>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sz="3600" dirty="0">
              <a:solidFill>
                <a:prstClr val="black"/>
              </a:solidFill>
            </a:endParaRPr>
          </a:p>
        </p:txBody>
      </p:sp>
      <p:sp>
        <p:nvSpPr>
          <p:cNvPr id="3" name="Rectángulo 2">
            <a:extLst>
              <a:ext uri="{FF2B5EF4-FFF2-40B4-BE49-F238E27FC236}">
                <a16:creationId xmlns:a16="http://schemas.microsoft.com/office/drawing/2014/main" id="{F243BA7B-A57C-4079-815E-10C91B7E3420}"/>
              </a:ext>
            </a:extLst>
          </p:cNvPr>
          <p:cNvSpPr/>
          <p:nvPr/>
        </p:nvSpPr>
        <p:spPr>
          <a:xfrm>
            <a:off x="193431" y="223324"/>
            <a:ext cx="8470884" cy="523220"/>
          </a:xfrm>
          <a:prstGeom prst="rect">
            <a:avLst/>
          </a:prstGeom>
          <a:solidFill>
            <a:schemeClr val="bg1">
              <a:lumMod val="85000"/>
            </a:schemeClr>
          </a:solidFill>
        </p:spPr>
        <p:txBody>
          <a:bodyPr wrap="square">
            <a:spAutoFit/>
          </a:bodyPr>
          <a:lstStyle/>
          <a:p>
            <a:r>
              <a:rPr lang="es-PA" sz="2800" b="1" dirty="0">
                <a:solidFill>
                  <a:prstClr val="black"/>
                </a:solidFill>
                <a:latin typeface="Calibri" panose="020F0502020204030204" pitchFamily="34" charset="0"/>
                <a:cs typeface="Calibri" panose="020F0502020204030204" pitchFamily="34" charset="0"/>
              </a:rPr>
              <a:t>Ejemplos de posicionamiento basado en la competencia</a:t>
            </a:r>
            <a:endParaRPr lang="es-PA" sz="2800" b="1" dirty="0">
              <a:latin typeface="Calibri" panose="020F0502020204030204" pitchFamily="34" charset="0"/>
              <a:cs typeface="Calibri" panose="020F0502020204030204" pitchFamily="34" charset="0"/>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538" y="5855677"/>
            <a:ext cx="1332957" cy="805106"/>
          </a:xfrm>
          <a:prstGeom prst="rect">
            <a:avLst/>
          </a:prstGeom>
        </p:spPr>
      </p:pic>
      <p:pic>
        <p:nvPicPr>
          <p:cNvPr id="4" name="Imagen 3">
            <a:extLst>
              <a:ext uri="{FF2B5EF4-FFF2-40B4-BE49-F238E27FC236}">
                <a16:creationId xmlns:a16="http://schemas.microsoft.com/office/drawing/2014/main" id="{F011A979-3B86-4870-8826-473C0586974A}"/>
              </a:ext>
            </a:extLst>
          </p:cNvPr>
          <p:cNvPicPr>
            <a:picLocks noChangeAspect="1"/>
          </p:cNvPicPr>
          <p:nvPr/>
        </p:nvPicPr>
        <p:blipFill>
          <a:blip r:embed="rId3"/>
          <a:stretch>
            <a:fillRect/>
          </a:stretch>
        </p:blipFill>
        <p:spPr>
          <a:xfrm>
            <a:off x="2752960" y="1141897"/>
            <a:ext cx="5911355" cy="4121463"/>
          </a:xfrm>
          <a:prstGeom prst="rect">
            <a:avLst/>
          </a:prstGeom>
        </p:spPr>
      </p:pic>
    </p:spTree>
    <p:extLst>
      <p:ext uri="{BB962C8B-B14F-4D97-AF65-F5344CB8AC3E}">
        <p14:creationId xmlns:p14="http://schemas.microsoft.com/office/powerpoint/2010/main" val="6643386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376246" y="0"/>
            <a:ext cx="8815754" cy="6858000"/>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sz="3600" dirty="0">
              <a:solidFill>
                <a:prstClr val="black"/>
              </a:solidFill>
            </a:endParaRPr>
          </a:p>
        </p:txBody>
      </p:sp>
      <p:pic>
        <p:nvPicPr>
          <p:cNvPr id="9" name="Imagen 8">
            <a:extLst>
              <a:ext uri="{FF2B5EF4-FFF2-40B4-BE49-F238E27FC236}">
                <a16:creationId xmlns:a16="http://schemas.microsoft.com/office/drawing/2014/main" id="{FA2F24DF-E078-407F-86B5-A3746F6EBAD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9061" y="5136660"/>
            <a:ext cx="1332957" cy="805106"/>
          </a:xfrm>
          <a:prstGeom prst="rect">
            <a:avLst/>
          </a:prstGeom>
        </p:spPr>
      </p:pic>
      <p:sp>
        <p:nvSpPr>
          <p:cNvPr id="11" name="Rectángulo 10">
            <a:extLst>
              <a:ext uri="{FF2B5EF4-FFF2-40B4-BE49-F238E27FC236}">
                <a16:creationId xmlns:a16="http://schemas.microsoft.com/office/drawing/2014/main" id="{886CC39C-BCAA-41DB-8ED6-A3C529EECF8D}"/>
              </a:ext>
            </a:extLst>
          </p:cNvPr>
          <p:cNvSpPr/>
          <p:nvPr/>
        </p:nvSpPr>
        <p:spPr>
          <a:xfrm>
            <a:off x="338506" y="2591118"/>
            <a:ext cx="2658292" cy="954107"/>
          </a:xfrm>
          <a:prstGeom prst="rect">
            <a:avLst/>
          </a:prstGeom>
          <a:solidFill>
            <a:schemeClr val="bg1">
              <a:lumMod val="85000"/>
            </a:schemeClr>
          </a:solidFill>
        </p:spPr>
        <p:txBody>
          <a:bodyPr wrap="none">
            <a:spAutoFit/>
          </a:bodyPr>
          <a:lstStyle/>
          <a:p>
            <a:pPr algn="ctr"/>
            <a:r>
              <a:rPr lang="es-PA" sz="2800" b="1" dirty="0">
                <a:solidFill>
                  <a:prstClr val="black"/>
                </a:solidFill>
                <a:latin typeface="Calibri" panose="020F0502020204030204" pitchFamily="34" charset="0"/>
                <a:cs typeface="Calibri" panose="020F0502020204030204" pitchFamily="34" charset="0"/>
              </a:rPr>
              <a:t>Tipos de</a:t>
            </a:r>
          </a:p>
          <a:p>
            <a:pPr algn="ctr"/>
            <a:r>
              <a:rPr lang="es-PA" sz="2800" b="1" dirty="0">
                <a:solidFill>
                  <a:prstClr val="black"/>
                </a:solidFill>
                <a:latin typeface="Calibri" panose="020F0502020204030204" pitchFamily="34" charset="0"/>
                <a:cs typeface="Calibri" panose="020F0502020204030204" pitchFamily="34" charset="0"/>
              </a:rPr>
              <a:t>Posicionamiento</a:t>
            </a:r>
            <a:endParaRPr lang="es-PA" sz="2800" b="1" dirty="0">
              <a:latin typeface="Calibri" panose="020F0502020204030204" pitchFamily="34" charset="0"/>
              <a:cs typeface="Calibri" panose="020F0502020204030204" pitchFamily="34" charset="0"/>
            </a:endParaRPr>
          </a:p>
        </p:txBody>
      </p:sp>
      <p:sp>
        <p:nvSpPr>
          <p:cNvPr id="25" name="object 2">
            <a:extLst>
              <a:ext uri="{FF2B5EF4-FFF2-40B4-BE49-F238E27FC236}">
                <a16:creationId xmlns:a16="http://schemas.microsoft.com/office/drawing/2014/main" id="{DC73B301-A6B8-49FB-A61C-C160A7B9BAD1}"/>
              </a:ext>
            </a:extLst>
          </p:cNvPr>
          <p:cNvSpPr txBox="1">
            <a:spLocks noGrp="1"/>
          </p:cNvSpPr>
          <p:nvPr>
            <p:ph type="title"/>
          </p:nvPr>
        </p:nvSpPr>
        <p:spPr>
          <a:xfrm>
            <a:off x="4329087" y="324233"/>
            <a:ext cx="7524407" cy="690574"/>
          </a:xfrm>
          <a:prstGeom prst="rect">
            <a:avLst/>
          </a:prstGeom>
        </p:spPr>
        <p:txBody>
          <a:bodyPr vert="horz" wrap="square" lIns="0" tIns="13335" rIns="0" bIns="0" rtlCol="0">
            <a:spAutoFit/>
          </a:bodyPr>
          <a:lstStyle/>
          <a:p>
            <a:pPr marL="12700">
              <a:lnSpc>
                <a:spcPct val="100000"/>
              </a:lnSpc>
              <a:spcBef>
                <a:spcPts val="105"/>
              </a:spcBef>
            </a:pPr>
            <a:r>
              <a:rPr lang="es-PA" b="1" spc="-200" dirty="0">
                <a:solidFill>
                  <a:srgbClr val="C00000"/>
                </a:solidFill>
              </a:rPr>
              <a:t>Tipo estrategias de posicionamiento</a:t>
            </a:r>
            <a:endParaRPr sz="4400" b="1" dirty="0">
              <a:solidFill>
                <a:srgbClr val="C00000"/>
              </a:solidFill>
            </a:endParaRPr>
          </a:p>
        </p:txBody>
      </p:sp>
      <p:sp>
        <p:nvSpPr>
          <p:cNvPr id="26" name="object 29">
            <a:extLst>
              <a:ext uri="{FF2B5EF4-FFF2-40B4-BE49-F238E27FC236}">
                <a16:creationId xmlns:a16="http://schemas.microsoft.com/office/drawing/2014/main" id="{488D1443-2ED6-471E-8410-601BD04C7B3F}"/>
              </a:ext>
            </a:extLst>
          </p:cNvPr>
          <p:cNvSpPr/>
          <p:nvPr/>
        </p:nvSpPr>
        <p:spPr>
          <a:xfrm>
            <a:off x="4647564" y="2053915"/>
            <a:ext cx="7057390" cy="1224280"/>
          </a:xfrm>
          <a:custGeom>
            <a:avLst/>
            <a:gdLst/>
            <a:ahLst/>
            <a:cxnLst/>
            <a:rect l="l" t="t" r="r" b="b"/>
            <a:pathLst>
              <a:path w="7057390" h="1224279">
                <a:moveTo>
                  <a:pt x="0" y="0"/>
                </a:moveTo>
                <a:lnTo>
                  <a:pt x="6852754" y="0"/>
                </a:lnTo>
                <a:lnTo>
                  <a:pt x="7056780" y="204025"/>
                </a:lnTo>
                <a:lnTo>
                  <a:pt x="7056780" y="1224140"/>
                </a:lnTo>
                <a:lnTo>
                  <a:pt x="204025" y="1224140"/>
                </a:lnTo>
                <a:lnTo>
                  <a:pt x="0" y="1020114"/>
                </a:lnTo>
                <a:lnTo>
                  <a:pt x="0" y="0"/>
                </a:lnTo>
                <a:close/>
              </a:path>
            </a:pathLst>
          </a:custGeom>
          <a:ln w="6350">
            <a:solidFill>
              <a:srgbClr val="98B94E"/>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27" name="object 30">
            <a:extLst>
              <a:ext uri="{FF2B5EF4-FFF2-40B4-BE49-F238E27FC236}">
                <a16:creationId xmlns:a16="http://schemas.microsoft.com/office/drawing/2014/main" id="{3840F104-E7E3-4FB8-BF03-4FA6581B1F13}"/>
              </a:ext>
            </a:extLst>
          </p:cNvPr>
          <p:cNvSpPr txBox="1"/>
          <p:nvPr/>
        </p:nvSpPr>
        <p:spPr>
          <a:xfrm>
            <a:off x="4880875" y="2081038"/>
            <a:ext cx="6610160" cy="1194045"/>
          </a:xfrm>
          <a:prstGeom prst="rect">
            <a:avLst/>
          </a:prstGeom>
        </p:spPr>
        <p:txBody>
          <a:bodyPr vert="horz" wrap="square" lIns="0" tIns="12065" rIns="0" bIns="0" rtlCol="0">
            <a:spAutoFit/>
          </a:bodyPr>
          <a:lstStyle/>
          <a:p>
            <a:pPr marL="241300" marR="5080" indent="-228600">
              <a:lnSpc>
                <a:spcPct val="120000"/>
              </a:lnSpc>
              <a:spcBef>
                <a:spcPts val="95"/>
              </a:spcBef>
              <a:buClr>
                <a:srgbClr val="71903B"/>
              </a:buClr>
              <a:buFont typeface="Wingdings"/>
              <a:buChar char=""/>
              <a:tabLst>
                <a:tab pos="241935" algn="l"/>
              </a:tabLst>
            </a:pPr>
            <a:r>
              <a:rPr sz="1600" dirty="0">
                <a:solidFill>
                  <a:prstClr val="black"/>
                </a:solidFill>
                <a:latin typeface="Arial"/>
                <a:cs typeface="Arial"/>
              </a:rPr>
              <a:t>Basar la estrategia del producto en esta relación de calidad y precio, o centrarse únicamente en uno de los dos  aspectos, transmitiendo por ejemplo, desde un precio muy competitivo a un precio muy elevado, que habitualmente  esté vinculado a la exclusividad o al lujo.</a:t>
            </a:r>
          </a:p>
        </p:txBody>
      </p:sp>
      <p:sp>
        <p:nvSpPr>
          <p:cNvPr id="28" name="object 31">
            <a:extLst>
              <a:ext uri="{FF2B5EF4-FFF2-40B4-BE49-F238E27FC236}">
                <a16:creationId xmlns:a16="http://schemas.microsoft.com/office/drawing/2014/main" id="{0E0C338A-ECBF-4BF3-BB37-6B5FAA088ACC}"/>
              </a:ext>
            </a:extLst>
          </p:cNvPr>
          <p:cNvSpPr/>
          <p:nvPr/>
        </p:nvSpPr>
        <p:spPr>
          <a:xfrm>
            <a:off x="4311865" y="1474675"/>
            <a:ext cx="3048000" cy="493775"/>
          </a:xfrm>
          <a:prstGeom prst="rect">
            <a:avLst/>
          </a:prstGeom>
          <a:blipFill>
            <a:blip r:embed="rId3"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29" name="object 32">
            <a:extLst>
              <a:ext uri="{FF2B5EF4-FFF2-40B4-BE49-F238E27FC236}">
                <a16:creationId xmlns:a16="http://schemas.microsoft.com/office/drawing/2014/main" id="{65E85448-DA8C-463A-8DE7-BF3B429069EA}"/>
              </a:ext>
            </a:extLst>
          </p:cNvPr>
          <p:cNvSpPr/>
          <p:nvPr/>
        </p:nvSpPr>
        <p:spPr>
          <a:xfrm>
            <a:off x="4316437" y="1541731"/>
            <a:ext cx="2618231" cy="310896"/>
          </a:xfrm>
          <a:prstGeom prst="rect">
            <a:avLst/>
          </a:prstGeom>
          <a:blipFill>
            <a:blip r:embed="rId4"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30" name="object 33">
            <a:extLst>
              <a:ext uri="{FF2B5EF4-FFF2-40B4-BE49-F238E27FC236}">
                <a16:creationId xmlns:a16="http://schemas.microsoft.com/office/drawing/2014/main" id="{82D31FE9-7FCF-4A57-809D-CEF63DD3EF2A}"/>
              </a:ext>
            </a:extLst>
          </p:cNvPr>
          <p:cNvSpPr/>
          <p:nvPr/>
        </p:nvSpPr>
        <p:spPr>
          <a:xfrm>
            <a:off x="4359528" y="1502120"/>
            <a:ext cx="4114564" cy="488484"/>
          </a:xfrm>
          <a:prstGeom prst="rect">
            <a:avLst/>
          </a:prstGeom>
          <a:solidFill>
            <a:schemeClr val="accent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31" name="object 34">
            <a:extLst>
              <a:ext uri="{FF2B5EF4-FFF2-40B4-BE49-F238E27FC236}">
                <a16:creationId xmlns:a16="http://schemas.microsoft.com/office/drawing/2014/main" id="{55221B68-2190-4E3F-83EB-E3DB24BD2C38}"/>
              </a:ext>
            </a:extLst>
          </p:cNvPr>
          <p:cNvSpPr/>
          <p:nvPr/>
        </p:nvSpPr>
        <p:spPr>
          <a:xfrm>
            <a:off x="4359527" y="1502120"/>
            <a:ext cx="4114565" cy="424878"/>
          </a:xfrm>
          <a:custGeom>
            <a:avLst/>
            <a:gdLst/>
            <a:ahLst/>
            <a:cxnLst/>
            <a:rect l="l" t="t" r="r" b="b"/>
            <a:pathLst>
              <a:path w="2952750" h="400050">
                <a:moveTo>
                  <a:pt x="0" y="0"/>
                </a:moveTo>
                <a:lnTo>
                  <a:pt x="2845371" y="0"/>
                </a:lnTo>
                <a:lnTo>
                  <a:pt x="2952330" y="66611"/>
                </a:lnTo>
                <a:lnTo>
                  <a:pt x="2952330" y="399630"/>
                </a:lnTo>
                <a:lnTo>
                  <a:pt x="106959" y="399630"/>
                </a:lnTo>
                <a:lnTo>
                  <a:pt x="0" y="333019"/>
                </a:lnTo>
                <a:lnTo>
                  <a:pt x="0" y="0"/>
                </a:lnTo>
                <a:close/>
              </a:path>
            </a:pathLst>
          </a:custGeom>
          <a:ln w="9525">
            <a:solidFill>
              <a:srgbClr val="95B747"/>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32" name="object 35">
            <a:extLst>
              <a:ext uri="{FF2B5EF4-FFF2-40B4-BE49-F238E27FC236}">
                <a16:creationId xmlns:a16="http://schemas.microsoft.com/office/drawing/2014/main" id="{1BEE0F53-3082-4D4D-BD7B-F959A10859EB}"/>
              </a:ext>
            </a:extLst>
          </p:cNvPr>
          <p:cNvSpPr txBox="1"/>
          <p:nvPr/>
        </p:nvSpPr>
        <p:spPr>
          <a:xfrm>
            <a:off x="4438268" y="1588645"/>
            <a:ext cx="3767718" cy="320601"/>
          </a:xfrm>
          <a:prstGeom prst="rect">
            <a:avLst/>
          </a:prstGeom>
        </p:spPr>
        <p:txBody>
          <a:bodyPr vert="horz" wrap="square" lIns="0" tIns="12700" rIns="0" bIns="0" rtlCol="0">
            <a:spAutoFit/>
          </a:bodyPr>
          <a:lstStyle/>
          <a:p>
            <a:pPr marL="12700">
              <a:spcBef>
                <a:spcPts val="100"/>
              </a:spcBef>
            </a:pPr>
            <a:r>
              <a:rPr sz="2000" b="1" spc="-165" dirty="0">
                <a:solidFill>
                  <a:srgbClr val="465B29"/>
                </a:solidFill>
                <a:latin typeface="Arial"/>
                <a:cs typeface="Arial"/>
              </a:rPr>
              <a:t>BASADAS EN  CALIDAD O </a:t>
            </a:r>
            <a:r>
              <a:rPr lang="es-ES" sz="2000" b="1" spc="-165" dirty="0">
                <a:solidFill>
                  <a:srgbClr val="465B29"/>
                </a:solidFill>
                <a:latin typeface="Arial"/>
                <a:cs typeface="Arial"/>
              </a:rPr>
              <a:t> </a:t>
            </a:r>
            <a:r>
              <a:rPr sz="2000" b="1" spc="-165" dirty="0">
                <a:solidFill>
                  <a:srgbClr val="465B29"/>
                </a:solidFill>
                <a:latin typeface="Arial"/>
                <a:cs typeface="Arial"/>
              </a:rPr>
              <a:t>PRECIO</a:t>
            </a:r>
          </a:p>
        </p:txBody>
      </p:sp>
      <p:sp>
        <p:nvSpPr>
          <p:cNvPr id="33" name="object 36">
            <a:extLst>
              <a:ext uri="{FF2B5EF4-FFF2-40B4-BE49-F238E27FC236}">
                <a16:creationId xmlns:a16="http://schemas.microsoft.com/office/drawing/2014/main" id="{08C1769F-E8B7-4934-B7B3-7E2A4F673AC0}"/>
              </a:ext>
            </a:extLst>
          </p:cNvPr>
          <p:cNvSpPr/>
          <p:nvPr/>
        </p:nvSpPr>
        <p:spPr>
          <a:xfrm>
            <a:off x="3664164" y="1406096"/>
            <a:ext cx="670560" cy="591312"/>
          </a:xfrm>
          <a:prstGeom prst="rect">
            <a:avLst/>
          </a:prstGeom>
          <a:blipFill>
            <a:blip r:embed="rId5"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34" name="object 37">
            <a:extLst>
              <a:ext uri="{FF2B5EF4-FFF2-40B4-BE49-F238E27FC236}">
                <a16:creationId xmlns:a16="http://schemas.microsoft.com/office/drawing/2014/main" id="{CB694F7A-EEA1-4B03-845C-B6A218BE2741}"/>
              </a:ext>
            </a:extLst>
          </p:cNvPr>
          <p:cNvSpPr/>
          <p:nvPr/>
        </p:nvSpPr>
        <p:spPr>
          <a:xfrm>
            <a:off x="3653496" y="1339040"/>
            <a:ext cx="691896" cy="618744"/>
          </a:xfrm>
          <a:prstGeom prst="rect">
            <a:avLst/>
          </a:prstGeom>
          <a:blipFill>
            <a:blip r:embed="rId6"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35" name="object 38">
            <a:extLst>
              <a:ext uri="{FF2B5EF4-FFF2-40B4-BE49-F238E27FC236}">
                <a16:creationId xmlns:a16="http://schemas.microsoft.com/office/drawing/2014/main" id="{D4155B70-8957-4F40-A83B-1446A1A8F06B}"/>
              </a:ext>
            </a:extLst>
          </p:cNvPr>
          <p:cNvSpPr/>
          <p:nvPr/>
        </p:nvSpPr>
        <p:spPr>
          <a:xfrm>
            <a:off x="3711461" y="1430111"/>
            <a:ext cx="576261" cy="496887"/>
          </a:xfrm>
          <a:prstGeom prst="rect">
            <a:avLst/>
          </a:prstGeom>
          <a:blipFill>
            <a:blip r:embed="rId7"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36" name="object 39">
            <a:extLst>
              <a:ext uri="{FF2B5EF4-FFF2-40B4-BE49-F238E27FC236}">
                <a16:creationId xmlns:a16="http://schemas.microsoft.com/office/drawing/2014/main" id="{EDD64C97-5129-4AAA-8D82-AD3E57C0484D}"/>
              </a:ext>
            </a:extLst>
          </p:cNvPr>
          <p:cNvSpPr/>
          <p:nvPr/>
        </p:nvSpPr>
        <p:spPr>
          <a:xfrm>
            <a:off x="3711461" y="1430111"/>
            <a:ext cx="576580" cy="497205"/>
          </a:xfrm>
          <a:custGeom>
            <a:avLst/>
            <a:gdLst/>
            <a:ahLst/>
            <a:cxnLst/>
            <a:rect l="l" t="t" r="r" b="b"/>
            <a:pathLst>
              <a:path w="576580" h="497204">
                <a:moveTo>
                  <a:pt x="0" y="0"/>
                </a:moveTo>
                <a:lnTo>
                  <a:pt x="493445" y="0"/>
                </a:lnTo>
                <a:lnTo>
                  <a:pt x="576262" y="82816"/>
                </a:lnTo>
                <a:lnTo>
                  <a:pt x="576262" y="496887"/>
                </a:lnTo>
                <a:lnTo>
                  <a:pt x="82816" y="496887"/>
                </a:lnTo>
                <a:lnTo>
                  <a:pt x="0" y="414070"/>
                </a:lnTo>
                <a:lnTo>
                  <a:pt x="0" y="0"/>
                </a:lnTo>
                <a:close/>
              </a:path>
            </a:pathLst>
          </a:custGeom>
          <a:ln w="9525">
            <a:solidFill>
              <a:srgbClr val="95B747"/>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37" name="object 40">
            <a:extLst>
              <a:ext uri="{FF2B5EF4-FFF2-40B4-BE49-F238E27FC236}">
                <a16:creationId xmlns:a16="http://schemas.microsoft.com/office/drawing/2014/main" id="{91D5311A-0259-44F6-AAA8-253FCCE66B03}"/>
              </a:ext>
            </a:extLst>
          </p:cNvPr>
          <p:cNvSpPr txBox="1"/>
          <p:nvPr/>
        </p:nvSpPr>
        <p:spPr>
          <a:xfrm>
            <a:off x="3896785" y="1429629"/>
            <a:ext cx="205740" cy="452120"/>
          </a:xfrm>
          <a:prstGeom prst="rect">
            <a:avLst/>
          </a:prstGeom>
        </p:spPr>
        <p:txBody>
          <a:bodyPr vert="horz" wrap="square" lIns="0" tIns="12065" rIns="0" bIns="0" rtlCol="0">
            <a:spAutoFit/>
          </a:bodyPr>
          <a:lstStyle/>
          <a:p>
            <a:pPr marL="12700">
              <a:spcBef>
                <a:spcPts val="95"/>
              </a:spcBef>
            </a:pPr>
            <a:r>
              <a:rPr sz="2800" spc="-145" dirty="0">
                <a:solidFill>
                  <a:srgbClr val="FFFFFF"/>
                </a:solidFill>
                <a:latin typeface="Arial"/>
                <a:cs typeface="Arial"/>
              </a:rPr>
              <a:t>6</a:t>
            </a:r>
            <a:endParaRPr sz="2800">
              <a:solidFill>
                <a:prstClr val="black"/>
              </a:solidFill>
              <a:latin typeface="Arial"/>
              <a:cs typeface="Arial"/>
            </a:endParaRPr>
          </a:p>
        </p:txBody>
      </p:sp>
      <p:sp>
        <p:nvSpPr>
          <p:cNvPr id="38" name="object 41">
            <a:extLst>
              <a:ext uri="{FF2B5EF4-FFF2-40B4-BE49-F238E27FC236}">
                <a16:creationId xmlns:a16="http://schemas.microsoft.com/office/drawing/2014/main" id="{2591E2AB-2C16-4DB4-9ED1-9440DC287F7A}"/>
              </a:ext>
            </a:extLst>
          </p:cNvPr>
          <p:cNvSpPr/>
          <p:nvPr/>
        </p:nvSpPr>
        <p:spPr>
          <a:xfrm>
            <a:off x="4647564" y="4624511"/>
            <a:ext cx="7057390" cy="963936"/>
          </a:xfrm>
          <a:custGeom>
            <a:avLst/>
            <a:gdLst/>
            <a:ahLst/>
            <a:cxnLst/>
            <a:rect l="l" t="t" r="r" b="b"/>
            <a:pathLst>
              <a:path w="7057390" h="792479">
                <a:moveTo>
                  <a:pt x="0" y="0"/>
                </a:moveTo>
                <a:lnTo>
                  <a:pt x="6924763" y="0"/>
                </a:lnTo>
                <a:lnTo>
                  <a:pt x="7056780" y="132016"/>
                </a:lnTo>
                <a:lnTo>
                  <a:pt x="7056780" y="792086"/>
                </a:lnTo>
                <a:lnTo>
                  <a:pt x="132016" y="792086"/>
                </a:lnTo>
                <a:lnTo>
                  <a:pt x="0" y="660069"/>
                </a:lnTo>
                <a:lnTo>
                  <a:pt x="0" y="0"/>
                </a:lnTo>
                <a:close/>
              </a:path>
            </a:pathLst>
          </a:custGeom>
          <a:ln w="6350">
            <a:solidFill>
              <a:srgbClr val="98B94E"/>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39" name="object 42">
            <a:extLst>
              <a:ext uri="{FF2B5EF4-FFF2-40B4-BE49-F238E27FC236}">
                <a16:creationId xmlns:a16="http://schemas.microsoft.com/office/drawing/2014/main" id="{0349524F-2DB0-480E-97CB-1B731DD13653}"/>
              </a:ext>
            </a:extLst>
          </p:cNvPr>
          <p:cNvSpPr txBox="1"/>
          <p:nvPr/>
        </p:nvSpPr>
        <p:spPr>
          <a:xfrm>
            <a:off x="4880875" y="4689868"/>
            <a:ext cx="6824079" cy="898579"/>
          </a:xfrm>
          <a:prstGeom prst="rect">
            <a:avLst/>
          </a:prstGeom>
        </p:spPr>
        <p:txBody>
          <a:bodyPr vert="horz" wrap="square" lIns="0" tIns="12065" rIns="0" bIns="0" rtlCol="0">
            <a:spAutoFit/>
          </a:bodyPr>
          <a:lstStyle/>
          <a:p>
            <a:pPr marL="241300" marR="5080" indent="-228600">
              <a:lnSpc>
                <a:spcPct val="120000"/>
              </a:lnSpc>
              <a:spcBef>
                <a:spcPts val="95"/>
              </a:spcBef>
              <a:buClr>
                <a:srgbClr val="71903B"/>
              </a:buClr>
              <a:buFont typeface="Wingdings"/>
              <a:buChar char=""/>
              <a:tabLst>
                <a:tab pos="241935" algn="l"/>
              </a:tabLst>
            </a:pPr>
            <a:r>
              <a:rPr sz="1600" dirty="0">
                <a:solidFill>
                  <a:prstClr val="black"/>
                </a:solidFill>
                <a:latin typeface="Arial"/>
                <a:cs typeface="Arial"/>
              </a:rPr>
              <a:t>Este tipo de estrategia de posicionamiento se centra en los intereses y actitudes de los consumidores, para dirigirse a  ellos según su estilo de vida.</a:t>
            </a:r>
          </a:p>
        </p:txBody>
      </p:sp>
      <p:sp>
        <p:nvSpPr>
          <p:cNvPr id="40" name="object 43">
            <a:extLst>
              <a:ext uri="{FF2B5EF4-FFF2-40B4-BE49-F238E27FC236}">
                <a16:creationId xmlns:a16="http://schemas.microsoft.com/office/drawing/2014/main" id="{16960303-CB91-447B-83F6-11A000079211}"/>
              </a:ext>
            </a:extLst>
          </p:cNvPr>
          <p:cNvSpPr/>
          <p:nvPr/>
        </p:nvSpPr>
        <p:spPr>
          <a:xfrm>
            <a:off x="4311865" y="4151172"/>
            <a:ext cx="3048000" cy="493775"/>
          </a:xfrm>
          <a:prstGeom prst="rect">
            <a:avLst/>
          </a:prstGeom>
          <a:blipFill>
            <a:blip r:embed="rId8"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41" name="object 44">
            <a:extLst>
              <a:ext uri="{FF2B5EF4-FFF2-40B4-BE49-F238E27FC236}">
                <a16:creationId xmlns:a16="http://schemas.microsoft.com/office/drawing/2014/main" id="{300A19BA-8D1E-4FAC-BF72-36626029F048}"/>
              </a:ext>
            </a:extLst>
          </p:cNvPr>
          <p:cNvSpPr/>
          <p:nvPr/>
        </p:nvSpPr>
        <p:spPr>
          <a:xfrm>
            <a:off x="4314913" y="4218228"/>
            <a:ext cx="1767839" cy="312419"/>
          </a:xfrm>
          <a:prstGeom prst="rect">
            <a:avLst/>
          </a:prstGeom>
          <a:blipFill>
            <a:blip r:embed="rId9"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42" name="object 45">
            <a:extLst>
              <a:ext uri="{FF2B5EF4-FFF2-40B4-BE49-F238E27FC236}">
                <a16:creationId xmlns:a16="http://schemas.microsoft.com/office/drawing/2014/main" id="{7935B281-CBF9-49BA-960D-409774E7D0A1}"/>
              </a:ext>
            </a:extLst>
          </p:cNvPr>
          <p:cNvSpPr/>
          <p:nvPr/>
        </p:nvSpPr>
        <p:spPr>
          <a:xfrm>
            <a:off x="4359528" y="4178210"/>
            <a:ext cx="2952330" cy="399630"/>
          </a:xfrm>
          <a:prstGeom prst="rect">
            <a:avLst/>
          </a:prstGeom>
          <a:solidFill>
            <a:schemeClr val="accent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43" name="object 46">
            <a:extLst>
              <a:ext uri="{FF2B5EF4-FFF2-40B4-BE49-F238E27FC236}">
                <a16:creationId xmlns:a16="http://schemas.microsoft.com/office/drawing/2014/main" id="{D7E27C79-4BB4-4C9E-9EF6-3747B724577B}"/>
              </a:ext>
            </a:extLst>
          </p:cNvPr>
          <p:cNvSpPr/>
          <p:nvPr/>
        </p:nvSpPr>
        <p:spPr>
          <a:xfrm>
            <a:off x="4359528" y="4178210"/>
            <a:ext cx="2952750" cy="400050"/>
          </a:xfrm>
          <a:custGeom>
            <a:avLst/>
            <a:gdLst/>
            <a:ahLst/>
            <a:cxnLst/>
            <a:rect l="l" t="t" r="r" b="b"/>
            <a:pathLst>
              <a:path w="2952750" h="400050">
                <a:moveTo>
                  <a:pt x="0" y="0"/>
                </a:moveTo>
                <a:lnTo>
                  <a:pt x="2845371" y="0"/>
                </a:lnTo>
                <a:lnTo>
                  <a:pt x="2952330" y="66611"/>
                </a:lnTo>
                <a:lnTo>
                  <a:pt x="2952330" y="399630"/>
                </a:lnTo>
                <a:lnTo>
                  <a:pt x="106959" y="399630"/>
                </a:lnTo>
                <a:lnTo>
                  <a:pt x="0" y="333019"/>
                </a:lnTo>
                <a:lnTo>
                  <a:pt x="0" y="0"/>
                </a:lnTo>
                <a:close/>
              </a:path>
            </a:pathLst>
          </a:custGeom>
          <a:ln w="9525">
            <a:solidFill>
              <a:srgbClr val="95B747"/>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44" name="object 47">
            <a:extLst>
              <a:ext uri="{FF2B5EF4-FFF2-40B4-BE49-F238E27FC236}">
                <a16:creationId xmlns:a16="http://schemas.microsoft.com/office/drawing/2014/main" id="{8ED2AD2F-D925-4739-98D1-8A19AF9B71C8}"/>
              </a:ext>
            </a:extLst>
          </p:cNvPr>
          <p:cNvSpPr txBox="1"/>
          <p:nvPr/>
        </p:nvSpPr>
        <p:spPr>
          <a:xfrm>
            <a:off x="4438268" y="4264735"/>
            <a:ext cx="2758712" cy="320601"/>
          </a:xfrm>
          <a:prstGeom prst="rect">
            <a:avLst/>
          </a:prstGeom>
        </p:spPr>
        <p:txBody>
          <a:bodyPr vert="horz" wrap="square" lIns="0" tIns="12700" rIns="0" bIns="0" rtlCol="0">
            <a:spAutoFit/>
          </a:bodyPr>
          <a:lstStyle/>
          <a:p>
            <a:pPr marL="12700">
              <a:spcBef>
                <a:spcPts val="100"/>
              </a:spcBef>
            </a:pPr>
            <a:r>
              <a:rPr sz="2000" b="1" spc="-165" dirty="0">
                <a:solidFill>
                  <a:srgbClr val="465B29"/>
                </a:solidFill>
                <a:latin typeface="Arial"/>
                <a:cs typeface="Arial"/>
              </a:rPr>
              <a:t>SEGÚN ESTILOS DE VIDA</a:t>
            </a:r>
          </a:p>
        </p:txBody>
      </p:sp>
      <p:sp>
        <p:nvSpPr>
          <p:cNvPr id="45" name="object 48">
            <a:extLst>
              <a:ext uri="{FF2B5EF4-FFF2-40B4-BE49-F238E27FC236}">
                <a16:creationId xmlns:a16="http://schemas.microsoft.com/office/drawing/2014/main" id="{AC3129B2-A5A4-4C29-8787-3B3FB72B2B89}"/>
              </a:ext>
            </a:extLst>
          </p:cNvPr>
          <p:cNvSpPr/>
          <p:nvPr/>
        </p:nvSpPr>
        <p:spPr>
          <a:xfrm>
            <a:off x="3664164" y="4079543"/>
            <a:ext cx="670560" cy="592836"/>
          </a:xfrm>
          <a:prstGeom prst="rect">
            <a:avLst/>
          </a:prstGeom>
          <a:blipFill>
            <a:blip r:embed="rId10"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46" name="object 49">
            <a:extLst>
              <a:ext uri="{FF2B5EF4-FFF2-40B4-BE49-F238E27FC236}">
                <a16:creationId xmlns:a16="http://schemas.microsoft.com/office/drawing/2014/main" id="{3D8F626D-5719-4B5B-B48A-E86FDAB0D429}"/>
              </a:ext>
            </a:extLst>
          </p:cNvPr>
          <p:cNvSpPr/>
          <p:nvPr/>
        </p:nvSpPr>
        <p:spPr>
          <a:xfrm>
            <a:off x="3653496" y="4015535"/>
            <a:ext cx="691896" cy="618744"/>
          </a:xfrm>
          <a:prstGeom prst="rect">
            <a:avLst/>
          </a:prstGeom>
          <a:blipFill>
            <a:blip r:embed="rId11"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47" name="object 50">
            <a:extLst>
              <a:ext uri="{FF2B5EF4-FFF2-40B4-BE49-F238E27FC236}">
                <a16:creationId xmlns:a16="http://schemas.microsoft.com/office/drawing/2014/main" id="{B2230B2A-E6ED-4F13-9D0F-4D757002A4A5}"/>
              </a:ext>
            </a:extLst>
          </p:cNvPr>
          <p:cNvSpPr/>
          <p:nvPr/>
        </p:nvSpPr>
        <p:spPr>
          <a:xfrm>
            <a:off x="3711461" y="4106201"/>
            <a:ext cx="576261" cy="496887"/>
          </a:xfrm>
          <a:prstGeom prst="rect">
            <a:avLst/>
          </a:prstGeom>
          <a:blipFill>
            <a:blip r:embed="rId7"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48" name="object 51">
            <a:extLst>
              <a:ext uri="{FF2B5EF4-FFF2-40B4-BE49-F238E27FC236}">
                <a16:creationId xmlns:a16="http://schemas.microsoft.com/office/drawing/2014/main" id="{BE8D2BCD-6834-462D-955F-AC22BAD1B848}"/>
              </a:ext>
            </a:extLst>
          </p:cNvPr>
          <p:cNvSpPr/>
          <p:nvPr/>
        </p:nvSpPr>
        <p:spPr>
          <a:xfrm>
            <a:off x="3711461" y="4106201"/>
            <a:ext cx="576580" cy="497205"/>
          </a:xfrm>
          <a:custGeom>
            <a:avLst/>
            <a:gdLst/>
            <a:ahLst/>
            <a:cxnLst/>
            <a:rect l="l" t="t" r="r" b="b"/>
            <a:pathLst>
              <a:path w="576580" h="497204">
                <a:moveTo>
                  <a:pt x="0" y="0"/>
                </a:moveTo>
                <a:lnTo>
                  <a:pt x="493445" y="0"/>
                </a:lnTo>
                <a:lnTo>
                  <a:pt x="576262" y="82816"/>
                </a:lnTo>
                <a:lnTo>
                  <a:pt x="576262" y="496887"/>
                </a:lnTo>
                <a:lnTo>
                  <a:pt x="82816" y="496887"/>
                </a:lnTo>
                <a:lnTo>
                  <a:pt x="0" y="414070"/>
                </a:lnTo>
                <a:lnTo>
                  <a:pt x="0" y="0"/>
                </a:lnTo>
                <a:close/>
              </a:path>
            </a:pathLst>
          </a:custGeom>
          <a:ln w="9525">
            <a:solidFill>
              <a:srgbClr val="95B747"/>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49" name="object 52">
            <a:extLst>
              <a:ext uri="{FF2B5EF4-FFF2-40B4-BE49-F238E27FC236}">
                <a16:creationId xmlns:a16="http://schemas.microsoft.com/office/drawing/2014/main" id="{3BAB07B5-D376-4459-BFBE-E764D1729AA4}"/>
              </a:ext>
            </a:extLst>
          </p:cNvPr>
          <p:cNvSpPr txBox="1"/>
          <p:nvPr/>
        </p:nvSpPr>
        <p:spPr>
          <a:xfrm>
            <a:off x="3896785" y="4105718"/>
            <a:ext cx="205740" cy="452120"/>
          </a:xfrm>
          <a:prstGeom prst="rect">
            <a:avLst/>
          </a:prstGeom>
        </p:spPr>
        <p:txBody>
          <a:bodyPr vert="horz" wrap="square" lIns="0" tIns="12065" rIns="0" bIns="0" rtlCol="0">
            <a:spAutoFit/>
          </a:bodyPr>
          <a:lstStyle/>
          <a:p>
            <a:pPr marL="12700">
              <a:spcBef>
                <a:spcPts val="95"/>
              </a:spcBef>
            </a:pPr>
            <a:r>
              <a:rPr sz="2800" spc="-145" dirty="0">
                <a:solidFill>
                  <a:srgbClr val="FFFFFF"/>
                </a:solidFill>
                <a:latin typeface="Arial"/>
                <a:cs typeface="Arial"/>
              </a:rPr>
              <a:t>7</a:t>
            </a:r>
            <a:endParaRPr sz="2800">
              <a:solidFill>
                <a:prstClr val="black"/>
              </a:solidFill>
              <a:latin typeface="Arial"/>
              <a:cs typeface="Arial"/>
            </a:endParaRPr>
          </a:p>
        </p:txBody>
      </p:sp>
    </p:spTree>
    <p:extLst>
      <p:ext uri="{BB962C8B-B14F-4D97-AF65-F5344CB8AC3E}">
        <p14:creationId xmlns:p14="http://schemas.microsoft.com/office/powerpoint/2010/main" val="34950654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881124"/>
            <a:ext cx="12192000" cy="4816291"/>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sz="3600" dirty="0">
              <a:solidFill>
                <a:prstClr val="black"/>
              </a:solidFill>
            </a:endParaRPr>
          </a:p>
        </p:txBody>
      </p:sp>
      <p:sp>
        <p:nvSpPr>
          <p:cNvPr id="3" name="Rectángulo 2">
            <a:extLst>
              <a:ext uri="{FF2B5EF4-FFF2-40B4-BE49-F238E27FC236}">
                <a16:creationId xmlns:a16="http://schemas.microsoft.com/office/drawing/2014/main" id="{F243BA7B-A57C-4079-815E-10C91B7E3420}"/>
              </a:ext>
            </a:extLst>
          </p:cNvPr>
          <p:cNvSpPr/>
          <p:nvPr/>
        </p:nvSpPr>
        <p:spPr>
          <a:xfrm>
            <a:off x="193431" y="223324"/>
            <a:ext cx="7895492" cy="523220"/>
          </a:xfrm>
          <a:prstGeom prst="rect">
            <a:avLst/>
          </a:prstGeom>
          <a:solidFill>
            <a:schemeClr val="bg1">
              <a:lumMod val="85000"/>
            </a:schemeClr>
          </a:solidFill>
        </p:spPr>
        <p:txBody>
          <a:bodyPr wrap="square">
            <a:spAutoFit/>
          </a:bodyPr>
          <a:lstStyle/>
          <a:p>
            <a:r>
              <a:rPr lang="es-PA" sz="2800" b="1" dirty="0">
                <a:solidFill>
                  <a:prstClr val="black"/>
                </a:solidFill>
                <a:latin typeface="Calibri" panose="020F0502020204030204" pitchFamily="34" charset="0"/>
                <a:cs typeface="Calibri" panose="020F0502020204030204" pitchFamily="34" charset="0"/>
              </a:rPr>
              <a:t>Ejemplos de posicionamiento basado en calidad</a:t>
            </a:r>
            <a:endParaRPr lang="es-PA" sz="2800" b="1" dirty="0">
              <a:latin typeface="Calibri" panose="020F0502020204030204" pitchFamily="34" charset="0"/>
              <a:cs typeface="Calibri" panose="020F0502020204030204" pitchFamily="34" charset="0"/>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538" y="5855677"/>
            <a:ext cx="1332957" cy="805106"/>
          </a:xfrm>
          <a:prstGeom prst="rect">
            <a:avLst/>
          </a:prstGeom>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562100"/>
            <a:ext cx="6858000" cy="3733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975351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881124"/>
            <a:ext cx="12192000" cy="4816291"/>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sz="3600" dirty="0">
              <a:solidFill>
                <a:prstClr val="black"/>
              </a:solidFill>
            </a:endParaRPr>
          </a:p>
        </p:txBody>
      </p:sp>
      <p:sp>
        <p:nvSpPr>
          <p:cNvPr id="3" name="Rectángulo 2">
            <a:extLst>
              <a:ext uri="{FF2B5EF4-FFF2-40B4-BE49-F238E27FC236}">
                <a16:creationId xmlns:a16="http://schemas.microsoft.com/office/drawing/2014/main" id="{F243BA7B-A57C-4079-815E-10C91B7E3420}"/>
              </a:ext>
            </a:extLst>
          </p:cNvPr>
          <p:cNvSpPr/>
          <p:nvPr/>
        </p:nvSpPr>
        <p:spPr>
          <a:xfrm>
            <a:off x="193431" y="223324"/>
            <a:ext cx="7895492" cy="523220"/>
          </a:xfrm>
          <a:prstGeom prst="rect">
            <a:avLst/>
          </a:prstGeom>
          <a:solidFill>
            <a:schemeClr val="bg1">
              <a:lumMod val="85000"/>
            </a:schemeClr>
          </a:solidFill>
        </p:spPr>
        <p:txBody>
          <a:bodyPr wrap="square">
            <a:spAutoFit/>
          </a:bodyPr>
          <a:lstStyle/>
          <a:p>
            <a:r>
              <a:rPr lang="es-PA" sz="2800" b="1" dirty="0">
                <a:solidFill>
                  <a:prstClr val="black"/>
                </a:solidFill>
                <a:latin typeface="Calibri" panose="020F0502020204030204" pitchFamily="34" charset="0"/>
                <a:cs typeface="Calibri" panose="020F0502020204030204" pitchFamily="34" charset="0"/>
              </a:rPr>
              <a:t>Ejemplos de posicionamiento basado en precio:</a:t>
            </a:r>
            <a:endParaRPr lang="es-PA" sz="2800" b="1" dirty="0">
              <a:latin typeface="Calibri" panose="020F0502020204030204" pitchFamily="34" charset="0"/>
              <a:cs typeface="Calibri" panose="020F0502020204030204" pitchFamily="34" charset="0"/>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538" y="5855677"/>
            <a:ext cx="1332957" cy="805106"/>
          </a:xfrm>
          <a:prstGeom prst="rect">
            <a:avLst/>
          </a:prstGeom>
        </p:spPr>
      </p:pic>
      <p:pic>
        <p:nvPicPr>
          <p:cNvPr id="5" name="Imagen 4">
            <a:extLst>
              <a:ext uri="{FF2B5EF4-FFF2-40B4-BE49-F238E27FC236}">
                <a16:creationId xmlns:a16="http://schemas.microsoft.com/office/drawing/2014/main" id="{1626AEB6-3732-4A9C-8FAE-70A0F2C2FB38}"/>
              </a:ext>
            </a:extLst>
          </p:cNvPr>
          <p:cNvPicPr>
            <a:picLocks noChangeAspect="1"/>
          </p:cNvPicPr>
          <p:nvPr/>
        </p:nvPicPr>
        <p:blipFill>
          <a:blip r:embed="rId3"/>
          <a:stretch>
            <a:fillRect/>
          </a:stretch>
        </p:blipFill>
        <p:spPr>
          <a:xfrm>
            <a:off x="578841" y="1069418"/>
            <a:ext cx="6864248" cy="4228230"/>
          </a:xfrm>
          <a:prstGeom prst="rect">
            <a:avLst/>
          </a:prstGeom>
        </p:spPr>
      </p:pic>
      <p:pic>
        <p:nvPicPr>
          <p:cNvPr id="6" name="Imagen 5">
            <a:extLst>
              <a:ext uri="{FF2B5EF4-FFF2-40B4-BE49-F238E27FC236}">
                <a16:creationId xmlns:a16="http://schemas.microsoft.com/office/drawing/2014/main" id="{55E7C7FD-B223-4080-99AE-5EA7C6B77284}"/>
              </a:ext>
            </a:extLst>
          </p:cNvPr>
          <p:cNvPicPr>
            <a:picLocks noChangeAspect="1"/>
          </p:cNvPicPr>
          <p:nvPr/>
        </p:nvPicPr>
        <p:blipFill>
          <a:blip r:embed="rId4"/>
          <a:stretch>
            <a:fillRect/>
          </a:stretch>
        </p:blipFill>
        <p:spPr>
          <a:xfrm>
            <a:off x="8088923" y="4242355"/>
            <a:ext cx="3920455" cy="1254068"/>
          </a:xfrm>
          <a:prstGeom prst="rect">
            <a:avLst/>
          </a:prstGeom>
        </p:spPr>
      </p:pic>
    </p:spTree>
    <p:extLst>
      <p:ext uri="{BB962C8B-B14F-4D97-AF65-F5344CB8AC3E}">
        <p14:creationId xmlns:p14="http://schemas.microsoft.com/office/powerpoint/2010/main" val="8638920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881124"/>
            <a:ext cx="12192000" cy="4816291"/>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sz="3600" dirty="0">
              <a:solidFill>
                <a:prstClr val="black"/>
              </a:solidFill>
            </a:endParaRPr>
          </a:p>
        </p:txBody>
      </p:sp>
      <p:sp>
        <p:nvSpPr>
          <p:cNvPr id="3" name="Rectángulo 2">
            <a:extLst>
              <a:ext uri="{FF2B5EF4-FFF2-40B4-BE49-F238E27FC236}">
                <a16:creationId xmlns:a16="http://schemas.microsoft.com/office/drawing/2014/main" id="{F243BA7B-A57C-4079-815E-10C91B7E3420}"/>
              </a:ext>
            </a:extLst>
          </p:cNvPr>
          <p:cNvSpPr/>
          <p:nvPr/>
        </p:nvSpPr>
        <p:spPr>
          <a:xfrm>
            <a:off x="193431" y="223324"/>
            <a:ext cx="7895492" cy="523220"/>
          </a:xfrm>
          <a:prstGeom prst="rect">
            <a:avLst/>
          </a:prstGeom>
          <a:solidFill>
            <a:schemeClr val="bg1">
              <a:lumMod val="85000"/>
            </a:schemeClr>
          </a:solidFill>
        </p:spPr>
        <p:txBody>
          <a:bodyPr wrap="square">
            <a:spAutoFit/>
          </a:bodyPr>
          <a:lstStyle/>
          <a:p>
            <a:r>
              <a:rPr lang="es-PA" sz="2800" b="1" dirty="0">
                <a:solidFill>
                  <a:prstClr val="black"/>
                </a:solidFill>
                <a:latin typeface="Calibri" panose="020F0502020204030204" pitchFamily="34" charset="0"/>
                <a:cs typeface="Calibri" panose="020F0502020204030204" pitchFamily="34" charset="0"/>
              </a:rPr>
              <a:t>Ejemplos de posicionamiento basado estilo de vida</a:t>
            </a:r>
            <a:endParaRPr lang="es-PA" sz="2800" b="1" dirty="0">
              <a:latin typeface="Calibri" panose="020F0502020204030204" pitchFamily="34" charset="0"/>
              <a:cs typeface="Calibri" panose="020F0502020204030204" pitchFamily="34" charset="0"/>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538" y="5855677"/>
            <a:ext cx="1332957" cy="805106"/>
          </a:xfrm>
          <a:prstGeom prst="rect">
            <a:avLst/>
          </a:prstGeom>
        </p:spPr>
      </p:pic>
      <p:pic>
        <p:nvPicPr>
          <p:cNvPr id="5" name="Imagen 4">
            <a:extLst>
              <a:ext uri="{FF2B5EF4-FFF2-40B4-BE49-F238E27FC236}">
                <a16:creationId xmlns:a16="http://schemas.microsoft.com/office/drawing/2014/main" id="{BF1E64B0-5785-4D1B-A660-FCEAEFBD7FD7}"/>
              </a:ext>
            </a:extLst>
          </p:cNvPr>
          <p:cNvPicPr>
            <a:picLocks noChangeAspect="1"/>
          </p:cNvPicPr>
          <p:nvPr/>
        </p:nvPicPr>
        <p:blipFill>
          <a:blip r:embed="rId3"/>
          <a:stretch>
            <a:fillRect/>
          </a:stretch>
        </p:blipFill>
        <p:spPr>
          <a:xfrm>
            <a:off x="193431" y="1160584"/>
            <a:ext cx="3564838" cy="2121079"/>
          </a:xfrm>
          <a:prstGeom prst="rect">
            <a:avLst/>
          </a:prstGeom>
        </p:spPr>
      </p:pic>
      <p:pic>
        <p:nvPicPr>
          <p:cNvPr id="7" name="Imagen 6">
            <a:extLst>
              <a:ext uri="{FF2B5EF4-FFF2-40B4-BE49-F238E27FC236}">
                <a16:creationId xmlns:a16="http://schemas.microsoft.com/office/drawing/2014/main" id="{BF731F1E-7BAE-4839-9AA7-2F0688384255}"/>
              </a:ext>
            </a:extLst>
          </p:cNvPr>
          <p:cNvPicPr>
            <a:picLocks noChangeAspect="1"/>
          </p:cNvPicPr>
          <p:nvPr/>
        </p:nvPicPr>
        <p:blipFill>
          <a:blip r:embed="rId4"/>
          <a:stretch>
            <a:fillRect/>
          </a:stretch>
        </p:blipFill>
        <p:spPr>
          <a:xfrm>
            <a:off x="3758269" y="2281506"/>
            <a:ext cx="3314525" cy="3314525"/>
          </a:xfrm>
          <a:prstGeom prst="rect">
            <a:avLst/>
          </a:prstGeom>
        </p:spPr>
      </p:pic>
      <p:pic>
        <p:nvPicPr>
          <p:cNvPr id="6" name="Imagen 5">
            <a:extLst>
              <a:ext uri="{FF2B5EF4-FFF2-40B4-BE49-F238E27FC236}">
                <a16:creationId xmlns:a16="http://schemas.microsoft.com/office/drawing/2014/main" id="{0B839A29-015C-417D-B6DC-1A8E9188C712}"/>
              </a:ext>
            </a:extLst>
          </p:cNvPr>
          <p:cNvPicPr>
            <a:picLocks noChangeAspect="1"/>
          </p:cNvPicPr>
          <p:nvPr/>
        </p:nvPicPr>
        <p:blipFill>
          <a:blip r:embed="rId5"/>
          <a:stretch>
            <a:fillRect/>
          </a:stretch>
        </p:blipFill>
        <p:spPr>
          <a:xfrm>
            <a:off x="6558164" y="1047750"/>
            <a:ext cx="5136089" cy="2891019"/>
          </a:xfrm>
          <a:prstGeom prst="rect">
            <a:avLst/>
          </a:prstGeom>
        </p:spPr>
      </p:pic>
      <p:pic>
        <p:nvPicPr>
          <p:cNvPr id="8" name="Imagen 7">
            <a:extLst>
              <a:ext uri="{FF2B5EF4-FFF2-40B4-BE49-F238E27FC236}">
                <a16:creationId xmlns:a16="http://schemas.microsoft.com/office/drawing/2014/main" id="{9CCEFF72-A53D-48B4-A61C-A8FAC6840971}"/>
              </a:ext>
            </a:extLst>
          </p:cNvPr>
          <p:cNvPicPr>
            <a:picLocks noChangeAspect="1"/>
          </p:cNvPicPr>
          <p:nvPr/>
        </p:nvPicPr>
        <p:blipFill>
          <a:blip r:embed="rId6"/>
          <a:stretch>
            <a:fillRect/>
          </a:stretch>
        </p:blipFill>
        <p:spPr>
          <a:xfrm>
            <a:off x="317209" y="3474951"/>
            <a:ext cx="2897650" cy="2121080"/>
          </a:xfrm>
          <a:prstGeom prst="rect">
            <a:avLst/>
          </a:prstGeom>
        </p:spPr>
      </p:pic>
    </p:spTree>
    <p:extLst>
      <p:ext uri="{BB962C8B-B14F-4D97-AF65-F5344CB8AC3E}">
        <p14:creationId xmlns:p14="http://schemas.microsoft.com/office/powerpoint/2010/main" val="4732680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Freeform 14">
            <a:extLst>
              <a:ext uri="{FF2B5EF4-FFF2-40B4-BE49-F238E27FC236}">
                <a16:creationId xmlns:a16="http://schemas.microsoft.com/office/drawing/2014/main" id="{6FC11E2E-9797-4FEA-90FD-894E32A208B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48626"/>
            <a:ext cx="6738450" cy="1409374"/>
          </a:xfrm>
          <a:custGeom>
            <a:avLst/>
            <a:gdLst>
              <a:gd name="connsiteX0" fmla="*/ 0 w 6738450"/>
              <a:gd name="connsiteY0" fmla="*/ 0 h 1409374"/>
              <a:gd name="connsiteX1" fmla="*/ 6738450 w 6738450"/>
              <a:gd name="connsiteY1" fmla="*/ 0 h 1409374"/>
              <a:gd name="connsiteX2" fmla="*/ 6085725 w 6738450"/>
              <a:gd name="connsiteY2" fmla="*/ 1409374 h 1409374"/>
              <a:gd name="connsiteX3" fmla="*/ 1524000 w 6738450"/>
              <a:gd name="connsiteY3" fmla="*/ 1409374 h 1409374"/>
              <a:gd name="connsiteX4" fmla="*/ 1200418 w 6738450"/>
              <a:gd name="connsiteY4" fmla="*/ 1409374 h 1409374"/>
              <a:gd name="connsiteX5" fmla="*/ 0 w 6738450"/>
              <a:gd name="connsiteY5" fmla="*/ 1409374 h 1409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8450" h="1409374">
                <a:moveTo>
                  <a:pt x="0" y="0"/>
                </a:moveTo>
                <a:lnTo>
                  <a:pt x="6738450" y="0"/>
                </a:lnTo>
                <a:lnTo>
                  <a:pt x="6085725" y="1409374"/>
                </a:lnTo>
                <a:lnTo>
                  <a:pt x="1524000" y="1409374"/>
                </a:lnTo>
                <a:lnTo>
                  <a:pt x="1200418" y="1409374"/>
                </a:lnTo>
                <a:lnTo>
                  <a:pt x="0" y="1409374"/>
                </a:lnTo>
                <a:close/>
              </a:path>
            </a:pathLst>
          </a:cu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8" name="Freeform 33">
            <a:extLst>
              <a:ext uri="{FF2B5EF4-FFF2-40B4-BE49-F238E27FC236}">
                <a16:creationId xmlns:a16="http://schemas.microsoft.com/office/drawing/2014/main" id="{F8828EFD-56F8-4B00-9A0D-B623CC074A0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02096" y="3608996"/>
            <a:ext cx="4522796" cy="3249004"/>
          </a:xfrm>
          <a:custGeom>
            <a:avLst/>
            <a:gdLst>
              <a:gd name="connsiteX0" fmla="*/ 3018081 w 4522796"/>
              <a:gd name="connsiteY0" fmla="*/ 0 h 3249004"/>
              <a:gd name="connsiteX1" fmla="*/ 0 w 4522796"/>
              <a:gd name="connsiteY1" fmla="*/ 0 h 3249004"/>
              <a:gd name="connsiteX2" fmla="*/ 0 w 4522796"/>
              <a:gd name="connsiteY2" fmla="*/ 3249004 h 3249004"/>
              <a:gd name="connsiteX3" fmla="*/ 4522796 w 4522796"/>
              <a:gd name="connsiteY3" fmla="*/ 3249004 h 3249004"/>
            </a:gdLst>
            <a:ahLst/>
            <a:cxnLst>
              <a:cxn ang="0">
                <a:pos x="connsiteX0" y="connsiteY0"/>
              </a:cxn>
              <a:cxn ang="0">
                <a:pos x="connsiteX1" y="connsiteY1"/>
              </a:cxn>
              <a:cxn ang="0">
                <a:pos x="connsiteX2" y="connsiteY2"/>
              </a:cxn>
              <a:cxn ang="0">
                <a:pos x="connsiteX3" y="connsiteY3"/>
              </a:cxn>
            </a:cxnLst>
            <a:rect l="l" t="t" r="r" b="b"/>
            <a:pathLst>
              <a:path w="4522796" h="3249004">
                <a:moveTo>
                  <a:pt x="3018081" y="0"/>
                </a:moveTo>
                <a:lnTo>
                  <a:pt x="0" y="0"/>
                </a:lnTo>
                <a:lnTo>
                  <a:pt x="0" y="3249004"/>
                </a:lnTo>
                <a:lnTo>
                  <a:pt x="4522796" y="324900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a:p>
        </p:txBody>
      </p:sp>
      <p:sp>
        <p:nvSpPr>
          <p:cNvPr id="29" name="Freeform 15">
            <a:extLst>
              <a:ext uri="{FF2B5EF4-FFF2-40B4-BE49-F238E27FC236}">
                <a16:creationId xmlns:a16="http://schemas.microsoft.com/office/drawing/2014/main" id="{A085B63A-2D2F-4B09-9BFB-E2080686CE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6810" y="5448626"/>
            <a:ext cx="5925190" cy="1409374"/>
          </a:xfrm>
          <a:custGeom>
            <a:avLst/>
            <a:gdLst>
              <a:gd name="connsiteX0" fmla="*/ 652725 w 5925190"/>
              <a:gd name="connsiteY0" fmla="*/ 0 h 1409374"/>
              <a:gd name="connsiteX1" fmla="*/ 5925190 w 5925190"/>
              <a:gd name="connsiteY1" fmla="*/ 0 h 1409374"/>
              <a:gd name="connsiteX2" fmla="*/ 5925190 w 5925190"/>
              <a:gd name="connsiteY2" fmla="*/ 1409374 h 1409374"/>
              <a:gd name="connsiteX3" fmla="*/ 0 w 5925190"/>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5925190" h="1409374">
                <a:moveTo>
                  <a:pt x="652725" y="0"/>
                </a:moveTo>
                <a:lnTo>
                  <a:pt x="5925190" y="0"/>
                </a:lnTo>
                <a:lnTo>
                  <a:pt x="5925190" y="1409374"/>
                </a:lnTo>
                <a:lnTo>
                  <a:pt x="0" y="1409374"/>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24">
            <a:extLst>
              <a:ext uri="{FF2B5EF4-FFF2-40B4-BE49-F238E27FC236}">
                <a16:creationId xmlns:a16="http://schemas.microsoft.com/office/drawing/2014/main" id="{3D4697C8-4A0D-4493-B526-7CC15E0EE55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0618" cy="2896258"/>
          </a:xfrm>
          <a:custGeom>
            <a:avLst/>
            <a:gdLst>
              <a:gd name="connsiteX0" fmla="*/ 0 w 5920618"/>
              <a:gd name="connsiteY0" fmla="*/ 0 h 2896258"/>
              <a:gd name="connsiteX1" fmla="*/ 3191370 w 5920618"/>
              <a:gd name="connsiteY1" fmla="*/ 0 h 2896258"/>
              <a:gd name="connsiteX2" fmla="*/ 3346315 w 5920618"/>
              <a:gd name="connsiteY2" fmla="*/ 0 h 2896258"/>
              <a:gd name="connsiteX3" fmla="*/ 5920618 w 5920618"/>
              <a:gd name="connsiteY3" fmla="*/ 0 h 2896258"/>
              <a:gd name="connsiteX4" fmla="*/ 4583705 w 5920618"/>
              <a:gd name="connsiteY4" fmla="*/ 2896258 h 2896258"/>
              <a:gd name="connsiteX5" fmla="*/ 3346315 w 5920618"/>
              <a:gd name="connsiteY5" fmla="*/ 2896258 h 2896258"/>
              <a:gd name="connsiteX6" fmla="*/ 1854457 w 5920618"/>
              <a:gd name="connsiteY6" fmla="*/ 2896258 h 2896258"/>
              <a:gd name="connsiteX7" fmla="*/ 0 w 5920618"/>
              <a:gd name="connsiteY7" fmla="*/ 2896258 h 2896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0618" h="2896258">
                <a:moveTo>
                  <a:pt x="0" y="0"/>
                </a:moveTo>
                <a:lnTo>
                  <a:pt x="3191370" y="0"/>
                </a:lnTo>
                <a:lnTo>
                  <a:pt x="3346315" y="0"/>
                </a:lnTo>
                <a:lnTo>
                  <a:pt x="5920618" y="0"/>
                </a:lnTo>
                <a:lnTo>
                  <a:pt x="4583705" y="2896258"/>
                </a:lnTo>
                <a:lnTo>
                  <a:pt x="3346315" y="2896258"/>
                </a:lnTo>
                <a:lnTo>
                  <a:pt x="1854457" y="2896258"/>
                </a:lnTo>
                <a:lnTo>
                  <a:pt x="0" y="2896258"/>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C810D5B-2332-4275-85CE-BC4516FB2059}"/>
              </a:ext>
            </a:extLst>
          </p:cNvPr>
          <p:cNvSpPr>
            <a:spLocks noGrp="1"/>
          </p:cNvSpPr>
          <p:nvPr>
            <p:ph type="ctrTitle"/>
          </p:nvPr>
        </p:nvSpPr>
        <p:spPr>
          <a:xfrm>
            <a:off x="6738450" y="1877730"/>
            <a:ext cx="4536831" cy="2037056"/>
          </a:xfrm>
        </p:spPr>
        <p:txBody>
          <a:bodyPr>
            <a:normAutofit fontScale="90000"/>
          </a:bodyPr>
          <a:lstStyle/>
          <a:p>
            <a:r>
              <a:rPr lang="es-PA" sz="5400" b="1" dirty="0">
                <a:latin typeface="Calibri" panose="020F0502020204030204" pitchFamily="34" charset="0"/>
                <a:cs typeface="Calibri" panose="020F0502020204030204" pitchFamily="34" charset="0"/>
              </a:rPr>
              <a:t>Errores en la estrategia de posicionamiento</a:t>
            </a:r>
          </a:p>
        </p:txBody>
      </p:sp>
      <p:pic>
        <p:nvPicPr>
          <p:cNvPr id="6" name="Imagen 5">
            <a:extLst>
              <a:ext uri="{FF2B5EF4-FFF2-40B4-BE49-F238E27FC236}">
                <a16:creationId xmlns:a16="http://schemas.microsoft.com/office/drawing/2014/main" id="{E32AEC4F-6B7C-4DCE-B2C3-7197E6F480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7979" y="3429000"/>
            <a:ext cx="2061246" cy="1244993"/>
          </a:xfrm>
          <a:prstGeom prst="rect">
            <a:avLst/>
          </a:prstGeom>
        </p:spPr>
      </p:pic>
    </p:spTree>
    <p:extLst>
      <p:ext uri="{BB962C8B-B14F-4D97-AF65-F5344CB8AC3E}">
        <p14:creationId xmlns:p14="http://schemas.microsoft.com/office/powerpoint/2010/main" val="11522878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376246" y="0"/>
            <a:ext cx="8815754" cy="6858000"/>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sz="3600" dirty="0">
              <a:solidFill>
                <a:prstClr val="black"/>
              </a:solidFill>
            </a:endParaRPr>
          </a:p>
        </p:txBody>
      </p:sp>
      <p:pic>
        <p:nvPicPr>
          <p:cNvPr id="9" name="Imagen 8">
            <a:extLst>
              <a:ext uri="{FF2B5EF4-FFF2-40B4-BE49-F238E27FC236}">
                <a16:creationId xmlns:a16="http://schemas.microsoft.com/office/drawing/2014/main" id="{FA2F24DF-E078-407F-86B5-A3746F6EBAD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9061" y="5136660"/>
            <a:ext cx="1332957" cy="805106"/>
          </a:xfrm>
          <a:prstGeom prst="rect">
            <a:avLst/>
          </a:prstGeom>
        </p:spPr>
      </p:pic>
      <p:sp>
        <p:nvSpPr>
          <p:cNvPr id="11" name="Rectángulo 10">
            <a:extLst>
              <a:ext uri="{FF2B5EF4-FFF2-40B4-BE49-F238E27FC236}">
                <a16:creationId xmlns:a16="http://schemas.microsoft.com/office/drawing/2014/main" id="{886CC39C-BCAA-41DB-8ED6-A3C529EECF8D}"/>
              </a:ext>
            </a:extLst>
          </p:cNvPr>
          <p:cNvSpPr/>
          <p:nvPr/>
        </p:nvSpPr>
        <p:spPr>
          <a:xfrm>
            <a:off x="338506" y="2591118"/>
            <a:ext cx="2658292" cy="954107"/>
          </a:xfrm>
          <a:prstGeom prst="rect">
            <a:avLst/>
          </a:prstGeom>
          <a:solidFill>
            <a:schemeClr val="bg1">
              <a:lumMod val="85000"/>
            </a:schemeClr>
          </a:solidFill>
        </p:spPr>
        <p:txBody>
          <a:bodyPr wrap="none">
            <a:spAutoFit/>
          </a:bodyPr>
          <a:lstStyle/>
          <a:p>
            <a:pPr algn="ctr"/>
            <a:r>
              <a:rPr lang="es-PA" sz="2800" b="1" dirty="0">
                <a:solidFill>
                  <a:prstClr val="black"/>
                </a:solidFill>
                <a:latin typeface="Calibri" panose="020F0502020204030204" pitchFamily="34" charset="0"/>
                <a:cs typeface="Calibri" panose="020F0502020204030204" pitchFamily="34" charset="0"/>
              </a:rPr>
              <a:t>Tipos de</a:t>
            </a:r>
          </a:p>
          <a:p>
            <a:pPr algn="ctr"/>
            <a:r>
              <a:rPr lang="es-PA" sz="2800" b="1" dirty="0">
                <a:solidFill>
                  <a:prstClr val="black"/>
                </a:solidFill>
                <a:latin typeface="Calibri" panose="020F0502020204030204" pitchFamily="34" charset="0"/>
                <a:cs typeface="Calibri" panose="020F0502020204030204" pitchFamily="34" charset="0"/>
              </a:rPr>
              <a:t>Posicionamiento</a:t>
            </a:r>
            <a:endParaRPr lang="es-PA" sz="2800" b="1" dirty="0">
              <a:latin typeface="Calibri" panose="020F0502020204030204" pitchFamily="34" charset="0"/>
              <a:cs typeface="Calibri" panose="020F0502020204030204" pitchFamily="34" charset="0"/>
            </a:endParaRPr>
          </a:p>
        </p:txBody>
      </p:sp>
      <p:sp>
        <p:nvSpPr>
          <p:cNvPr id="25" name="object 2">
            <a:extLst>
              <a:ext uri="{FF2B5EF4-FFF2-40B4-BE49-F238E27FC236}">
                <a16:creationId xmlns:a16="http://schemas.microsoft.com/office/drawing/2014/main" id="{DC73B301-A6B8-49FB-A61C-C160A7B9BAD1}"/>
              </a:ext>
            </a:extLst>
          </p:cNvPr>
          <p:cNvSpPr txBox="1">
            <a:spLocks noGrp="1"/>
          </p:cNvSpPr>
          <p:nvPr>
            <p:ph type="title"/>
          </p:nvPr>
        </p:nvSpPr>
        <p:spPr>
          <a:xfrm>
            <a:off x="4329087" y="324233"/>
            <a:ext cx="7524407" cy="690574"/>
          </a:xfrm>
          <a:prstGeom prst="rect">
            <a:avLst/>
          </a:prstGeom>
        </p:spPr>
        <p:txBody>
          <a:bodyPr vert="horz" wrap="square" lIns="0" tIns="13335" rIns="0" bIns="0" rtlCol="0">
            <a:spAutoFit/>
          </a:bodyPr>
          <a:lstStyle/>
          <a:p>
            <a:pPr marL="12700">
              <a:lnSpc>
                <a:spcPct val="100000"/>
              </a:lnSpc>
              <a:spcBef>
                <a:spcPts val="105"/>
              </a:spcBef>
            </a:pPr>
            <a:r>
              <a:rPr lang="es-PA" b="1" spc="-200" dirty="0">
                <a:solidFill>
                  <a:srgbClr val="C00000"/>
                </a:solidFill>
              </a:rPr>
              <a:t>Errores de posicionamiento</a:t>
            </a:r>
            <a:endParaRPr sz="4400" b="1" dirty="0">
              <a:solidFill>
                <a:srgbClr val="C00000"/>
              </a:solidFill>
            </a:endParaRPr>
          </a:p>
        </p:txBody>
      </p:sp>
      <p:sp>
        <p:nvSpPr>
          <p:cNvPr id="50" name="object 30">
            <a:extLst>
              <a:ext uri="{FF2B5EF4-FFF2-40B4-BE49-F238E27FC236}">
                <a16:creationId xmlns:a16="http://schemas.microsoft.com/office/drawing/2014/main" id="{FA4D156E-B9A6-4682-B932-59C708777486}"/>
              </a:ext>
            </a:extLst>
          </p:cNvPr>
          <p:cNvSpPr/>
          <p:nvPr/>
        </p:nvSpPr>
        <p:spPr>
          <a:xfrm>
            <a:off x="5617353" y="1942783"/>
            <a:ext cx="6116320" cy="1602442"/>
          </a:xfrm>
          <a:custGeom>
            <a:avLst/>
            <a:gdLst/>
            <a:ahLst/>
            <a:cxnLst/>
            <a:rect l="l" t="t" r="r" b="b"/>
            <a:pathLst>
              <a:path w="6116320" h="1296670">
                <a:moveTo>
                  <a:pt x="0" y="0"/>
                </a:moveTo>
                <a:lnTo>
                  <a:pt x="5899962" y="0"/>
                </a:lnTo>
                <a:lnTo>
                  <a:pt x="6115989" y="216027"/>
                </a:lnTo>
                <a:lnTo>
                  <a:pt x="6115989" y="1296149"/>
                </a:lnTo>
                <a:lnTo>
                  <a:pt x="216027" y="1296149"/>
                </a:lnTo>
                <a:lnTo>
                  <a:pt x="0" y="1080122"/>
                </a:lnTo>
                <a:lnTo>
                  <a:pt x="0" y="0"/>
                </a:lnTo>
                <a:close/>
              </a:path>
            </a:pathLst>
          </a:custGeom>
          <a:ln w="6350">
            <a:solidFill>
              <a:srgbClr val="98B94E"/>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51" name="object 31">
            <a:extLst>
              <a:ext uri="{FF2B5EF4-FFF2-40B4-BE49-F238E27FC236}">
                <a16:creationId xmlns:a16="http://schemas.microsoft.com/office/drawing/2014/main" id="{9F3A8F4B-2648-42D1-AE48-8C05C1C8719A}"/>
              </a:ext>
            </a:extLst>
          </p:cNvPr>
          <p:cNvSpPr txBox="1"/>
          <p:nvPr/>
        </p:nvSpPr>
        <p:spPr>
          <a:xfrm>
            <a:off x="5900687" y="2052879"/>
            <a:ext cx="5496792" cy="505908"/>
          </a:xfrm>
          <a:prstGeom prst="rect">
            <a:avLst/>
          </a:prstGeom>
        </p:spPr>
        <p:txBody>
          <a:bodyPr vert="horz" wrap="square" lIns="0" tIns="13335" rIns="0" bIns="0" rtlCol="0">
            <a:spAutoFit/>
          </a:bodyPr>
          <a:lstStyle/>
          <a:p>
            <a:pPr marL="241300" indent="-228600">
              <a:spcBef>
                <a:spcPts val="105"/>
              </a:spcBef>
              <a:buClr>
                <a:srgbClr val="71903B"/>
              </a:buClr>
              <a:buFont typeface="Wingdings"/>
              <a:buChar char=""/>
              <a:tabLst>
                <a:tab pos="241300" algn="l"/>
              </a:tabLst>
            </a:pPr>
            <a:r>
              <a:rPr sz="1600" dirty="0">
                <a:solidFill>
                  <a:prstClr val="black"/>
                </a:solidFill>
                <a:latin typeface="Arial"/>
                <a:cs typeface="Arial"/>
              </a:rPr>
              <a:t>El consumidor percibe una imagen demasiado limitada o estrecha de la marca.</a:t>
            </a:r>
          </a:p>
        </p:txBody>
      </p:sp>
      <p:sp>
        <p:nvSpPr>
          <p:cNvPr id="52" name="object 32">
            <a:extLst>
              <a:ext uri="{FF2B5EF4-FFF2-40B4-BE49-F238E27FC236}">
                <a16:creationId xmlns:a16="http://schemas.microsoft.com/office/drawing/2014/main" id="{039D3941-A02C-4CF1-9263-D6DD6EA76AD7}"/>
              </a:ext>
            </a:extLst>
          </p:cNvPr>
          <p:cNvSpPr txBox="1"/>
          <p:nvPr/>
        </p:nvSpPr>
        <p:spPr>
          <a:xfrm>
            <a:off x="5892664" y="2557705"/>
            <a:ext cx="5642198" cy="898579"/>
          </a:xfrm>
          <a:prstGeom prst="rect">
            <a:avLst/>
          </a:prstGeom>
        </p:spPr>
        <p:txBody>
          <a:bodyPr vert="horz" wrap="square" lIns="0" tIns="12065" rIns="0" bIns="0" rtlCol="0">
            <a:spAutoFit/>
          </a:bodyPr>
          <a:lstStyle/>
          <a:p>
            <a:pPr marL="241300" marR="5080" indent="-228600">
              <a:lnSpc>
                <a:spcPct val="120000"/>
              </a:lnSpc>
              <a:spcBef>
                <a:spcPts val="95"/>
              </a:spcBef>
              <a:buClr>
                <a:srgbClr val="71903B"/>
              </a:buClr>
              <a:buFont typeface="Wingdings"/>
              <a:buChar char=""/>
              <a:tabLst>
                <a:tab pos="241935" algn="l"/>
              </a:tabLst>
            </a:pPr>
            <a:r>
              <a:rPr sz="1600" dirty="0">
                <a:solidFill>
                  <a:prstClr val="black"/>
                </a:solidFill>
                <a:latin typeface="Arial"/>
                <a:cs typeface="Arial"/>
              </a:rPr>
              <a:t>Este tipo de error puede provocar que algunos clientes potenciales crean que nuestra marca esta  fuera de su alcance o que no se dirige a ellos.</a:t>
            </a:r>
          </a:p>
        </p:txBody>
      </p:sp>
      <p:sp>
        <p:nvSpPr>
          <p:cNvPr id="53" name="object 33">
            <a:extLst>
              <a:ext uri="{FF2B5EF4-FFF2-40B4-BE49-F238E27FC236}">
                <a16:creationId xmlns:a16="http://schemas.microsoft.com/office/drawing/2014/main" id="{F542A774-CB49-4229-B948-D1D2F30E92A3}"/>
              </a:ext>
            </a:extLst>
          </p:cNvPr>
          <p:cNvSpPr/>
          <p:nvPr/>
        </p:nvSpPr>
        <p:spPr>
          <a:xfrm>
            <a:off x="4004777" y="1171151"/>
            <a:ext cx="1933956" cy="493775"/>
          </a:xfrm>
          <a:prstGeom prst="rect">
            <a:avLst/>
          </a:prstGeom>
          <a:blipFill>
            <a:blip r:embed="rId3"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54" name="object 34">
            <a:extLst>
              <a:ext uri="{FF2B5EF4-FFF2-40B4-BE49-F238E27FC236}">
                <a16:creationId xmlns:a16="http://schemas.microsoft.com/office/drawing/2014/main" id="{F3812B3A-68FF-46EA-8D33-575EEC6084A6}"/>
              </a:ext>
            </a:extLst>
          </p:cNvPr>
          <p:cNvSpPr/>
          <p:nvPr/>
        </p:nvSpPr>
        <p:spPr>
          <a:xfrm>
            <a:off x="4029161" y="1238206"/>
            <a:ext cx="1886712" cy="310896"/>
          </a:xfrm>
          <a:prstGeom prst="rect">
            <a:avLst/>
          </a:prstGeom>
          <a:blipFill>
            <a:blip r:embed="rId4"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55" name="object 35">
            <a:extLst>
              <a:ext uri="{FF2B5EF4-FFF2-40B4-BE49-F238E27FC236}">
                <a16:creationId xmlns:a16="http://schemas.microsoft.com/office/drawing/2014/main" id="{C74735ED-4739-4C07-A2E6-ECBE782916E4}"/>
              </a:ext>
            </a:extLst>
          </p:cNvPr>
          <p:cNvSpPr/>
          <p:nvPr/>
        </p:nvSpPr>
        <p:spPr>
          <a:xfrm>
            <a:off x="4053977" y="1195547"/>
            <a:ext cx="1838553" cy="399630"/>
          </a:xfrm>
          <a:prstGeom prst="rect">
            <a:avLst/>
          </a:prstGeom>
          <a:blipFill>
            <a:blip r:embed="rId5"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56" name="object 36">
            <a:extLst>
              <a:ext uri="{FF2B5EF4-FFF2-40B4-BE49-F238E27FC236}">
                <a16:creationId xmlns:a16="http://schemas.microsoft.com/office/drawing/2014/main" id="{5A66845D-6019-49A5-A356-07C2787A5117}"/>
              </a:ext>
            </a:extLst>
          </p:cNvPr>
          <p:cNvSpPr/>
          <p:nvPr/>
        </p:nvSpPr>
        <p:spPr>
          <a:xfrm>
            <a:off x="3545747" y="1195547"/>
            <a:ext cx="2516418" cy="733784"/>
          </a:xfrm>
          <a:custGeom>
            <a:avLst/>
            <a:gdLst/>
            <a:ahLst/>
            <a:cxnLst/>
            <a:rect l="l" t="t" r="r" b="b"/>
            <a:pathLst>
              <a:path w="1838960" h="400050">
                <a:moveTo>
                  <a:pt x="0" y="0"/>
                </a:moveTo>
                <a:lnTo>
                  <a:pt x="1771942" y="0"/>
                </a:lnTo>
                <a:lnTo>
                  <a:pt x="1838540" y="66611"/>
                </a:lnTo>
                <a:lnTo>
                  <a:pt x="1838540" y="399630"/>
                </a:lnTo>
                <a:lnTo>
                  <a:pt x="66611" y="399630"/>
                </a:lnTo>
                <a:lnTo>
                  <a:pt x="0" y="333019"/>
                </a:lnTo>
                <a:lnTo>
                  <a:pt x="0" y="0"/>
                </a:lnTo>
                <a:close/>
              </a:path>
            </a:pathLst>
          </a:custGeom>
          <a:solidFill>
            <a:schemeClr val="accent2"/>
          </a:solidFill>
          <a:ln w="9525">
            <a:solidFill>
              <a:srgbClr val="95B747"/>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57" name="object 37">
            <a:extLst>
              <a:ext uri="{FF2B5EF4-FFF2-40B4-BE49-F238E27FC236}">
                <a16:creationId xmlns:a16="http://schemas.microsoft.com/office/drawing/2014/main" id="{EA2D60A1-6C3C-46FC-9EB3-FD8EF328270E}"/>
              </a:ext>
            </a:extLst>
          </p:cNvPr>
          <p:cNvSpPr txBox="1"/>
          <p:nvPr/>
        </p:nvSpPr>
        <p:spPr>
          <a:xfrm>
            <a:off x="3545747" y="1189806"/>
            <a:ext cx="2516418" cy="628377"/>
          </a:xfrm>
          <a:prstGeom prst="rect">
            <a:avLst/>
          </a:prstGeom>
        </p:spPr>
        <p:txBody>
          <a:bodyPr vert="horz" wrap="square" lIns="0" tIns="12700" rIns="0" bIns="0" rtlCol="0">
            <a:spAutoFit/>
          </a:bodyPr>
          <a:lstStyle/>
          <a:p>
            <a:pPr marL="12700">
              <a:spcBef>
                <a:spcPts val="100"/>
              </a:spcBef>
            </a:pPr>
            <a:r>
              <a:rPr sz="2000" b="1" spc="-165" dirty="0">
                <a:solidFill>
                  <a:srgbClr val="465B29"/>
                </a:solidFill>
                <a:latin typeface="Arial"/>
                <a:cs typeface="Arial"/>
              </a:rPr>
              <a:t>SOBRE</a:t>
            </a:r>
            <a:r>
              <a:rPr lang="es-PA" sz="2000" b="1" spc="-165" dirty="0">
                <a:solidFill>
                  <a:srgbClr val="465B29"/>
                </a:solidFill>
                <a:latin typeface="Arial"/>
                <a:cs typeface="Arial"/>
              </a:rPr>
              <a:t> </a:t>
            </a:r>
            <a:r>
              <a:rPr sz="2000" b="1" spc="-165" dirty="0">
                <a:solidFill>
                  <a:srgbClr val="465B29"/>
                </a:solidFill>
                <a:latin typeface="Arial"/>
                <a:cs typeface="Arial"/>
              </a:rPr>
              <a:t>POSICIONAMIENTO</a:t>
            </a:r>
          </a:p>
        </p:txBody>
      </p:sp>
      <p:sp>
        <p:nvSpPr>
          <p:cNvPr id="58" name="object 38">
            <a:extLst>
              <a:ext uri="{FF2B5EF4-FFF2-40B4-BE49-F238E27FC236}">
                <a16:creationId xmlns:a16="http://schemas.microsoft.com/office/drawing/2014/main" id="{880DEEBA-4B5C-442B-8533-8D6D694C8B9D}"/>
              </a:ext>
            </a:extLst>
          </p:cNvPr>
          <p:cNvSpPr/>
          <p:nvPr/>
        </p:nvSpPr>
        <p:spPr>
          <a:xfrm>
            <a:off x="5582766" y="4560397"/>
            <a:ext cx="6116320" cy="1152525"/>
          </a:xfrm>
          <a:custGeom>
            <a:avLst/>
            <a:gdLst/>
            <a:ahLst/>
            <a:cxnLst/>
            <a:rect l="l" t="t" r="r" b="b"/>
            <a:pathLst>
              <a:path w="6116320" h="1152525">
                <a:moveTo>
                  <a:pt x="0" y="0"/>
                </a:moveTo>
                <a:lnTo>
                  <a:pt x="5923965" y="0"/>
                </a:lnTo>
                <a:lnTo>
                  <a:pt x="6115989" y="192024"/>
                </a:lnTo>
                <a:lnTo>
                  <a:pt x="6115989" y="1152131"/>
                </a:lnTo>
                <a:lnTo>
                  <a:pt x="192024" y="1152131"/>
                </a:lnTo>
                <a:lnTo>
                  <a:pt x="0" y="960107"/>
                </a:lnTo>
                <a:lnTo>
                  <a:pt x="0" y="0"/>
                </a:lnTo>
                <a:close/>
              </a:path>
            </a:pathLst>
          </a:custGeom>
          <a:ln w="6350">
            <a:solidFill>
              <a:srgbClr val="98B94E"/>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20" name="object 31">
            <a:extLst>
              <a:ext uri="{FF2B5EF4-FFF2-40B4-BE49-F238E27FC236}">
                <a16:creationId xmlns:a16="http://schemas.microsoft.com/office/drawing/2014/main" id="{9F3A8F4B-2648-42D1-AE48-8C05C1C8719A}"/>
              </a:ext>
            </a:extLst>
          </p:cNvPr>
          <p:cNvSpPr txBox="1"/>
          <p:nvPr/>
        </p:nvSpPr>
        <p:spPr>
          <a:xfrm>
            <a:off x="5892530" y="4754182"/>
            <a:ext cx="5496792" cy="764953"/>
          </a:xfrm>
          <a:prstGeom prst="rect">
            <a:avLst/>
          </a:prstGeom>
        </p:spPr>
        <p:txBody>
          <a:bodyPr vert="horz" wrap="square" lIns="0" tIns="13335" rIns="0" bIns="0" rtlCol="0">
            <a:spAutoFit/>
          </a:bodyPr>
          <a:lstStyle/>
          <a:p>
            <a:pPr marL="241300" indent="-228600">
              <a:spcBef>
                <a:spcPts val="105"/>
              </a:spcBef>
              <a:buClr>
                <a:srgbClr val="71903B"/>
              </a:buClr>
              <a:buFont typeface="Wingdings"/>
              <a:buChar char=""/>
              <a:tabLst>
                <a:tab pos="241300" algn="l"/>
              </a:tabLst>
            </a:pPr>
            <a:r>
              <a:rPr lang="es-ES" sz="1600" dirty="0">
                <a:solidFill>
                  <a:prstClr val="black"/>
                </a:solidFill>
                <a:latin typeface="Arial"/>
                <a:cs typeface="Arial"/>
              </a:rPr>
              <a:t>Este error genera una idea vaga de la marca en la mente de los consumidores.</a:t>
            </a:r>
          </a:p>
          <a:p>
            <a:pPr marL="241300" indent="-228600">
              <a:spcBef>
                <a:spcPts val="105"/>
              </a:spcBef>
              <a:buClr>
                <a:srgbClr val="71903B"/>
              </a:buClr>
              <a:buFont typeface="Wingdings"/>
              <a:buChar char=""/>
              <a:tabLst>
                <a:tab pos="241300" algn="l"/>
              </a:tabLst>
            </a:pPr>
            <a:r>
              <a:rPr lang="es-ES" sz="1600" dirty="0">
                <a:solidFill>
                  <a:prstClr val="black"/>
                </a:solidFill>
                <a:latin typeface="Arial"/>
                <a:cs typeface="Arial"/>
              </a:rPr>
              <a:t>De este modo no consigue diferenciarse.</a:t>
            </a:r>
            <a:r>
              <a:rPr sz="1600" dirty="0">
                <a:solidFill>
                  <a:prstClr val="black"/>
                </a:solidFill>
                <a:latin typeface="Arial"/>
                <a:cs typeface="Arial"/>
              </a:rPr>
              <a:t>.</a:t>
            </a:r>
          </a:p>
        </p:txBody>
      </p:sp>
      <p:sp>
        <p:nvSpPr>
          <p:cNvPr id="22" name="object 36">
            <a:extLst>
              <a:ext uri="{FF2B5EF4-FFF2-40B4-BE49-F238E27FC236}">
                <a16:creationId xmlns:a16="http://schemas.microsoft.com/office/drawing/2014/main" id="{5A66845D-6019-49A5-A356-07C2787A5117}"/>
              </a:ext>
            </a:extLst>
          </p:cNvPr>
          <p:cNvSpPr/>
          <p:nvPr/>
        </p:nvSpPr>
        <p:spPr>
          <a:xfrm>
            <a:off x="3556778" y="3663725"/>
            <a:ext cx="2516418" cy="733784"/>
          </a:xfrm>
          <a:custGeom>
            <a:avLst/>
            <a:gdLst/>
            <a:ahLst/>
            <a:cxnLst/>
            <a:rect l="l" t="t" r="r" b="b"/>
            <a:pathLst>
              <a:path w="1838960" h="400050">
                <a:moveTo>
                  <a:pt x="0" y="0"/>
                </a:moveTo>
                <a:lnTo>
                  <a:pt x="1771942" y="0"/>
                </a:lnTo>
                <a:lnTo>
                  <a:pt x="1838540" y="66611"/>
                </a:lnTo>
                <a:lnTo>
                  <a:pt x="1838540" y="399630"/>
                </a:lnTo>
                <a:lnTo>
                  <a:pt x="66611" y="399630"/>
                </a:lnTo>
                <a:lnTo>
                  <a:pt x="0" y="333019"/>
                </a:lnTo>
                <a:lnTo>
                  <a:pt x="0" y="0"/>
                </a:lnTo>
                <a:close/>
              </a:path>
            </a:pathLst>
          </a:custGeom>
          <a:solidFill>
            <a:schemeClr val="accent2"/>
          </a:solidFill>
          <a:ln w="9525">
            <a:solidFill>
              <a:srgbClr val="95B747"/>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21" name="object 37">
            <a:extLst>
              <a:ext uri="{FF2B5EF4-FFF2-40B4-BE49-F238E27FC236}">
                <a16:creationId xmlns:a16="http://schemas.microsoft.com/office/drawing/2014/main" id="{EA2D60A1-6C3C-46FC-9EB3-FD8EF328270E}"/>
              </a:ext>
            </a:extLst>
          </p:cNvPr>
          <p:cNvSpPr txBox="1"/>
          <p:nvPr/>
        </p:nvSpPr>
        <p:spPr>
          <a:xfrm>
            <a:off x="3586758" y="3685651"/>
            <a:ext cx="2516418" cy="628377"/>
          </a:xfrm>
          <a:prstGeom prst="rect">
            <a:avLst/>
          </a:prstGeom>
        </p:spPr>
        <p:txBody>
          <a:bodyPr vert="horz" wrap="square" lIns="0" tIns="12700" rIns="0" bIns="0" rtlCol="0">
            <a:spAutoFit/>
          </a:bodyPr>
          <a:lstStyle/>
          <a:p>
            <a:pPr marL="12700">
              <a:spcBef>
                <a:spcPts val="100"/>
              </a:spcBef>
            </a:pPr>
            <a:r>
              <a:rPr sz="2000" b="1" spc="-165" dirty="0">
                <a:solidFill>
                  <a:srgbClr val="465B29"/>
                </a:solidFill>
                <a:latin typeface="Arial"/>
                <a:cs typeface="Arial"/>
              </a:rPr>
              <a:t>S</a:t>
            </a:r>
            <a:r>
              <a:rPr lang="es-ES" sz="2000" b="1" spc="-165" dirty="0">
                <a:solidFill>
                  <a:srgbClr val="465B29"/>
                </a:solidFill>
                <a:latin typeface="Arial"/>
                <a:cs typeface="Arial"/>
              </a:rPr>
              <a:t>UB</a:t>
            </a:r>
            <a:r>
              <a:rPr lang="es-PA" sz="2000" b="1" spc="-165" dirty="0">
                <a:solidFill>
                  <a:srgbClr val="465B29"/>
                </a:solidFill>
                <a:latin typeface="Arial"/>
                <a:cs typeface="Arial"/>
              </a:rPr>
              <a:t> </a:t>
            </a:r>
            <a:r>
              <a:rPr sz="2000" b="1" spc="-165" dirty="0">
                <a:solidFill>
                  <a:srgbClr val="465B29"/>
                </a:solidFill>
                <a:latin typeface="Arial"/>
                <a:cs typeface="Arial"/>
              </a:rPr>
              <a:t>POSICIONAMIENTO</a:t>
            </a:r>
          </a:p>
        </p:txBody>
      </p:sp>
    </p:spTree>
    <p:extLst>
      <p:ext uri="{BB962C8B-B14F-4D97-AF65-F5344CB8AC3E}">
        <p14:creationId xmlns:p14="http://schemas.microsoft.com/office/powerpoint/2010/main" val="30297988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881124"/>
            <a:ext cx="12192000" cy="4816291"/>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sz="3600" dirty="0">
              <a:solidFill>
                <a:prstClr val="black"/>
              </a:solidFill>
            </a:endParaRPr>
          </a:p>
        </p:txBody>
      </p:sp>
      <p:sp>
        <p:nvSpPr>
          <p:cNvPr id="3" name="Rectángulo 2">
            <a:extLst>
              <a:ext uri="{FF2B5EF4-FFF2-40B4-BE49-F238E27FC236}">
                <a16:creationId xmlns:a16="http://schemas.microsoft.com/office/drawing/2014/main" id="{F243BA7B-A57C-4079-815E-10C91B7E3420}"/>
              </a:ext>
            </a:extLst>
          </p:cNvPr>
          <p:cNvSpPr/>
          <p:nvPr/>
        </p:nvSpPr>
        <p:spPr>
          <a:xfrm>
            <a:off x="193431" y="223324"/>
            <a:ext cx="7895492" cy="523220"/>
          </a:xfrm>
          <a:prstGeom prst="rect">
            <a:avLst/>
          </a:prstGeom>
          <a:solidFill>
            <a:schemeClr val="bg1">
              <a:lumMod val="85000"/>
            </a:schemeClr>
          </a:solidFill>
        </p:spPr>
        <p:txBody>
          <a:bodyPr wrap="square">
            <a:spAutoFit/>
          </a:bodyPr>
          <a:lstStyle/>
          <a:p>
            <a:r>
              <a:rPr lang="es-PA" sz="2800" b="1" dirty="0">
                <a:solidFill>
                  <a:prstClr val="black"/>
                </a:solidFill>
                <a:latin typeface="Calibri" panose="020F0502020204030204" pitchFamily="34" charset="0"/>
                <a:cs typeface="Calibri" panose="020F0502020204030204" pitchFamily="34" charset="0"/>
              </a:rPr>
              <a:t>Ejemplos de sobre posicionamiento</a:t>
            </a:r>
            <a:endParaRPr lang="es-PA" sz="2800" b="1" dirty="0">
              <a:latin typeface="Calibri" panose="020F0502020204030204" pitchFamily="34" charset="0"/>
              <a:cs typeface="Calibri" panose="020F0502020204030204" pitchFamily="34" charset="0"/>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538" y="5855677"/>
            <a:ext cx="1332957" cy="805106"/>
          </a:xfrm>
          <a:prstGeom prst="rect">
            <a:avLst/>
          </a:prstGeom>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80494" y="1245015"/>
            <a:ext cx="3837987" cy="38379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21673" y="1245015"/>
            <a:ext cx="3844554" cy="38445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0908" y="1245015"/>
            <a:ext cx="2409825" cy="1895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76532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881124"/>
            <a:ext cx="12192000" cy="4816291"/>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sz="3600" dirty="0">
              <a:solidFill>
                <a:prstClr val="black"/>
              </a:solidFill>
            </a:endParaRPr>
          </a:p>
        </p:txBody>
      </p:sp>
      <p:sp>
        <p:nvSpPr>
          <p:cNvPr id="3" name="Rectángulo 2">
            <a:extLst>
              <a:ext uri="{FF2B5EF4-FFF2-40B4-BE49-F238E27FC236}">
                <a16:creationId xmlns:a16="http://schemas.microsoft.com/office/drawing/2014/main" id="{F243BA7B-A57C-4079-815E-10C91B7E3420}"/>
              </a:ext>
            </a:extLst>
          </p:cNvPr>
          <p:cNvSpPr/>
          <p:nvPr/>
        </p:nvSpPr>
        <p:spPr>
          <a:xfrm>
            <a:off x="193431" y="223324"/>
            <a:ext cx="7895492" cy="523220"/>
          </a:xfrm>
          <a:prstGeom prst="rect">
            <a:avLst/>
          </a:prstGeom>
          <a:solidFill>
            <a:schemeClr val="bg1">
              <a:lumMod val="85000"/>
            </a:schemeClr>
          </a:solidFill>
        </p:spPr>
        <p:txBody>
          <a:bodyPr wrap="square">
            <a:spAutoFit/>
          </a:bodyPr>
          <a:lstStyle/>
          <a:p>
            <a:r>
              <a:rPr lang="es-PA" sz="2800" b="1" dirty="0">
                <a:solidFill>
                  <a:prstClr val="black"/>
                </a:solidFill>
                <a:latin typeface="Calibri" panose="020F0502020204030204" pitchFamily="34" charset="0"/>
                <a:cs typeface="Calibri" panose="020F0502020204030204" pitchFamily="34" charset="0"/>
              </a:rPr>
              <a:t>Ejemplos de sobre posicionamiento</a:t>
            </a:r>
            <a:endParaRPr lang="es-PA" sz="2800" b="1" dirty="0">
              <a:latin typeface="Calibri" panose="020F0502020204030204" pitchFamily="34" charset="0"/>
              <a:cs typeface="Calibri" panose="020F0502020204030204" pitchFamily="34" charset="0"/>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538" y="5855677"/>
            <a:ext cx="1332957" cy="805106"/>
          </a:xfrm>
          <a:prstGeom prst="rect">
            <a:avLst/>
          </a:prstGeom>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6357" y="2488797"/>
            <a:ext cx="2894325" cy="30408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3758" y="1051641"/>
            <a:ext cx="3819525" cy="1200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5746" y="1051641"/>
            <a:ext cx="4332745" cy="1200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41682" y="2488798"/>
            <a:ext cx="3040872" cy="30408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3431" y="2488797"/>
            <a:ext cx="3810000" cy="2200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02939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376246" y="0"/>
            <a:ext cx="8815754" cy="6858000"/>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sz="3600" dirty="0">
              <a:solidFill>
                <a:prstClr val="black"/>
              </a:solidFill>
            </a:endParaRPr>
          </a:p>
        </p:txBody>
      </p:sp>
      <p:pic>
        <p:nvPicPr>
          <p:cNvPr id="9" name="Imagen 8">
            <a:extLst>
              <a:ext uri="{FF2B5EF4-FFF2-40B4-BE49-F238E27FC236}">
                <a16:creationId xmlns:a16="http://schemas.microsoft.com/office/drawing/2014/main" id="{FA2F24DF-E078-407F-86B5-A3746F6EBAD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9061" y="5136660"/>
            <a:ext cx="1332957" cy="805106"/>
          </a:xfrm>
          <a:prstGeom prst="rect">
            <a:avLst/>
          </a:prstGeom>
        </p:spPr>
      </p:pic>
      <p:sp>
        <p:nvSpPr>
          <p:cNvPr id="11" name="Rectángulo 10">
            <a:extLst>
              <a:ext uri="{FF2B5EF4-FFF2-40B4-BE49-F238E27FC236}">
                <a16:creationId xmlns:a16="http://schemas.microsoft.com/office/drawing/2014/main" id="{886CC39C-BCAA-41DB-8ED6-A3C529EECF8D}"/>
              </a:ext>
            </a:extLst>
          </p:cNvPr>
          <p:cNvSpPr/>
          <p:nvPr/>
        </p:nvSpPr>
        <p:spPr>
          <a:xfrm>
            <a:off x="338506" y="2591118"/>
            <a:ext cx="2658292" cy="954107"/>
          </a:xfrm>
          <a:prstGeom prst="rect">
            <a:avLst/>
          </a:prstGeom>
          <a:solidFill>
            <a:schemeClr val="bg1">
              <a:lumMod val="85000"/>
            </a:schemeClr>
          </a:solidFill>
        </p:spPr>
        <p:txBody>
          <a:bodyPr wrap="none">
            <a:spAutoFit/>
          </a:bodyPr>
          <a:lstStyle/>
          <a:p>
            <a:pPr algn="ctr"/>
            <a:r>
              <a:rPr lang="es-PA" sz="2800" b="1" dirty="0">
                <a:solidFill>
                  <a:prstClr val="black"/>
                </a:solidFill>
                <a:latin typeface="Calibri" panose="020F0502020204030204" pitchFamily="34" charset="0"/>
                <a:cs typeface="Calibri" panose="020F0502020204030204" pitchFamily="34" charset="0"/>
              </a:rPr>
              <a:t>Tipos de</a:t>
            </a:r>
          </a:p>
          <a:p>
            <a:pPr algn="ctr"/>
            <a:r>
              <a:rPr lang="es-PA" sz="2800" b="1" dirty="0">
                <a:solidFill>
                  <a:prstClr val="black"/>
                </a:solidFill>
                <a:latin typeface="Calibri" panose="020F0502020204030204" pitchFamily="34" charset="0"/>
                <a:cs typeface="Calibri" panose="020F0502020204030204" pitchFamily="34" charset="0"/>
              </a:rPr>
              <a:t>Posicionamiento</a:t>
            </a:r>
            <a:endParaRPr lang="es-PA" sz="2800" b="1" dirty="0">
              <a:latin typeface="Calibri" panose="020F0502020204030204" pitchFamily="34" charset="0"/>
              <a:cs typeface="Calibri" panose="020F0502020204030204" pitchFamily="34" charset="0"/>
            </a:endParaRPr>
          </a:p>
        </p:txBody>
      </p:sp>
      <p:sp>
        <p:nvSpPr>
          <p:cNvPr id="25" name="object 2">
            <a:extLst>
              <a:ext uri="{FF2B5EF4-FFF2-40B4-BE49-F238E27FC236}">
                <a16:creationId xmlns:a16="http://schemas.microsoft.com/office/drawing/2014/main" id="{DC73B301-A6B8-49FB-A61C-C160A7B9BAD1}"/>
              </a:ext>
            </a:extLst>
          </p:cNvPr>
          <p:cNvSpPr txBox="1">
            <a:spLocks noGrp="1"/>
          </p:cNvSpPr>
          <p:nvPr>
            <p:ph type="title"/>
          </p:nvPr>
        </p:nvSpPr>
        <p:spPr>
          <a:xfrm>
            <a:off x="4329087" y="324233"/>
            <a:ext cx="7524407" cy="690574"/>
          </a:xfrm>
          <a:prstGeom prst="rect">
            <a:avLst/>
          </a:prstGeom>
        </p:spPr>
        <p:txBody>
          <a:bodyPr vert="horz" wrap="square" lIns="0" tIns="13335" rIns="0" bIns="0" rtlCol="0">
            <a:spAutoFit/>
          </a:bodyPr>
          <a:lstStyle/>
          <a:p>
            <a:pPr marL="12700">
              <a:lnSpc>
                <a:spcPct val="100000"/>
              </a:lnSpc>
              <a:spcBef>
                <a:spcPts val="105"/>
              </a:spcBef>
            </a:pPr>
            <a:r>
              <a:rPr lang="es-PA" b="1" spc="-200" dirty="0">
                <a:solidFill>
                  <a:srgbClr val="C00000"/>
                </a:solidFill>
              </a:rPr>
              <a:t>Errores de posicionamiento</a:t>
            </a:r>
            <a:endParaRPr sz="4400" b="1" dirty="0">
              <a:solidFill>
                <a:srgbClr val="C00000"/>
              </a:solidFill>
            </a:endParaRPr>
          </a:p>
        </p:txBody>
      </p:sp>
      <p:sp>
        <p:nvSpPr>
          <p:cNvPr id="20" name="object 29">
            <a:extLst>
              <a:ext uri="{FF2B5EF4-FFF2-40B4-BE49-F238E27FC236}">
                <a16:creationId xmlns:a16="http://schemas.microsoft.com/office/drawing/2014/main" id="{B533CFF3-5740-4F7E-8058-080F0B338B63}"/>
              </a:ext>
            </a:extLst>
          </p:cNvPr>
          <p:cNvSpPr/>
          <p:nvPr/>
        </p:nvSpPr>
        <p:spPr>
          <a:xfrm>
            <a:off x="5533929" y="2078194"/>
            <a:ext cx="6116320" cy="1467031"/>
          </a:xfrm>
          <a:custGeom>
            <a:avLst/>
            <a:gdLst/>
            <a:ahLst/>
            <a:cxnLst/>
            <a:rect l="l" t="t" r="r" b="b"/>
            <a:pathLst>
              <a:path w="6116320" h="1296670">
                <a:moveTo>
                  <a:pt x="0" y="0"/>
                </a:moveTo>
                <a:lnTo>
                  <a:pt x="5899962" y="0"/>
                </a:lnTo>
                <a:lnTo>
                  <a:pt x="6115989" y="216027"/>
                </a:lnTo>
                <a:lnTo>
                  <a:pt x="6115989" y="1296149"/>
                </a:lnTo>
                <a:lnTo>
                  <a:pt x="216027" y="1296149"/>
                </a:lnTo>
                <a:lnTo>
                  <a:pt x="0" y="1080122"/>
                </a:lnTo>
                <a:lnTo>
                  <a:pt x="0" y="0"/>
                </a:lnTo>
                <a:close/>
              </a:path>
            </a:pathLst>
          </a:custGeom>
          <a:ln w="6350">
            <a:solidFill>
              <a:srgbClr val="98B94E"/>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21" name="object 30">
            <a:extLst>
              <a:ext uri="{FF2B5EF4-FFF2-40B4-BE49-F238E27FC236}">
                <a16:creationId xmlns:a16="http://schemas.microsoft.com/office/drawing/2014/main" id="{40DAD607-ABF5-4CFC-90D5-DF95377CB7B7}"/>
              </a:ext>
            </a:extLst>
          </p:cNvPr>
          <p:cNvSpPr txBox="1"/>
          <p:nvPr/>
        </p:nvSpPr>
        <p:spPr>
          <a:xfrm>
            <a:off x="5798478" y="2159476"/>
            <a:ext cx="5633302" cy="505908"/>
          </a:xfrm>
          <a:prstGeom prst="rect">
            <a:avLst/>
          </a:prstGeom>
        </p:spPr>
        <p:txBody>
          <a:bodyPr vert="horz" wrap="square" lIns="0" tIns="13335" rIns="0" bIns="0" rtlCol="0">
            <a:spAutoFit/>
          </a:bodyPr>
          <a:lstStyle/>
          <a:p>
            <a:pPr marL="241300" indent="-228600">
              <a:spcBef>
                <a:spcPts val="105"/>
              </a:spcBef>
              <a:buClr>
                <a:srgbClr val="71903B"/>
              </a:buClr>
              <a:buFont typeface="Wingdings"/>
              <a:buChar char=""/>
              <a:tabLst>
                <a:tab pos="241300" algn="l"/>
              </a:tabLst>
            </a:pPr>
            <a:r>
              <a:rPr sz="1600" dirty="0">
                <a:solidFill>
                  <a:prstClr val="black"/>
                </a:solidFill>
                <a:latin typeface="Arial"/>
                <a:cs typeface="Arial"/>
              </a:rPr>
              <a:t>Las promesas de la marca son poco creíbles por parte de los consumidores.</a:t>
            </a:r>
          </a:p>
        </p:txBody>
      </p:sp>
      <p:sp>
        <p:nvSpPr>
          <p:cNvPr id="22" name="object 31">
            <a:extLst>
              <a:ext uri="{FF2B5EF4-FFF2-40B4-BE49-F238E27FC236}">
                <a16:creationId xmlns:a16="http://schemas.microsoft.com/office/drawing/2014/main" id="{C7323545-2D75-42D1-866D-C89460A02240}"/>
              </a:ext>
            </a:extLst>
          </p:cNvPr>
          <p:cNvSpPr txBox="1"/>
          <p:nvPr/>
        </p:nvSpPr>
        <p:spPr>
          <a:xfrm>
            <a:off x="5809240" y="2673833"/>
            <a:ext cx="5637530" cy="898579"/>
          </a:xfrm>
          <a:prstGeom prst="rect">
            <a:avLst/>
          </a:prstGeom>
        </p:spPr>
        <p:txBody>
          <a:bodyPr vert="horz" wrap="square" lIns="0" tIns="12065" rIns="0" bIns="0" rtlCol="0">
            <a:spAutoFit/>
          </a:bodyPr>
          <a:lstStyle/>
          <a:p>
            <a:pPr marL="241300" marR="5080" indent="-228600">
              <a:lnSpc>
                <a:spcPct val="120000"/>
              </a:lnSpc>
              <a:spcBef>
                <a:spcPts val="95"/>
              </a:spcBef>
              <a:buClr>
                <a:srgbClr val="71903B"/>
              </a:buClr>
              <a:buFont typeface="Wingdings"/>
              <a:buChar char=""/>
              <a:tabLst>
                <a:tab pos="241935" algn="l"/>
              </a:tabLst>
            </a:pPr>
            <a:r>
              <a:rPr sz="1600" dirty="0">
                <a:solidFill>
                  <a:prstClr val="black"/>
                </a:solidFill>
                <a:latin typeface="Arial"/>
                <a:cs typeface="Arial"/>
              </a:rPr>
              <a:t>Casos como un precio que se considere sospechosamente bajo o beneficios que el consumidor crea  inverosímiles pueden provocar rechazo.</a:t>
            </a:r>
          </a:p>
        </p:txBody>
      </p:sp>
      <p:sp>
        <p:nvSpPr>
          <p:cNvPr id="29" name="object 37">
            <a:extLst>
              <a:ext uri="{FF2B5EF4-FFF2-40B4-BE49-F238E27FC236}">
                <a16:creationId xmlns:a16="http://schemas.microsoft.com/office/drawing/2014/main" id="{101D7C7B-ED3D-4DD4-B1ED-3A7681D3FB45}"/>
              </a:ext>
            </a:extLst>
          </p:cNvPr>
          <p:cNvSpPr/>
          <p:nvPr/>
        </p:nvSpPr>
        <p:spPr>
          <a:xfrm>
            <a:off x="5558209" y="4516260"/>
            <a:ext cx="6116320" cy="1403640"/>
          </a:xfrm>
          <a:custGeom>
            <a:avLst/>
            <a:gdLst/>
            <a:ahLst/>
            <a:cxnLst/>
            <a:rect l="l" t="t" r="r" b="b"/>
            <a:pathLst>
              <a:path w="6116320" h="1152525">
                <a:moveTo>
                  <a:pt x="0" y="0"/>
                </a:moveTo>
                <a:lnTo>
                  <a:pt x="5923965" y="0"/>
                </a:lnTo>
                <a:lnTo>
                  <a:pt x="6115989" y="192024"/>
                </a:lnTo>
                <a:lnTo>
                  <a:pt x="6115989" y="1152131"/>
                </a:lnTo>
                <a:lnTo>
                  <a:pt x="192024" y="1152131"/>
                </a:lnTo>
                <a:lnTo>
                  <a:pt x="0" y="960107"/>
                </a:lnTo>
                <a:lnTo>
                  <a:pt x="0" y="0"/>
                </a:lnTo>
                <a:close/>
              </a:path>
            </a:pathLst>
          </a:custGeom>
          <a:ln w="6350">
            <a:solidFill>
              <a:srgbClr val="98B94E"/>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30" name="object 38">
            <a:extLst>
              <a:ext uri="{FF2B5EF4-FFF2-40B4-BE49-F238E27FC236}">
                <a16:creationId xmlns:a16="http://schemas.microsoft.com/office/drawing/2014/main" id="{EE6961D2-A258-4E73-9EFB-7E46011B75A0}"/>
              </a:ext>
            </a:extLst>
          </p:cNvPr>
          <p:cNvSpPr txBox="1"/>
          <p:nvPr/>
        </p:nvSpPr>
        <p:spPr>
          <a:xfrm>
            <a:off x="5766974" y="4634651"/>
            <a:ext cx="5650230" cy="1194045"/>
          </a:xfrm>
          <a:prstGeom prst="rect">
            <a:avLst/>
          </a:prstGeom>
        </p:spPr>
        <p:txBody>
          <a:bodyPr vert="horz" wrap="square" lIns="0" tIns="12065" rIns="0" bIns="0" rtlCol="0">
            <a:spAutoFit/>
          </a:bodyPr>
          <a:lstStyle/>
          <a:p>
            <a:pPr marL="241300" marR="5080" indent="-228600">
              <a:lnSpc>
                <a:spcPct val="120000"/>
              </a:lnSpc>
              <a:spcBef>
                <a:spcPts val="95"/>
              </a:spcBef>
              <a:buClr>
                <a:srgbClr val="71903B"/>
              </a:buClr>
              <a:buFont typeface="Wingdings"/>
              <a:buChar char=""/>
              <a:tabLst>
                <a:tab pos="241935" algn="l"/>
              </a:tabLst>
            </a:pPr>
            <a:r>
              <a:rPr sz="1600" dirty="0">
                <a:solidFill>
                  <a:prstClr val="black"/>
                </a:solidFill>
                <a:latin typeface="Arial"/>
                <a:cs typeface="Arial"/>
              </a:rPr>
              <a:t>Si la marca no define claramente su posicionamiento, lo cambia con demasiada frecuencia o intenta  posicionarse en segmentos distintos la imagen queda diluida en la mente del consumidor y genera </a:t>
            </a:r>
            <a:r>
              <a:rPr sz="1600" dirty="0" err="1">
                <a:solidFill>
                  <a:prstClr val="black"/>
                </a:solidFill>
                <a:latin typeface="Arial"/>
                <a:cs typeface="Arial"/>
              </a:rPr>
              <a:t>confusión</a:t>
            </a:r>
            <a:r>
              <a:rPr sz="1600" dirty="0">
                <a:solidFill>
                  <a:prstClr val="black"/>
                </a:solidFill>
                <a:latin typeface="Arial"/>
                <a:cs typeface="Arial"/>
              </a:rPr>
              <a:t>.</a:t>
            </a:r>
          </a:p>
        </p:txBody>
      </p:sp>
      <p:sp>
        <p:nvSpPr>
          <p:cNvPr id="36" name="object 36">
            <a:extLst>
              <a:ext uri="{FF2B5EF4-FFF2-40B4-BE49-F238E27FC236}">
                <a16:creationId xmlns:a16="http://schemas.microsoft.com/office/drawing/2014/main" id="{5A66845D-6019-49A5-A356-07C2787A5117}"/>
              </a:ext>
            </a:extLst>
          </p:cNvPr>
          <p:cNvSpPr/>
          <p:nvPr/>
        </p:nvSpPr>
        <p:spPr>
          <a:xfrm>
            <a:off x="3556778" y="3663725"/>
            <a:ext cx="2516418" cy="733784"/>
          </a:xfrm>
          <a:custGeom>
            <a:avLst/>
            <a:gdLst/>
            <a:ahLst/>
            <a:cxnLst/>
            <a:rect l="l" t="t" r="r" b="b"/>
            <a:pathLst>
              <a:path w="1838960" h="400050">
                <a:moveTo>
                  <a:pt x="0" y="0"/>
                </a:moveTo>
                <a:lnTo>
                  <a:pt x="1771942" y="0"/>
                </a:lnTo>
                <a:lnTo>
                  <a:pt x="1838540" y="66611"/>
                </a:lnTo>
                <a:lnTo>
                  <a:pt x="1838540" y="399630"/>
                </a:lnTo>
                <a:lnTo>
                  <a:pt x="66611" y="399630"/>
                </a:lnTo>
                <a:lnTo>
                  <a:pt x="0" y="333019"/>
                </a:lnTo>
                <a:lnTo>
                  <a:pt x="0" y="0"/>
                </a:lnTo>
                <a:close/>
              </a:path>
            </a:pathLst>
          </a:custGeom>
          <a:solidFill>
            <a:schemeClr val="accent2"/>
          </a:solidFill>
          <a:ln w="9525">
            <a:solidFill>
              <a:srgbClr val="95B747"/>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37" name="object 37">
            <a:extLst>
              <a:ext uri="{FF2B5EF4-FFF2-40B4-BE49-F238E27FC236}">
                <a16:creationId xmlns:a16="http://schemas.microsoft.com/office/drawing/2014/main" id="{EA2D60A1-6C3C-46FC-9EB3-FD8EF328270E}"/>
              </a:ext>
            </a:extLst>
          </p:cNvPr>
          <p:cNvSpPr txBox="1"/>
          <p:nvPr/>
        </p:nvSpPr>
        <p:spPr>
          <a:xfrm>
            <a:off x="3586758" y="3685651"/>
            <a:ext cx="2516418" cy="628377"/>
          </a:xfrm>
          <a:prstGeom prst="rect">
            <a:avLst/>
          </a:prstGeom>
        </p:spPr>
        <p:txBody>
          <a:bodyPr vert="horz" wrap="square" lIns="0" tIns="12700" rIns="0" bIns="0" rtlCol="0">
            <a:spAutoFit/>
          </a:bodyPr>
          <a:lstStyle/>
          <a:p>
            <a:pPr marL="12700">
              <a:spcBef>
                <a:spcPts val="100"/>
              </a:spcBef>
            </a:pPr>
            <a:r>
              <a:rPr lang="es-ES" sz="2000" b="1" spc="-165" dirty="0">
                <a:solidFill>
                  <a:srgbClr val="465B29"/>
                </a:solidFill>
                <a:latin typeface="Arial"/>
                <a:cs typeface="Arial"/>
              </a:rPr>
              <a:t>POSICIONAMIENTO CONFUSO</a:t>
            </a:r>
            <a:endParaRPr sz="2000" b="1" spc="-165" dirty="0">
              <a:solidFill>
                <a:srgbClr val="465B29"/>
              </a:solidFill>
              <a:latin typeface="Arial"/>
              <a:cs typeface="Arial"/>
            </a:endParaRPr>
          </a:p>
        </p:txBody>
      </p:sp>
      <p:sp>
        <p:nvSpPr>
          <p:cNvPr id="38" name="object 36">
            <a:extLst>
              <a:ext uri="{FF2B5EF4-FFF2-40B4-BE49-F238E27FC236}">
                <a16:creationId xmlns:a16="http://schemas.microsoft.com/office/drawing/2014/main" id="{5A66845D-6019-49A5-A356-07C2787A5117}"/>
              </a:ext>
            </a:extLst>
          </p:cNvPr>
          <p:cNvSpPr/>
          <p:nvPr/>
        </p:nvSpPr>
        <p:spPr>
          <a:xfrm>
            <a:off x="3556778" y="1290869"/>
            <a:ext cx="2516418" cy="733784"/>
          </a:xfrm>
          <a:custGeom>
            <a:avLst/>
            <a:gdLst/>
            <a:ahLst/>
            <a:cxnLst/>
            <a:rect l="l" t="t" r="r" b="b"/>
            <a:pathLst>
              <a:path w="1838960" h="400050">
                <a:moveTo>
                  <a:pt x="0" y="0"/>
                </a:moveTo>
                <a:lnTo>
                  <a:pt x="1771942" y="0"/>
                </a:lnTo>
                <a:lnTo>
                  <a:pt x="1838540" y="66611"/>
                </a:lnTo>
                <a:lnTo>
                  <a:pt x="1838540" y="399630"/>
                </a:lnTo>
                <a:lnTo>
                  <a:pt x="66611" y="399630"/>
                </a:lnTo>
                <a:lnTo>
                  <a:pt x="0" y="333019"/>
                </a:lnTo>
                <a:lnTo>
                  <a:pt x="0" y="0"/>
                </a:lnTo>
                <a:close/>
              </a:path>
            </a:pathLst>
          </a:custGeom>
          <a:solidFill>
            <a:schemeClr val="accent2"/>
          </a:solidFill>
          <a:ln w="9525">
            <a:solidFill>
              <a:srgbClr val="95B747"/>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39" name="object 37">
            <a:extLst>
              <a:ext uri="{FF2B5EF4-FFF2-40B4-BE49-F238E27FC236}">
                <a16:creationId xmlns:a16="http://schemas.microsoft.com/office/drawing/2014/main" id="{EA2D60A1-6C3C-46FC-9EB3-FD8EF328270E}"/>
              </a:ext>
            </a:extLst>
          </p:cNvPr>
          <p:cNvSpPr txBox="1"/>
          <p:nvPr/>
        </p:nvSpPr>
        <p:spPr>
          <a:xfrm>
            <a:off x="3586758" y="1312795"/>
            <a:ext cx="2516418" cy="628377"/>
          </a:xfrm>
          <a:prstGeom prst="rect">
            <a:avLst/>
          </a:prstGeom>
        </p:spPr>
        <p:txBody>
          <a:bodyPr vert="horz" wrap="square" lIns="0" tIns="12700" rIns="0" bIns="0" rtlCol="0">
            <a:spAutoFit/>
          </a:bodyPr>
          <a:lstStyle/>
          <a:p>
            <a:pPr marL="12700">
              <a:spcBef>
                <a:spcPts val="100"/>
              </a:spcBef>
            </a:pPr>
            <a:r>
              <a:rPr lang="es-ES" sz="2000" b="1" spc="-165" dirty="0">
                <a:solidFill>
                  <a:srgbClr val="465B29"/>
                </a:solidFill>
                <a:latin typeface="Arial"/>
                <a:cs typeface="Arial"/>
              </a:rPr>
              <a:t>POSICIONAMIENTO DUDOSO</a:t>
            </a:r>
            <a:endParaRPr sz="2000" b="1" spc="-165" dirty="0">
              <a:solidFill>
                <a:srgbClr val="465B29"/>
              </a:solidFill>
              <a:latin typeface="Arial"/>
              <a:cs typeface="Arial"/>
            </a:endParaRPr>
          </a:p>
        </p:txBody>
      </p:sp>
    </p:spTree>
    <p:extLst>
      <p:ext uri="{BB962C8B-B14F-4D97-AF65-F5344CB8AC3E}">
        <p14:creationId xmlns:p14="http://schemas.microsoft.com/office/powerpoint/2010/main" val="14153383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881124"/>
            <a:ext cx="12192000" cy="4816291"/>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sz="3600" dirty="0">
              <a:solidFill>
                <a:prstClr val="black"/>
              </a:solidFill>
            </a:endParaRPr>
          </a:p>
        </p:txBody>
      </p:sp>
      <p:sp>
        <p:nvSpPr>
          <p:cNvPr id="3" name="Rectángulo 2">
            <a:extLst>
              <a:ext uri="{FF2B5EF4-FFF2-40B4-BE49-F238E27FC236}">
                <a16:creationId xmlns:a16="http://schemas.microsoft.com/office/drawing/2014/main" id="{F243BA7B-A57C-4079-815E-10C91B7E3420}"/>
              </a:ext>
            </a:extLst>
          </p:cNvPr>
          <p:cNvSpPr/>
          <p:nvPr/>
        </p:nvSpPr>
        <p:spPr>
          <a:xfrm>
            <a:off x="193431" y="223324"/>
            <a:ext cx="7895492" cy="523220"/>
          </a:xfrm>
          <a:prstGeom prst="rect">
            <a:avLst/>
          </a:prstGeom>
          <a:solidFill>
            <a:schemeClr val="bg1">
              <a:lumMod val="85000"/>
            </a:schemeClr>
          </a:solidFill>
        </p:spPr>
        <p:txBody>
          <a:bodyPr wrap="square">
            <a:spAutoFit/>
          </a:bodyPr>
          <a:lstStyle/>
          <a:p>
            <a:r>
              <a:rPr lang="es-PA" sz="2800" b="1" dirty="0">
                <a:solidFill>
                  <a:prstClr val="black"/>
                </a:solidFill>
                <a:latin typeface="Calibri" panose="020F0502020204030204" pitchFamily="34" charset="0"/>
                <a:cs typeface="Calibri" panose="020F0502020204030204" pitchFamily="34" charset="0"/>
              </a:rPr>
              <a:t>Ejemplos de posicionamiento dudoso o confuso</a:t>
            </a:r>
            <a:endParaRPr lang="es-PA" sz="2800" b="1" dirty="0">
              <a:latin typeface="Calibri" panose="020F0502020204030204" pitchFamily="34" charset="0"/>
              <a:cs typeface="Calibri" panose="020F0502020204030204" pitchFamily="34" charset="0"/>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538" y="5855677"/>
            <a:ext cx="1332957" cy="805106"/>
          </a:xfrm>
          <a:prstGeom prst="rect">
            <a:avLst/>
          </a:prstGeom>
        </p:spPr>
      </p:pic>
      <p:pic>
        <p:nvPicPr>
          <p:cNvPr id="8" name="Imagen 7">
            <a:extLst>
              <a:ext uri="{FF2B5EF4-FFF2-40B4-BE49-F238E27FC236}">
                <a16:creationId xmlns:a16="http://schemas.microsoft.com/office/drawing/2014/main" id="{1858084C-2C40-4B21-95BD-B6FCAA11F194}"/>
              </a:ext>
            </a:extLst>
          </p:cNvPr>
          <p:cNvPicPr>
            <a:picLocks noChangeAspect="1"/>
          </p:cNvPicPr>
          <p:nvPr/>
        </p:nvPicPr>
        <p:blipFill>
          <a:blip r:embed="rId3"/>
          <a:stretch>
            <a:fillRect/>
          </a:stretch>
        </p:blipFill>
        <p:spPr>
          <a:xfrm>
            <a:off x="197724" y="1026224"/>
            <a:ext cx="5975002" cy="4485933"/>
          </a:xfrm>
          <a:prstGeom prst="rect">
            <a:avLst/>
          </a:prstGeom>
        </p:spPr>
      </p:pic>
      <p:pic>
        <p:nvPicPr>
          <p:cNvPr id="6" name="Imagen 5">
            <a:extLst>
              <a:ext uri="{FF2B5EF4-FFF2-40B4-BE49-F238E27FC236}">
                <a16:creationId xmlns:a16="http://schemas.microsoft.com/office/drawing/2014/main" id="{2FFF35A7-C143-4D99-97F9-8F2DD12A8F33}"/>
              </a:ext>
            </a:extLst>
          </p:cNvPr>
          <p:cNvPicPr>
            <a:picLocks noChangeAspect="1"/>
          </p:cNvPicPr>
          <p:nvPr/>
        </p:nvPicPr>
        <p:blipFill>
          <a:blip r:embed="rId4"/>
          <a:stretch>
            <a:fillRect/>
          </a:stretch>
        </p:blipFill>
        <p:spPr>
          <a:xfrm>
            <a:off x="6284321" y="1490204"/>
            <a:ext cx="5702283" cy="3557971"/>
          </a:xfrm>
          <a:prstGeom prst="rect">
            <a:avLst/>
          </a:prstGeom>
        </p:spPr>
      </p:pic>
    </p:spTree>
    <p:extLst>
      <p:ext uri="{BB962C8B-B14F-4D97-AF65-F5344CB8AC3E}">
        <p14:creationId xmlns:p14="http://schemas.microsoft.com/office/powerpoint/2010/main" val="27887467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881124"/>
            <a:ext cx="12192000" cy="4816291"/>
          </a:xfrm>
          <a:custGeom>
            <a:avLst/>
            <a:gdLst/>
            <a:ahLst/>
            <a:cxnLst/>
            <a:rect l="l" t="t" r="r" b="b"/>
            <a:pathLst>
              <a:path w="6629400" h="6858000">
                <a:moveTo>
                  <a:pt x="0" y="6858000"/>
                </a:moveTo>
                <a:lnTo>
                  <a:pt x="6629400" y="6858000"/>
                </a:lnTo>
                <a:lnTo>
                  <a:pt x="6629400" y="0"/>
                </a:lnTo>
                <a:lnTo>
                  <a:pt x="0" y="0"/>
                </a:lnTo>
                <a:lnTo>
                  <a:pt x="0" y="6858000"/>
                </a:lnTo>
                <a:close/>
              </a:path>
            </a:pathLst>
          </a:custGeom>
          <a:solidFill>
            <a:srgbClr val="FFC000"/>
          </a:solidFill>
        </p:spPr>
        <p:txBody>
          <a:bodyPr wrap="square" lIns="0" tIns="0" rIns="0" bIns="0" rtlCol="0"/>
          <a:lstStyle/>
          <a:p>
            <a:endParaRPr lang="es-PA" sz="3600" dirty="0">
              <a:solidFill>
                <a:prstClr val="black"/>
              </a:solidFill>
            </a:endParaRPr>
          </a:p>
        </p:txBody>
      </p:sp>
      <p:sp>
        <p:nvSpPr>
          <p:cNvPr id="3" name="Rectángulo 2">
            <a:extLst>
              <a:ext uri="{FF2B5EF4-FFF2-40B4-BE49-F238E27FC236}">
                <a16:creationId xmlns:a16="http://schemas.microsoft.com/office/drawing/2014/main" id="{F243BA7B-A57C-4079-815E-10C91B7E3420}"/>
              </a:ext>
            </a:extLst>
          </p:cNvPr>
          <p:cNvSpPr/>
          <p:nvPr/>
        </p:nvSpPr>
        <p:spPr>
          <a:xfrm>
            <a:off x="193431" y="223324"/>
            <a:ext cx="7895492" cy="523220"/>
          </a:xfrm>
          <a:prstGeom prst="rect">
            <a:avLst/>
          </a:prstGeom>
          <a:solidFill>
            <a:schemeClr val="bg1">
              <a:lumMod val="85000"/>
            </a:schemeClr>
          </a:solidFill>
        </p:spPr>
        <p:txBody>
          <a:bodyPr wrap="square">
            <a:spAutoFit/>
          </a:bodyPr>
          <a:lstStyle/>
          <a:p>
            <a:r>
              <a:rPr lang="es-PA" sz="2800" b="1" dirty="0">
                <a:solidFill>
                  <a:prstClr val="black"/>
                </a:solidFill>
                <a:latin typeface="Calibri" panose="020F0502020204030204" pitchFamily="34" charset="0"/>
                <a:cs typeface="Calibri" panose="020F0502020204030204" pitchFamily="34" charset="0"/>
              </a:rPr>
              <a:t>Ejemplos de posicionamiento dudoso o confuso</a:t>
            </a:r>
            <a:endParaRPr lang="es-PA" sz="2800" b="1" dirty="0">
              <a:latin typeface="Calibri" panose="020F0502020204030204" pitchFamily="34" charset="0"/>
              <a:cs typeface="Calibri" panose="020F0502020204030204" pitchFamily="34" charset="0"/>
            </a:endParaRPr>
          </a:p>
        </p:txBody>
      </p:sp>
      <p:pic>
        <p:nvPicPr>
          <p:cNvPr id="10" name="Imagen 9">
            <a:extLst>
              <a:ext uri="{FF2B5EF4-FFF2-40B4-BE49-F238E27FC236}">
                <a16:creationId xmlns:a16="http://schemas.microsoft.com/office/drawing/2014/main" id="{274B9F80-32B2-4DC5-BB08-D5D029D4C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0538" y="5855677"/>
            <a:ext cx="1332957" cy="805106"/>
          </a:xfrm>
          <a:prstGeom prst="rect">
            <a:avLst/>
          </a:prstGeom>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8473" y="1018160"/>
            <a:ext cx="8075054" cy="45422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40303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Freeform 14">
            <a:extLst>
              <a:ext uri="{FF2B5EF4-FFF2-40B4-BE49-F238E27FC236}">
                <a16:creationId xmlns:a16="http://schemas.microsoft.com/office/drawing/2014/main" id="{6FC11E2E-9797-4FEA-90FD-894E32A208B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48626"/>
            <a:ext cx="6738450" cy="1409374"/>
          </a:xfrm>
          <a:custGeom>
            <a:avLst/>
            <a:gdLst>
              <a:gd name="connsiteX0" fmla="*/ 0 w 6738450"/>
              <a:gd name="connsiteY0" fmla="*/ 0 h 1409374"/>
              <a:gd name="connsiteX1" fmla="*/ 6738450 w 6738450"/>
              <a:gd name="connsiteY1" fmla="*/ 0 h 1409374"/>
              <a:gd name="connsiteX2" fmla="*/ 6085725 w 6738450"/>
              <a:gd name="connsiteY2" fmla="*/ 1409374 h 1409374"/>
              <a:gd name="connsiteX3" fmla="*/ 1524000 w 6738450"/>
              <a:gd name="connsiteY3" fmla="*/ 1409374 h 1409374"/>
              <a:gd name="connsiteX4" fmla="*/ 1200418 w 6738450"/>
              <a:gd name="connsiteY4" fmla="*/ 1409374 h 1409374"/>
              <a:gd name="connsiteX5" fmla="*/ 0 w 6738450"/>
              <a:gd name="connsiteY5" fmla="*/ 1409374 h 1409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8450" h="1409374">
                <a:moveTo>
                  <a:pt x="0" y="0"/>
                </a:moveTo>
                <a:lnTo>
                  <a:pt x="6738450" y="0"/>
                </a:lnTo>
                <a:lnTo>
                  <a:pt x="6085725" y="1409374"/>
                </a:lnTo>
                <a:lnTo>
                  <a:pt x="1524000" y="1409374"/>
                </a:lnTo>
                <a:lnTo>
                  <a:pt x="1200418" y="1409374"/>
                </a:lnTo>
                <a:lnTo>
                  <a:pt x="0" y="1409374"/>
                </a:lnTo>
                <a:close/>
              </a:path>
            </a:pathLst>
          </a:cu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8" name="Freeform 33">
            <a:extLst>
              <a:ext uri="{FF2B5EF4-FFF2-40B4-BE49-F238E27FC236}">
                <a16:creationId xmlns:a16="http://schemas.microsoft.com/office/drawing/2014/main" id="{F8828EFD-56F8-4B00-9A0D-B623CC074A0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02096" y="3608996"/>
            <a:ext cx="4522796" cy="3249004"/>
          </a:xfrm>
          <a:custGeom>
            <a:avLst/>
            <a:gdLst>
              <a:gd name="connsiteX0" fmla="*/ 3018081 w 4522796"/>
              <a:gd name="connsiteY0" fmla="*/ 0 h 3249004"/>
              <a:gd name="connsiteX1" fmla="*/ 0 w 4522796"/>
              <a:gd name="connsiteY1" fmla="*/ 0 h 3249004"/>
              <a:gd name="connsiteX2" fmla="*/ 0 w 4522796"/>
              <a:gd name="connsiteY2" fmla="*/ 3249004 h 3249004"/>
              <a:gd name="connsiteX3" fmla="*/ 4522796 w 4522796"/>
              <a:gd name="connsiteY3" fmla="*/ 3249004 h 3249004"/>
            </a:gdLst>
            <a:ahLst/>
            <a:cxnLst>
              <a:cxn ang="0">
                <a:pos x="connsiteX0" y="connsiteY0"/>
              </a:cxn>
              <a:cxn ang="0">
                <a:pos x="connsiteX1" y="connsiteY1"/>
              </a:cxn>
              <a:cxn ang="0">
                <a:pos x="connsiteX2" y="connsiteY2"/>
              </a:cxn>
              <a:cxn ang="0">
                <a:pos x="connsiteX3" y="connsiteY3"/>
              </a:cxn>
            </a:cxnLst>
            <a:rect l="l" t="t" r="r" b="b"/>
            <a:pathLst>
              <a:path w="4522796" h="3249004">
                <a:moveTo>
                  <a:pt x="3018081" y="0"/>
                </a:moveTo>
                <a:lnTo>
                  <a:pt x="0" y="0"/>
                </a:lnTo>
                <a:lnTo>
                  <a:pt x="0" y="3249004"/>
                </a:lnTo>
                <a:lnTo>
                  <a:pt x="4522796" y="324900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a:p>
        </p:txBody>
      </p:sp>
      <p:sp>
        <p:nvSpPr>
          <p:cNvPr id="29" name="Freeform 15">
            <a:extLst>
              <a:ext uri="{FF2B5EF4-FFF2-40B4-BE49-F238E27FC236}">
                <a16:creationId xmlns:a16="http://schemas.microsoft.com/office/drawing/2014/main" id="{A085B63A-2D2F-4B09-9BFB-E2080686CE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6810" y="5448626"/>
            <a:ext cx="5925190" cy="1409374"/>
          </a:xfrm>
          <a:custGeom>
            <a:avLst/>
            <a:gdLst>
              <a:gd name="connsiteX0" fmla="*/ 652725 w 5925190"/>
              <a:gd name="connsiteY0" fmla="*/ 0 h 1409374"/>
              <a:gd name="connsiteX1" fmla="*/ 5925190 w 5925190"/>
              <a:gd name="connsiteY1" fmla="*/ 0 h 1409374"/>
              <a:gd name="connsiteX2" fmla="*/ 5925190 w 5925190"/>
              <a:gd name="connsiteY2" fmla="*/ 1409374 h 1409374"/>
              <a:gd name="connsiteX3" fmla="*/ 0 w 5925190"/>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5925190" h="1409374">
                <a:moveTo>
                  <a:pt x="652725" y="0"/>
                </a:moveTo>
                <a:lnTo>
                  <a:pt x="5925190" y="0"/>
                </a:lnTo>
                <a:lnTo>
                  <a:pt x="5925190" y="1409374"/>
                </a:lnTo>
                <a:lnTo>
                  <a:pt x="0" y="1409374"/>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24">
            <a:extLst>
              <a:ext uri="{FF2B5EF4-FFF2-40B4-BE49-F238E27FC236}">
                <a16:creationId xmlns:a16="http://schemas.microsoft.com/office/drawing/2014/main" id="{3D4697C8-4A0D-4493-B526-7CC15E0EE55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0618" cy="2896258"/>
          </a:xfrm>
          <a:custGeom>
            <a:avLst/>
            <a:gdLst>
              <a:gd name="connsiteX0" fmla="*/ 0 w 5920618"/>
              <a:gd name="connsiteY0" fmla="*/ 0 h 2896258"/>
              <a:gd name="connsiteX1" fmla="*/ 3191370 w 5920618"/>
              <a:gd name="connsiteY1" fmla="*/ 0 h 2896258"/>
              <a:gd name="connsiteX2" fmla="*/ 3346315 w 5920618"/>
              <a:gd name="connsiteY2" fmla="*/ 0 h 2896258"/>
              <a:gd name="connsiteX3" fmla="*/ 5920618 w 5920618"/>
              <a:gd name="connsiteY3" fmla="*/ 0 h 2896258"/>
              <a:gd name="connsiteX4" fmla="*/ 4583705 w 5920618"/>
              <a:gd name="connsiteY4" fmla="*/ 2896258 h 2896258"/>
              <a:gd name="connsiteX5" fmla="*/ 3346315 w 5920618"/>
              <a:gd name="connsiteY5" fmla="*/ 2896258 h 2896258"/>
              <a:gd name="connsiteX6" fmla="*/ 1854457 w 5920618"/>
              <a:gd name="connsiteY6" fmla="*/ 2896258 h 2896258"/>
              <a:gd name="connsiteX7" fmla="*/ 0 w 5920618"/>
              <a:gd name="connsiteY7" fmla="*/ 2896258 h 2896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0618" h="2896258">
                <a:moveTo>
                  <a:pt x="0" y="0"/>
                </a:moveTo>
                <a:lnTo>
                  <a:pt x="3191370" y="0"/>
                </a:lnTo>
                <a:lnTo>
                  <a:pt x="3346315" y="0"/>
                </a:lnTo>
                <a:lnTo>
                  <a:pt x="5920618" y="0"/>
                </a:lnTo>
                <a:lnTo>
                  <a:pt x="4583705" y="2896258"/>
                </a:lnTo>
                <a:lnTo>
                  <a:pt x="3346315" y="2896258"/>
                </a:lnTo>
                <a:lnTo>
                  <a:pt x="1854457" y="2896258"/>
                </a:lnTo>
                <a:lnTo>
                  <a:pt x="0" y="2896258"/>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C810D5B-2332-4275-85CE-BC4516FB2059}"/>
              </a:ext>
            </a:extLst>
          </p:cNvPr>
          <p:cNvSpPr>
            <a:spLocks noGrp="1"/>
          </p:cNvSpPr>
          <p:nvPr>
            <p:ph type="ctrTitle"/>
          </p:nvPr>
        </p:nvSpPr>
        <p:spPr>
          <a:xfrm>
            <a:off x="6390720" y="2477890"/>
            <a:ext cx="4536831" cy="836735"/>
          </a:xfrm>
        </p:spPr>
        <p:txBody>
          <a:bodyPr>
            <a:normAutofit/>
          </a:bodyPr>
          <a:lstStyle/>
          <a:p>
            <a:r>
              <a:rPr lang="es-PA" sz="5400" b="1" dirty="0">
                <a:latin typeface="Calibri" panose="020F0502020204030204" pitchFamily="34" charset="0"/>
                <a:cs typeface="Calibri" panose="020F0502020204030204" pitchFamily="34" charset="0"/>
              </a:rPr>
              <a:t>FIN</a:t>
            </a:r>
          </a:p>
        </p:txBody>
      </p:sp>
      <p:pic>
        <p:nvPicPr>
          <p:cNvPr id="6" name="Imagen 5">
            <a:extLst>
              <a:ext uri="{FF2B5EF4-FFF2-40B4-BE49-F238E27FC236}">
                <a16:creationId xmlns:a16="http://schemas.microsoft.com/office/drawing/2014/main" id="{E32AEC4F-6B7C-4DCE-B2C3-7197E6F480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7979" y="3429000"/>
            <a:ext cx="2061246" cy="1244993"/>
          </a:xfrm>
          <a:prstGeom prst="rect">
            <a:avLst/>
          </a:prstGeom>
        </p:spPr>
      </p:pic>
    </p:spTree>
    <p:extLst>
      <p:ext uri="{BB962C8B-B14F-4D97-AF65-F5344CB8AC3E}">
        <p14:creationId xmlns:p14="http://schemas.microsoft.com/office/powerpoint/2010/main" val="104192047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1379</TotalTime>
  <Words>887</Words>
  <Application>Microsoft Office PowerPoint</Application>
  <PresentationFormat>Panorámica</PresentationFormat>
  <Paragraphs>96</Paragraphs>
  <Slides>28</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28</vt:i4>
      </vt:variant>
    </vt:vector>
  </HeadingPairs>
  <TitlesOfParts>
    <vt:vector size="35" baseType="lpstr">
      <vt:lpstr>Arial</vt:lpstr>
      <vt:lpstr>Calibri</vt:lpstr>
      <vt:lpstr>Calibri Light</vt:lpstr>
      <vt:lpstr>Times New Roman</vt:lpstr>
      <vt:lpstr>Trebuchet MS</vt:lpstr>
      <vt:lpstr>Wingdings</vt:lpstr>
      <vt:lpstr>Tema de Office</vt:lpstr>
      <vt:lpstr>Estrategias de Posicionamiento</vt:lpstr>
      <vt:lpstr>Qué es el posicionamiento?</vt:lpstr>
      <vt:lpstr>Estrategias de posicionamiento</vt:lpstr>
      <vt:lpstr>Estrategias de posicionamiento</vt:lpstr>
      <vt:lpstr>Tipos de Posicionamiento</vt:lpstr>
      <vt:lpstr>Tipo estrategias de posicionamiento</vt:lpstr>
      <vt:lpstr>Presentación de PowerPoint</vt:lpstr>
      <vt:lpstr>Presentación de PowerPoint</vt:lpstr>
      <vt:lpstr>Presentación de PowerPoint</vt:lpstr>
      <vt:lpstr>Tipo estrategias de posicionamiento</vt:lpstr>
      <vt:lpstr>Presentación de PowerPoint</vt:lpstr>
      <vt:lpstr>Presentación de PowerPoint</vt:lpstr>
      <vt:lpstr>Presentación de PowerPoint</vt:lpstr>
      <vt:lpstr>Tipo estrategias de posicionamiento</vt:lpstr>
      <vt:lpstr>Presentación de PowerPoint</vt:lpstr>
      <vt:lpstr>Presentación de PowerPoint</vt:lpstr>
      <vt:lpstr>Tipo estrategias de posicionamiento</vt:lpstr>
      <vt:lpstr>Presentación de PowerPoint</vt:lpstr>
      <vt:lpstr>Presentación de PowerPoint</vt:lpstr>
      <vt:lpstr>Presentación de PowerPoint</vt:lpstr>
      <vt:lpstr>Errores en la estrategia de posicionamiento</vt:lpstr>
      <vt:lpstr>Errores de posicionamiento</vt:lpstr>
      <vt:lpstr>Presentación de PowerPoint</vt:lpstr>
      <vt:lpstr>Presentación de PowerPoint</vt:lpstr>
      <vt:lpstr>Errores de posicionamiento</vt:lpstr>
      <vt:lpstr>Presentación de PowerPoint</vt:lpstr>
      <vt:lpstr>Presentación de PowerPoint</vt:lpstr>
      <vt:lpstr>FIN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Ricardo Cajina</dc:creator>
  <cp:lastModifiedBy>Ricardo Cajina</cp:lastModifiedBy>
  <cp:revision>97</cp:revision>
  <dcterms:created xsi:type="dcterms:W3CDTF">2018-03-24T18:33:37Z</dcterms:created>
  <dcterms:modified xsi:type="dcterms:W3CDTF">2022-05-19T21:27:52Z</dcterms:modified>
</cp:coreProperties>
</file>