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19" r:id="rId5"/>
    <p:sldId id="380" r:id="rId6"/>
    <p:sldId id="383" r:id="rId7"/>
    <p:sldId id="382" r:id="rId8"/>
    <p:sldId id="390" r:id="rId9"/>
    <p:sldId id="411" r:id="rId10"/>
    <p:sldId id="385" r:id="rId11"/>
    <p:sldId id="430" r:id="rId12"/>
    <p:sldId id="386" r:id="rId13"/>
    <p:sldId id="387" r:id="rId14"/>
    <p:sldId id="388" r:id="rId15"/>
    <p:sldId id="412" r:id="rId16"/>
    <p:sldId id="413" r:id="rId17"/>
    <p:sldId id="414" r:id="rId18"/>
    <p:sldId id="415" r:id="rId19"/>
    <p:sldId id="416" r:id="rId20"/>
    <p:sldId id="417" r:id="rId21"/>
    <p:sldId id="418" r:id="rId22"/>
    <p:sldId id="419" r:id="rId23"/>
    <p:sldId id="420" r:id="rId24"/>
    <p:sldId id="421" r:id="rId25"/>
    <p:sldId id="422" r:id="rId26"/>
    <p:sldId id="423" r:id="rId27"/>
    <p:sldId id="424" r:id="rId28"/>
    <p:sldId id="425" r:id="rId29"/>
    <p:sldId id="426" r:id="rId30"/>
    <p:sldId id="427" r:id="rId31"/>
    <p:sldId id="428" r:id="rId32"/>
    <p:sldId id="429" r:id="rId33"/>
    <p:sldId id="269" r:id="rId34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>
      <p:cViewPr>
        <p:scale>
          <a:sx n="70" d="100"/>
          <a:sy n="70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18529-FB6A-484C-92CD-4F1A53190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A994A0-CE34-4620-9F80-302B8ACFD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DC7118-246D-4186-BDF5-2AF0C2EF4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57F9FE-0100-4C17-8710-4FA28613E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4B13C8-644A-4CDD-B5D0-7BD88CA2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8050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2BF6B-7E44-442F-9078-8A77287D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7A44CA-2C7E-4A47-B6E0-12EB2CABB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20F348-FD5D-4982-AE34-26CD5EDAA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1C8109-A2CD-41A1-BC80-5B962E8B6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31F873-6FC8-4D4C-81F5-84DB1E67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5171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5F124-1098-45C5-BA39-816D63098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2098D2-270B-44C8-9DB8-A3C6388AC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3C032C-4AF8-4597-BBE4-89E180EF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8A0AF-F605-44D7-9CED-BD2CABD15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A847C-9EDF-4133-90C6-B52D5866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51220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DC0C7-B622-4489-91E1-2AD6138E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BD873-71B4-4034-8426-87DBF05EF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F20A03-77D4-4335-972A-554FD857D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8577DD-0B72-4E35-87CC-3BD32997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FCFFC1-ABEF-413C-87B7-7EB31C94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D72A53-D206-4F6F-9EAC-1031A0AC3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0235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DE2C5-4E12-4947-9403-55AF5B62A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3CEC78-003C-4E50-954C-D551CA16D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6C01C9-518D-41A1-ABB9-3455BBAC8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726E55F-4AC0-4138-A054-5E1CAAB59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432A71-FD81-464F-AF89-55C4FF5C7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F8CF7BC-4EFA-4ED6-9F12-E1D4661C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924A42-7476-4195-B09B-FCD98076F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1673241-E25D-4A92-B264-7383FDA70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7906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82BD6-F1B3-44C5-93A7-E3E49CF79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3173C4-B71E-4269-9DE9-21C05C38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1EA46E-4F9B-44CD-BC78-9DD933528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DA70D4-9950-435B-9934-F2992D21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94719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A2C4AD-0EB7-4D0F-9DC8-377D28A8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5DA273-8C36-48BB-BB0A-FD695694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B21075-9D0A-4EA0-A121-D15AF9DD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0392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1A73AA-6D01-41D8-8F04-0EE70727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550C95-C7E6-4C7B-8BD9-97B80E987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AF6EAC-25D3-43CD-A76B-B18585B70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01F64E-DAA1-4227-861F-53C81B7CF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4A4C10-B2E6-452C-B251-AA0BEF4E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134897-8B33-46A5-BBCE-BFC7438D5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2417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0928-75CA-4D40-99A0-AED38CC30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F5FF87-ECDA-4C2F-BAE9-32C7DCC4A3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C48173-B2CC-4A33-932D-7BE290D2B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C8EFB7-7308-4E9D-81CC-527FE77D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FDEAF3-B2AA-43A4-BFB9-F76B8EDF1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6C211D-CA19-499D-8725-7264CD8B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7598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F1BA0-1C8B-4EA9-B8CA-4949619D6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DA1F79-1074-4F08-BAD2-9095029E0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12142-5C5B-4AA4-B1D1-354AA2E9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983D6-E15D-40A2-B110-953C4C0B1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629533-952A-46B0-B7EB-031685A8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77505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0B0B13-911D-4591-BD62-742815F1B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2D832A-ACB2-407B-A18A-49522A675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62F6F4-A525-4E47-A601-8C6F9515F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D8D7BF-A6B7-4A18-A14B-5FD1CDE4D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B9E7F9-5533-4627-B4F7-0AE2F661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9799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333D086-92DC-4FA2-B16B-22299EBD3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D179A6-F739-455C-8527-35211A97F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7B2EF6-EFE2-4FBE-8909-1C8712B2C0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8F54E-CCF4-471B-AA21-C8B92905E60C}" type="datetimeFigureOut">
              <a:rPr lang="es-PA" smtClean="0"/>
              <a:t>05/27/2022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BE82F7-7E93-49B8-A1AB-45EDD30C1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ED7440-5B29-4CEE-BE19-F0484F402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68BA7-13F0-4335-A1E2-77FE218AEA91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5586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02096" y="3608996"/>
            <a:ext cx="4522796" cy="3249004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810D5B-2332-4275-85CE-BC4516FB2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7705" y="1457740"/>
            <a:ext cx="5273488" cy="2290394"/>
          </a:xfrm>
        </p:spPr>
        <p:txBody>
          <a:bodyPr>
            <a:normAutofit/>
          </a:bodyPr>
          <a:lstStyle/>
          <a:p>
            <a:r>
              <a:rPr lang="es-PA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psicología en la Publicidad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2AEC4F-6B7C-4DCE-B2C3-7197E6F480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979" y="3429000"/>
            <a:ext cx="2061246" cy="124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6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A263C280-3EB6-45C3-2525-41130B011C91}"/>
              </a:ext>
            </a:extLst>
          </p:cNvPr>
          <p:cNvSpPr txBox="1">
            <a:spLocks/>
          </p:cNvSpPr>
          <p:nvPr/>
        </p:nvSpPr>
        <p:spPr>
          <a:xfrm>
            <a:off x="543339" y="1282890"/>
            <a:ext cx="10959547" cy="3137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A" sz="8000" b="1" dirty="0">
                <a:latin typeface="Calibri" panose="020F0502020204030204" pitchFamily="34" charset="0"/>
                <a:cs typeface="Calibri" panose="020F0502020204030204" pitchFamily="34" charset="0"/>
              </a:rPr>
              <a:t>Estrategias de </a:t>
            </a:r>
            <a:r>
              <a:rPr lang="es-PA" sz="8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persuación</a:t>
            </a:r>
            <a:endParaRPr lang="es-PA" sz="8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34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31ACEB6-94C2-EA05-52C5-44B414103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526" y="610630"/>
            <a:ext cx="7090948" cy="520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80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77C72ED-8301-721D-2DD1-72A20C796156}"/>
              </a:ext>
            </a:extLst>
          </p:cNvPr>
          <p:cNvSpPr txBox="1"/>
          <p:nvPr/>
        </p:nvSpPr>
        <p:spPr>
          <a:xfrm>
            <a:off x="318052" y="610630"/>
            <a:ext cx="56104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/>
              <a:t>Principales técnicas de persuasión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0D4691-2C3F-2C4E-02EC-2752DD0588DA}"/>
              </a:ext>
            </a:extLst>
          </p:cNvPr>
          <p:cNvSpPr txBox="1"/>
          <p:nvPr/>
        </p:nvSpPr>
        <p:spPr>
          <a:xfrm>
            <a:off x="4457442" y="1500625"/>
            <a:ext cx="23257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sz="3000" b="1" dirty="0">
                <a:solidFill>
                  <a:srgbClr val="FF0000"/>
                </a:solidFill>
              </a:rPr>
              <a:t>Apelar</a:t>
            </a:r>
          </a:p>
          <a:p>
            <a:r>
              <a:rPr lang="es-PA" sz="3000" b="1" dirty="0" err="1">
                <a:solidFill>
                  <a:srgbClr val="FF0000"/>
                </a:solidFill>
              </a:rPr>
              <a:t>Subconciente</a:t>
            </a:r>
            <a:endParaRPr lang="es-PA" sz="3000" b="1" dirty="0">
              <a:solidFill>
                <a:srgbClr val="FF0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AA7FAA5-FEFF-C775-6940-B21C8CC717B5}"/>
              </a:ext>
            </a:extLst>
          </p:cNvPr>
          <p:cNvSpPr txBox="1"/>
          <p:nvPr/>
        </p:nvSpPr>
        <p:spPr>
          <a:xfrm>
            <a:off x="1999607" y="3116595"/>
            <a:ext cx="16812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Imitación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8F85692-7FFB-0580-36A2-5D7DDD836EA5}"/>
              </a:ext>
            </a:extLst>
          </p:cNvPr>
          <p:cNvSpPr txBox="1"/>
          <p:nvPr/>
        </p:nvSpPr>
        <p:spPr>
          <a:xfrm>
            <a:off x="5204832" y="3284013"/>
            <a:ext cx="21735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Golpe Moral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692C708-6EF7-1834-2762-E03E3EC9C6AB}"/>
              </a:ext>
            </a:extLst>
          </p:cNvPr>
          <p:cNvSpPr txBox="1"/>
          <p:nvPr/>
        </p:nvSpPr>
        <p:spPr>
          <a:xfrm>
            <a:off x="956661" y="1649597"/>
            <a:ext cx="1883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Repetición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C1BFC8B-4D6E-1955-4FC1-A6251BD38AA3}"/>
              </a:ext>
            </a:extLst>
          </p:cNvPr>
          <p:cNvSpPr txBox="1"/>
          <p:nvPr/>
        </p:nvSpPr>
        <p:spPr>
          <a:xfrm>
            <a:off x="1695774" y="4404925"/>
            <a:ext cx="22889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Comparación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B3BAC9E-3795-FC0F-1C60-EBC4DDCE57A0}"/>
              </a:ext>
            </a:extLst>
          </p:cNvPr>
          <p:cNvSpPr txBox="1"/>
          <p:nvPr/>
        </p:nvSpPr>
        <p:spPr>
          <a:xfrm>
            <a:off x="6928779" y="4451350"/>
            <a:ext cx="13109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Belleza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955210E-F5A2-56D8-6056-A253A197B831}"/>
              </a:ext>
            </a:extLst>
          </p:cNvPr>
          <p:cNvSpPr txBox="1"/>
          <p:nvPr/>
        </p:nvSpPr>
        <p:spPr>
          <a:xfrm>
            <a:off x="8400396" y="1971312"/>
            <a:ext cx="28349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Creación ilusoria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A2E8A17-75F2-E952-8E24-2F378A7F8A55}"/>
              </a:ext>
            </a:extLst>
          </p:cNvPr>
          <p:cNvSpPr txBox="1"/>
          <p:nvPr/>
        </p:nvSpPr>
        <p:spPr>
          <a:xfrm>
            <a:off x="9127552" y="3622723"/>
            <a:ext cx="2208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Discrepancia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6733BB2-F9AB-D851-F0BB-27954526E724}"/>
              </a:ext>
            </a:extLst>
          </p:cNvPr>
          <p:cNvSpPr txBox="1"/>
          <p:nvPr/>
        </p:nvSpPr>
        <p:spPr>
          <a:xfrm>
            <a:off x="4740827" y="5092806"/>
            <a:ext cx="9280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Sexo</a:t>
            </a:r>
          </a:p>
        </p:txBody>
      </p:sp>
    </p:spTree>
    <p:extLst>
      <p:ext uri="{BB962C8B-B14F-4D97-AF65-F5344CB8AC3E}">
        <p14:creationId xmlns:p14="http://schemas.microsoft.com/office/powerpoint/2010/main" val="65780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B1E830F-EC7B-A073-30F9-85F734A03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56" y="403580"/>
            <a:ext cx="8362121" cy="5581987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7F6127E-2A7A-26BC-2A34-3EBF33177876}"/>
              </a:ext>
            </a:extLst>
          </p:cNvPr>
          <p:cNvSpPr txBox="1">
            <a:spLocks/>
          </p:cNvSpPr>
          <p:nvPr/>
        </p:nvSpPr>
        <p:spPr>
          <a:xfrm>
            <a:off x="7195930" y="1139687"/>
            <a:ext cx="4810539" cy="4142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A" sz="3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Propuesta Única de Ventas</a:t>
            </a:r>
          </a:p>
        </p:txBody>
      </p:sp>
    </p:spTree>
    <p:extLst>
      <p:ext uri="{BB962C8B-B14F-4D97-AF65-F5344CB8AC3E}">
        <p14:creationId xmlns:p14="http://schemas.microsoft.com/office/powerpoint/2010/main" val="2538148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C1C4CB7D-04EF-986E-330D-CF984DF0BE52}"/>
              </a:ext>
            </a:extLst>
          </p:cNvPr>
          <p:cNvSpPr txBox="1">
            <a:spLocks/>
          </p:cNvSpPr>
          <p:nvPr/>
        </p:nvSpPr>
        <p:spPr>
          <a:xfrm>
            <a:off x="742120" y="597378"/>
            <a:ext cx="10257183" cy="781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A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propuesta única de ventas - USP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0A98772-F3D0-AD8E-AEA3-D7372828AD99}"/>
              </a:ext>
            </a:extLst>
          </p:cNvPr>
          <p:cNvSpPr txBox="1"/>
          <p:nvPr/>
        </p:nvSpPr>
        <p:spPr>
          <a:xfrm>
            <a:off x="956661" y="1649597"/>
            <a:ext cx="1026466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/>
              <a:t>La USP es una idea motivadora y única asociada a la marca.</a:t>
            </a:r>
          </a:p>
          <a:p>
            <a:endParaRPr lang="es-PA" sz="3000" b="1" dirty="0"/>
          </a:p>
          <a:p>
            <a:r>
              <a:rPr lang="es-PA" sz="3000" b="1" dirty="0"/>
              <a:t>Toda marca debe ser única y estar diseñada para cierto público.</a:t>
            </a:r>
          </a:p>
          <a:p>
            <a:endParaRPr lang="es-PA" sz="3000" b="1" dirty="0"/>
          </a:p>
          <a:p>
            <a:r>
              <a:rPr lang="es-PA" sz="3000" b="1" dirty="0"/>
              <a:t>En la definición de la USP lo principal es:</a:t>
            </a:r>
          </a:p>
          <a:p>
            <a:endParaRPr lang="es-PA" sz="3000" b="1" dirty="0"/>
          </a:p>
          <a:p>
            <a:pPr marL="457200" indent="-457200">
              <a:buFontTx/>
              <a:buChar char="-"/>
            </a:pPr>
            <a:r>
              <a:rPr lang="es-PA" sz="3000" b="1" dirty="0">
                <a:solidFill>
                  <a:srgbClr val="FF0000"/>
                </a:solidFill>
              </a:rPr>
              <a:t>Que sea única</a:t>
            </a:r>
          </a:p>
          <a:p>
            <a:pPr marL="457200" indent="-457200">
              <a:buFontTx/>
              <a:buChar char="-"/>
            </a:pPr>
            <a:r>
              <a:rPr lang="es-PA" sz="3000" b="1" dirty="0">
                <a:solidFill>
                  <a:srgbClr val="FF0000"/>
                </a:solidFill>
              </a:rPr>
              <a:t>Que logre vender</a:t>
            </a:r>
          </a:p>
          <a:p>
            <a:pPr marL="457200" indent="-457200">
              <a:buFontTx/>
              <a:buChar char="-"/>
            </a:pPr>
            <a:r>
              <a:rPr lang="es-PA" sz="3000" b="1" dirty="0">
                <a:solidFill>
                  <a:srgbClr val="FF0000"/>
                </a:solidFill>
              </a:rPr>
              <a:t>Que entregue una propuesta de valor al consumidor</a:t>
            </a:r>
          </a:p>
        </p:txBody>
      </p:sp>
    </p:spTree>
    <p:extLst>
      <p:ext uri="{BB962C8B-B14F-4D97-AF65-F5344CB8AC3E}">
        <p14:creationId xmlns:p14="http://schemas.microsoft.com/office/powerpoint/2010/main" val="1663408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53B9509-DF4A-0C4B-6FE0-E336FBF76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283" y="1662447"/>
            <a:ext cx="5395339" cy="3658040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F3C5B14-A698-07B3-290F-0CA604BF6D9E}"/>
              </a:ext>
            </a:extLst>
          </p:cNvPr>
          <p:cNvSpPr txBox="1"/>
          <p:nvPr/>
        </p:nvSpPr>
        <p:spPr>
          <a:xfrm>
            <a:off x="4478078" y="807589"/>
            <a:ext cx="24105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Unique/</a:t>
            </a:r>
            <a:r>
              <a:rPr lang="es-PA" sz="3000" b="1" dirty="0" err="1">
                <a:solidFill>
                  <a:srgbClr val="FF0000"/>
                </a:solidFill>
              </a:rPr>
              <a:t>Unica</a:t>
            </a:r>
            <a:endParaRPr lang="es-PA" sz="3000" b="1" dirty="0">
              <a:solidFill>
                <a:srgbClr val="FF0000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288B8D6-E778-5AC9-5FDF-748AC2C08128}"/>
              </a:ext>
            </a:extLst>
          </p:cNvPr>
          <p:cNvSpPr txBox="1"/>
          <p:nvPr/>
        </p:nvSpPr>
        <p:spPr>
          <a:xfrm>
            <a:off x="1512774" y="5043488"/>
            <a:ext cx="24867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Selling/Ventas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CCE9363-B131-1A38-07F2-0200CD52D89B}"/>
              </a:ext>
            </a:extLst>
          </p:cNvPr>
          <p:cNvSpPr txBox="1"/>
          <p:nvPr/>
        </p:nvSpPr>
        <p:spPr>
          <a:xfrm>
            <a:off x="6888674" y="5081839"/>
            <a:ext cx="3975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3000" b="1" dirty="0" err="1">
                <a:solidFill>
                  <a:srgbClr val="FF0000"/>
                </a:solidFill>
              </a:rPr>
              <a:t>Proposition</a:t>
            </a:r>
            <a:r>
              <a:rPr lang="es-PA" sz="3000" b="1" dirty="0">
                <a:solidFill>
                  <a:srgbClr val="FF0000"/>
                </a:solidFill>
              </a:rPr>
              <a:t>/Propuesta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80A667C-7F7D-97AF-A8EF-2CAD56A0E844}"/>
              </a:ext>
            </a:extLst>
          </p:cNvPr>
          <p:cNvSpPr txBox="1"/>
          <p:nvPr/>
        </p:nvSpPr>
        <p:spPr>
          <a:xfrm>
            <a:off x="1374824" y="1262071"/>
            <a:ext cx="86171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/>
              <a:t>La publicidad debe comunicar un diferenciador único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4045806-48B0-5050-0DCF-33DE00F8395A}"/>
              </a:ext>
            </a:extLst>
          </p:cNvPr>
          <p:cNvSpPr txBox="1"/>
          <p:nvPr/>
        </p:nvSpPr>
        <p:spPr>
          <a:xfrm>
            <a:off x="959449" y="5496413"/>
            <a:ext cx="35934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/>
              <a:t>Formatos disponibles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6D89459-0B2C-0964-1006-B7C725FCC9F7}"/>
              </a:ext>
            </a:extLst>
          </p:cNvPr>
          <p:cNvSpPr txBox="1"/>
          <p:nvPr/>
        </p:nvSpPr>
        <p:spPr>
          <a:xfrm>
            <a:off x="6575723" y="5479761"/>
            <a:ext cx="53417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/>
              <a:t>Beneficio tangible y convincente</a:t>
            </a:r>
          </a:p>
        </p:txBody>
      </p:sp>
    </p:spTree>
    <p:extLst>
      <p:ext uri="{BB962C8B-B14F-4D97-AF65-F5344CB8AC3E}">
        <p14:creationId xmlns:p14="http://schemas.microsoft.com/office/powerpoint/2010/main" val="868638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F3C5B14-A698-07B3-290F-0CA604BF6D9E}"/>
              </a:ext>
            </a:extLst>
          </p:cNvPr>
          <p:cNvSpPr txBox="1"/>
          <p:nvPr/>
        </p:nvSpPr>
        <p:spPr>
          <a:xfrm>
            <a:off x="4478078" y="807589"/>
            <a:ext cx="24105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Unique/</a:t>
            </a:r>
            <a:r>
              <a:rPr lang="es-PA" sz="3000" b="1" dirty="0" err="1">
                <a:solidFill>
                  <a:srgbClr val="FF0000"/>
                </a:solidFill>
              </a:rPr>
              <a:t>Unica</a:t>
            </a:r>
            <a:endParaRPr lang="es-PA" sz="3000" b="1" dirty="0">
              <a:solidFill>
                <a:srgbClr val="FF0000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288B8D6-E778-5AC9-5FDF-748AC2C08128}"/>
              </a:ext>
            </a:extLst>
          </p:cNvPr>
          <p:cNvSpPr txBox="1"/>
          <p:nvPr/>
        </p:nvSpPr>
        <p:spPr>
          <a:xfrm>
            <a:off x="1512774" y="5043488"/>
            <a:ext cx="24867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Selling/Ventas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CCE9363-B131-1A38-07F2-0200CD52D89B}"/>
              </a:ext>
            </a:extLst>
          </p:cNvPr>
          <p:cNvSpPr txBox="1"/>
          <p:nvPr/>
        </p:nvSpPr>
        <p:spPr>
          <a:xfrm>
            <a:off x="6888674" y="5081839"/>
            <a:ext cx="3975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3000" b="1" dirty="0" err="1">
                <a:solidFill>
                  <a:srgbClr val="FF0000"/>
                </a:solidFill>
              </a:rPr>
              <a:t>Proposition</a:t>
            </a:r>
            <a:r>
              <a:rPr lang="es-PA" sz="3000" b="1" dirty="0">
                <a:solidFill>
                  <a:srgbClr val="FF0000"/>
                </a:solidFill>
              </a:rPr>
              <a:t>/Propuesta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80A667C-7F7D-97AF-A8EF-2CAD56A0E844}"/>
              </a:ext>
            </a:extLst>
          </p:cNvPr>
          <p:cNvSpPr txBox="1"/>
          <p:nvPr/>
        </p:nvSpPr>
        <p:spPr>
          <a:xfrm>
            <a:off x="1374824" y="1262071"/>
            <a:ext cx="86171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/>
              <a:t>La publicidad debe comunicar un diferenciador único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4045806-48B0-5050-0DCF-33DE00F8395A}"/>
              </a:ext>
            </a:extLst>
          </p:cNvPr>
          <p:cNvSpPr txBox="1"/>
          <p:nvPr/>
        </p:nvSpPr>
        <p:spPr>
          <a:xfrm>
            <a:off x="959449" y="5496413"/>
            <a:ext cx="35934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/>
              <a:t>Formatos disponibles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6D89459-0B2C-0964-1006-B7C725FCC9F7}"/>
              </a:ext>
            </a:extLst>
          </p:cNvPr>
          <p:cNvSpPr txBox="1"/>
          <p:nvPr/>
        </p:nvSpPr>
        <p:spPr>
          <a:xfrm>
            <a:off x="6575723" y="5479761"/>
            <a:ext cx="53417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/>
              <a:t>Beneficio tangible y convincente</a:t>
            </a:r>
          </a:p>
        </p:txBody>
      </p:sp>
      <p:pic>
        <p:nvPicPr>
          <p:cNvPr id="2050" name="Picture 2" descr="Ver las imágenes de origen">
            <a:extLst>
              <a:ext uri="{FF2B5EF4-FFF2-40B4-BE49-F238E27FC236}">
                <a16:creationId xmlns:a16="http://schemas.microsoft.com/office/drawing/2014/main" id="{0B65BFCF-E7FA-401F-13D7-55FC3F9FA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693" y="592915"/>
            <a:ext cx="1431890" cy="146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63069B-3690-A926-46D4-CEB4B70D1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449" y="3613651"/>
            <a:ext cx="2576140" cy="142828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8B6E0B0-1D9C-9260-A51E-FF3CB0B81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751" y="3214060"/>
            <a:ext cx="3810000" cy="1905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379FFA1-65EC-6692-1F45-D4956CB6D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7706" y="1844320"/>
            <a:ext cx="3031023" cy="303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88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4FE319C4-5315-0584-58A6-365E62E2A8B4}"/>
              </a:ext>
            </a:extLst>
          </p:cNvPr>
          <p:cNvSpPr txBox="1">
            <a:spLocks/>
          </p:cNvSpPr>
          <p:nvPr/>
        </p:nvSpPr>
        <p:spPr>
          <a:xfrm>
            <a:off x="3113355" y="1860248"/>
            <a:ext cx="5965285" cy="3137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A" sz="8000" b="1" dirty="0">
                <a:latin typeface="Calibri" panose="020F0502020204030204" pitchFamily="34" charset="0"/>
                <a:cs typeface="Calibri" panose="020F0502020204030204" pitchFamily="34" charset="0"/>
              </a:rPr>
              <a:t>Brand Wheel</a:t>
            </a:r>
          </a:p>
        </p:txBody>
      </p:sp>
    </p:spTree>
    <p:extLst>
      <p:ext uri="{BB962C8B-B14F-4D97-AF65-F5344CB8AC3E}">
        <p14:creationId xmlns:p14="http://schemas.microsoft.com/office/powerpoint/2010/main" val="3927865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C3A96A9-2E48-CF95-D730-1FFD7DB10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7074"/>
            <a:ext cx="8283229" cy="48857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E864A99-E554-6C85-DA80-7874A5FA023D}"/>
              </a:ext>
            </a:extLst>
          </p:cNvPr>
          <p:cNvSpPr txBox="1"/>
          <p:nvPr/>
        </p:nvSpPr>
        <p:spPr>
          <a:xfrm>
            <a:off x="8068715" y="647074"/>
            <a:ext cx="35682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b="1" dirty="0"/>
              <a:t>Atributos</a:t>
            </a:r>
          </a:p>
          <a:p>
            <a:pPr algn="ctr"/>
            <a:r>
              <a:rPr lang="es-PA" b="1" dirty="0"/>
              <a:t>Que </a:t>
            </a:r>
            <a:r>
              <a:rPr lang="es-PA" b="1" dirty="0" err="1"/>
              <a:t>és</a:t>
            </a:r>
            <a:r>
              <a:rPr lang="es-PA" b="1" dirty="0"/>
              <a:t> la marca? Cómo se ve?</a:t>
            </a:r>
          </a:p>
          <a:p>
            <a:pPr algn="ctr"/>
            <a:r>
              <a:rPr lang="es-PA" b="1" dirty="0">
                <a:solidFill>
                  <a:srgbClr val="FF0000"/>
                </a:solidFill>
              </a:rPr>
              <a:t>Características Físicas y Funcionales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F42ED78-977C-4189-9C22-8CC28F9130A3}"/>
              </a:ext>
            </a:extLst>
          </p:cNvPr>
          <p:cNvSpPr txBox="1"/>
          <p:nvPr/>
        </p:nvSpPr>
        <p:spPr>
          <a:xfrm>
            <a:off x="8486041" y="1679833"/>
            <a:ext cx="27336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b="1" dirty="0"/>
              <a:t>Beneficios</a:t>
            </a:r>
          </a:p>
          <a:p>
            <a:pPr algn="ctr"/>
            <a:r>
              <a:rPr lang="es-PA" b="1" dirty="0"/>
              <a:t>Qué hace la marca por mí?</a:t>
            </a:r>
          </a:p>
          <a:p>
            <a:pPr algn="ctr"/>
            <a:r>
              <a:rPr lang="es-PA" b="1" dirty="0">
                <a:solidFill>
                  <a:srgbClr val="FF0000"/>
                </a:solidFill>
              </a:rPr>
              <a:t>Beneficio Racional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AD0D734-9975-216C-D0D8-7AD2629B78C1}"/>
              </a:ext>
            </a:extLst>
          </p:cNvPr>
          <p:cNvSpPr txBox="1"/>
          <p:nvPr/>
        </p:nvSpPr>
        <p:spPr>
          <a:xfrm>
            <a:off x="7902804" y="2682895"/>
            <a:ext cx="3900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b="1" dirty="0"/>
              <a:t>Valores</a:t>
            </a:r>
          </a:p>
          <a:p>
            <a:pPr algn="ctr"/>
            <a:r>
              <a:rPr lang="es-PA" b="1" dirty="0"/>
              <a:t>Cómo la marca me hace sentir?</a:t>
            </a:r>
          </a:p>
          <a:p>
            <a:pPr algn="ctr"/>
            <a:r>
              <a:rPr lang="es-PA" b="1" dirty="0">
                <a:solidFill>
                  <a:srgbClr val="FF0000"/>
                </a:solidFill>
              </a:rPr>
              <a:t>Beneficios emocionales y </a:t>
            </a:r>
            <a:r>
              <a:rPr lang="es-PA" b="1" dirty="0" err="1">
                <a:solidFill>
                  <a:srgbClr val="FF0000"/>
                </a:solidFill>
              </a:rPr>
              <a:t>psicolpogicos</a:t>
            </a:r>
            <a:endParaRPr lang="es-PA" b="1" dirty="0">
              <a:solidFill>
                <a:srgbClr val="FF000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324BC27-0743-951F-AD51-BD116B3796C0}"/>
              </a:ext>
            </a:extLst>
          </p:cNvPr>
          <p:cNvSpPr txBox="1"/>
          <p:nvPr/>
        </p:nvSpPr>
        <p:spPr>
          <a:xfrm>
            <a:off x="8068715" y="3715654"/>
            <a:ext cx="35212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b="1" dirty="0"/>
              <a:t>Personalidad</a:t>
            </a:r>
          </a:p>
          <a:p>
            <a:pPr algn="ctr"/>
            <a:r>
              <a:rPr lang="es-PA" b="1" dirty="0"/>
              <a:t>Cómo es la marca humanizada?</a:t>
            </a:r>
          </a:p>
          <a:p>
            <a:pPr algn="ctr"/>
            <a:r>
              <a:rPr lang="es-PA" b="1" dirty="0">
                <a:solidFill>
                  <a:srgbClr val="FF0000"/>
                </a:solidFill>
              </a:rPr>
              <a:t>Me identifico con su personalidad?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632823B-38AA-0A24-461A-508B15A139A9}"/>
              </a:ext>
            </a:extLst>
          </p:cNvPr>
          <p:cNvSpPr txBox="1"/>
          <p:nvPr/>
        </p:nvSpPr>
        <p:spPr>
          <a:xfrm>
            <a:off x="7969750" y="4729326"/>
            <a:ext cx="37662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A" b="1" dirty="0"/>
              <a:t>Esencia</a:t>
            </a:r>
          </a:p>
          <a:p>
            <a:pPr algn="ctr"/>
            <a:r>
              <a:rPr lang="es-PA" b="1" dirty="0"/>
              <a:t>Es el Corazón de la marca</a:t>
            </a:r>
          </a:p>
          <a:p>
            <a:pPr algn="ctr"/>
            <a:r>
              <a:rPr lang="es-PA" b="1" dirty="0">
                <a:solidFill>
                  <a:srgbClr val="FF0000"/>
                </a:solidFill>
              </a:rPr>
              <a:t>La asociación que el consumidor hace</a:t>
            </a:r>
          </a:p>
        </p:txBody>
      </p:sp>
    </p:spTree>
    <p:extLst>
      <p:ext uri="{BB962C8B-B14F-4D97-AF65-F5344CB8AC3E}">
        <p14:creationId xmlns:p14="http://schemas.microsoft.com/office/powerpoint/2010/main" val="294854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EEB69AC-A93B-DCDB-74BE-108FFAB48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790" y="409667"/>
            <a:ext cx="7440420" cy="558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02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FF4BBB2-1592-AC51-F0B9-1505D53FA0E3}"/>
              </a:ext>
            </a:extLst>
          </p:cNvPr>
          <p:cNvSpPr txBox="1">
            <a:spLocks/>
          </p:cNvSpPr>
          <p:nvPr/>
        </p:nvSpPr>
        <p:spPr>
          <a:xfrm>
            <a:off x="3113355" y="1860248"/>
            <a:ext cx="5965285" cy="3137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8000" b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s-PA" sz="8000" b="1" dirty="0">
                <a:latin typeface="Calibri" panose="020F0502020204030204" pitchFamily="34" charset="0"/>
                <a:cs typeface="Calibri" panose="020F0502020204030204" pitchFamily="34" charset="0"/>
              </a:rPr>
              <a:t>l proceso cognitivo</a:t>
            </a:r>
          </a:p>
        </p:txBody>
      </p:sp>
    </p:spTree>
    <p:extLst>
      <p:ext uri="{BB962C8B-B14F-4D97-AF65-F5344CB8AC3E}">
        <p14:creationId xmlns:p14="http://schemas.microsoft.com/office/powerpoint/2010/main" val="1410025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DC0A98A4-90D5-155A-E0F8-C7FFF817F127}"/>
              </a:ext>
            </a:extLst>
          </p:cNvPr>
          <p:cNvSpPr txBox="1"/>
          <p:nvPr/>
        </p:nvSpPr>
        <p:spPr>
          <a:xfrm>
            <a:off x="1013792" y="2643808"/>
            <a:ext cx="1447800" cy="898323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414655">
              <a:lnSpc>
                <a:spcPct val="100000"/>
              </a:lnSpc>
            </a:pPr>
            <a:r>
              <a:rPr lang="es-ES"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Estímulo</a:t>
            </a:r>
            <a:endParaRPr sz="1400" dirty="0">
              <a:latin typeface="Calibri"/>
              <a:cs typeface="Calibri"/>
            </a:endParaRPr>
          </a:p>
          <a:p>
            <a:pPr marL="445134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e.g.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TV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ad</a:t>
            </a:r>
            <a:endParaRPr sz="1100" dirty="0">
              <a:latin typeface="Calibri"/>
              <a:cs typeface="Calibri"/>
            </a:endParaRPr>
          </a:p>
          <a:p>
            <a:pPr marL="704215" marR="217170" indent="-12700">
              <a:lnSpc>
                <a:spcPct val="100000"/>
              </a:lnSpc>
            </a:pPr>
            <a:r>
              <a:rPr lang="es-ES" sz="1100" spc="-5" dirty="0">
                <a:latin typeface="Calibri"/>
                <a:cs typeface="Calibri"/>
              </a:rPr>
              <a:t>Vallas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lang="es-ES" sz="1100" dirty="0">
                <a:latin typeface="Calibri"/>
                <a:cs typeface="Calibri"/>
              </a:rPr>
              <a:t>Revistas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D1CFC9F5-42CD-90AB-D449-4ECE3F39296C}"/>
              </a:ext>
            </a:extLst>
          </p:cNvPr>
          <p:cNvSpPr txBox="1"/>
          <p:nvPr/>
        </p:nvSpPr>
        <p:spPr>
          <a:xfrm>
            <a:off x="2690192" y="1196008"/>
            <a:ext cx="1447800" cy="93936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143510">
              <a:lnSpc>
                <a:spcPts val="1440"/>
              </a:lnSpc>
              <a:spcBef>
                <a:spcPts val="645"/>
              </a:spcBef>
            </a:pPr>
            <a:r>
              <a:rPr lang="es-ES"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Atributos Tangibles</a:t>
            </a:r>
            <a:endParaRPr sz="1200" dirty="0">
              <a:latin typeface="Calibri"/>
              <a:cs typeface="Calibri"/>
            </a:endParaRPr>
          </a:p>
          <a:p>
            <a:pPr marL="499109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e.g.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lang="es-ES" sz="1100" dirty="0">
                <a:latin typeface="Calibri"/>
                <a:cs typeface="Calibri"/>
              </a:rPr>
              <a:t>Tamaño</a:t>
            </a:r>
            <a:endParaRPr sz="1100" dirty="0">
              <a:latin typeface="Calibri"/>
              <a:cs typeface="Calibri"/>
            </a:endParaRPr>
          </a:p>
          <a:p>
            <a:pPr marL="744855" marR="102235" indent="10160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color 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lang="es-ES" sz="1100" spc="-5" dirty="0">
                <a:latin typeface="Calibri"/>
                <a:cs typeface="Calibri"/>
              </a:rPr>
              <a:t>Brillo</a:t>
            </a:r>
            <a:r>
              <a:rPr sz="1100" dirty="0">
                <a:latin typeface="Calibri"/>
                <a:cs typeface="Calibri"/>
              </a:rPr>
              <a:t>  </a:t>
            </a:r>
            <a:r>
              <a:rPr lang="es-ES" sz="1100" dirty="0" err="1">
                <a:latin typeface="Calibri"/>
                <a:cs typeface="Calibri"/>
              </a:rPr>
              <a:t>múica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62260D81-DD22-ED51-8F8F-6C4E3D282884}"/>
              </a:ext>
            </a:extLst>
          </p:cNvPr>
          <p:cNvSpPr txBox="1"/>
          <p:nvPr/>
        </p:nvSpPr>
        <p:spPr>
          <a:xfrm>
            <a:off x="4595192" y="1196008"/>
            <a:ext cx="1447800" cy="106760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367030">
              <a:lnSpc>
                <a:spcPct val="100000"/>
              </a:lnSpc>
            </a:pPr>
            <a:r>
              <a:rPr lang="es-ES"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Respuestas sensoriales</a:t>
            </a:r>
            <a:endParaRPr sz="1200" dirty="0">
              <a:latin typeface="Calibri"/>
              <a:cs typeface="Calibri"/>
            </a:endParaRPr>
          </a:p>
          <a:p>
            <a:pPr marL="468630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e.g.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lang="es-ES" sz="1100" dirty="0">
                <a:latin typeface="Calibri"/>
                <a:cs typeface="Calibri"/>
              </a:rPr>
              <a:t>vista</a:t>
            </a:r>
            <a:endParaRPr sz="1100" dirty="0">
              <a:latin typeface="Calibri"/>
              <a:cs typeface="Calibri"/>
            </a:endParaRPr>
          </a:p>
          <a:p>
            <a:pPr marL="741045" marR="347980" indent="-20320">
              <a:lnSpc>
                <a:spcPct val="100000"/>
              </a:lnSpc>
            </a:pPr>
            <a:r>
              <a:rPr lang="es-ES" sz="1100" spc="-5" dirty="0">
                <a:latin typeface="Calibri"/>
                <a:cs typeface="Calibri"/>
              </a:rPr>
              <a:t>tacto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lang="es-ES" sz="1100" spc="5" dirty="0" err="1">
                <a:latin typeface="Calibri"/>
                <a:cs typeface="Calibri"/>
              </a:rPr>
              <a:t>oido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16B5D41E-D806-3F64-3E08-1434AA0D54A7}"/>
              </a:ext>
            </a:extLst>
          </p:cNvPr>
          <p:cNvSpPr txBox="1"/>
          <p:nvPr/>
        </p:nvSpPr>
        <p:spPr>
          <a:xfrm>
            <a:off x="2533650" y="4091608"/>
            <a:ext cx="1528142" cy="9688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414655" marR="405765">
              <a:lnSpc>
                <a:spcPct val="100000"/>
              </a:lnSpc>
              <a:spcBef>
                <a:spcPts val="715"/>
              </a:spcBef>
            </a:pPr>
            <a:r>
              <a:rPr lang="es-ES"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Atributos intangibles</a:t>
            </a:r>
            <a:endParaRPr sz="1200" dirty="0">
              <a:latin typeface="Calibri"/>
              <a:cs typeface="Calibri"/>
            </a:endParaRPr>
          </a:p>
          <a:p>
            <a:pPr marL="646430" marR="337820" indent="-264160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e.g. </a:t>
            </a:r>
            <a:r>
              <a:rPr lang="es-ES" sz="1100" spc="-5" dirty="0">
                <a:latin typeface="Calibri"/>
                <a:cs typeface="Calibri"/>
              </a:rPr>
              <a:t>moderna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lang="es-ES" sz="1100" spc="-5" dirty="0">
                <a:latin typeface="Calibri"/>
                <a:cs typeface="Calibri"/>
              </a:rPr>
              <a:t>divertida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lang="es-ES" sz="1100" spc="-5" dirty="0">
                <a:latin typeface="Calibri"/>
                <a:cs typeface="Calibri"/>
              </a:rPr>
              <a:t>excitante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2337684E-2339-BE6E-57AE-8FC3338A4D23}"/>
              </a:ext>
            </a:extLst>
          </p:cNvPr>
          <p:cNvSpPr txBox="1"/>
          <p:nvPr/>
        </p:nvSpPr>
        <p:spPr>
          <a:xfrm>
            <a:off x="4595191" y="4091608"/>
            <a:ext cx="1600199" cy="1145826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248285">
              <a:lnSpc>
                <a:spcPct val="100000"/>
              </a:lnSpc>
              <a:spcBef>
                <a:spcPts val="775"/>
              </a:spcBef>
            </a:pPr>
            <a:r>
              <a:rPr lang="es-ES"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Respuestas conceptuales</a:t>
            </a:r>
            <a:endParaRPr sz="1200" dirty="0">
              <a:latin typeface="Calibri"/>
              <a:cs typeface="Calibri"/>
            </a:endParaRPr>
          </a:p>
          <a:p>
            <a:pPr marL="379730" marR="337820" indent="-30480">
              <a:lnSpc>
                <a:spcPct val="100000"/>
              </a:lnSpc>
            </a:pP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spc="-5" dirty="0">
                <a:latin typeface="Calibri"/>
                <a:cs typeface="Calibri"/>
              </a:rPr>
              <a:t>.</a:t>
            </a:r>
            <a:r>
              <a:rPr sz="1100" dirty="0">
                <a:latin typeface="Calibri"/>
                <a:cs typeface="Calibri"/>
              </a:rPr>
              <a:t>g.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lang="es-ES" sz="1100" spc="-5" dirty="0">
                <a:latin typeface="Calibri"/>
                <a:cs typeface="Calibri"/>
              </a:rPr>
              <a:t>asociación cognitiva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lang="es-ES" sz="1100" spc="-10" dirty="0" err="1">
                <a:latin typeface="Calibri"/>
                <a:cs typeface="Calibri"/>
              </a:rPr>
              <a:t>pernsamientos</a:t>
            </a:r>
            <a:r>
              <a:rPr lang="es-ES" sz="1100" spc="-10" dirty="0">
                <a:latin typeface="Calibri"/>
                <a:cs typeface="Calibri"/>
              </a:rPr>
              <a:t> abstractos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9797368-5F7F-D214-B7BA-CA492182186C}"/>
              </a:ext>
            </a:extLst>
          </p:cNvPr>
          <p:cNvSpPr/>
          <p:nvPr/>
        </p:nvSpPr>
        <p:spPr>
          <a:xfrm>
            <a:off x="6042992" y="2491408"/>
            <a:ext cx="1600200" cy="1447800"/>
          </a:xfrm>
          <a:custGeom>
            <a:avLst/>
            <a:gdLst/>
            <a:ahLst/>
            <a:cxnLst/>
            <a:rect l="l" t="t" r="r" b="b"/>
            <a:pathLst>
              <a:path w="1600200" h="1447800">
                <a:moveTo>
                  <a:pt x="0" y="723900"/>
                </a:moveTo>
                <a:lnTo>
                  <a:pt x="1574" y="678119"/>
                </a:lnTo>
                <a:lnTo>
                  <a:pt x="6234" y="633096"/>
                </a:lnTo>
                <a:lnTo>
                  <a:pt x="13887" y="588913"/>
                </a:lnTo>
                <a:lnTo>
                  <a:pt x="24438" y="545657"/>
                </a:lnTo>
                <a:lnTo>
                  <a:pt x="37794" y="503412"/>
                </a:lnTo>
                <a:lnTo>
                  <a:pt x="53861" y="462263"/>
                </a:lnTo>
                <a:lnTo>
                  <a:pt x="72546" y="422295"/>
                </a:lnTo>
                <a:lnTo>
                  <a:pt x="93754" y="383592"/>
                </a:lnTo>
                <a:lnTo>
                  <a:pt x="117391" y="346239"/>
                </a:lnTo>
                <a:lnTo>
                  <a:pt x="143364" y="310321"/>
                </a:lnTo>
                <a:lnTo>
                  <a:pt x="171580" y="275923"/>
                </a:lnTo>
                <a:lnTo>
                  <a:pt x="201944" y="243130"/>
                </a:lnTo>
                <a:lnTo>
                  <a:pt x="234362" y="212026"/>
                </a:lnTo>
                <a:lnTo>
                  <a:pt x="268741" y="182696"/>
                </a:lnTo>
                <a:lnTo>
                  <a:pt x="304988" y="155226"/>
                </a:lnTo>
                <a:lnTo>
                  <a:pt x="343007" y="129699"/>
                </a:lnTo>
                <a:lnTo>
                  <a:pt x="382706" y="106201"/>
                </a:lnTo>
                <a:lnTo>
                  <a:pt x="423991" y="84816"/>
                </a:lnTo>
                <a:lnTo>
                  <a:pt x="466767" y="65630"/>
                </a:lnTo>
                <a:lnTo>
                  <a:pt x="510942" y="48727"/>
                </a:lnTo>
                <a:lnTo>
                  <a:pt x="556421" y="34191"/>
                </a:lnTo>
                <a:lnTo>
                  <a:pt x="603111" y="22108"/>
                </a:lnTo>
                <a:lnTo>
                  <a:pt x="650917" y="12563"/>
                </a:lnTo>
                <a:lnTo>
                  <a:pt x="699746" y="5640"/>
                </a:lnTo>
                <a:lnTo>
                  <a:pt x="749505" y="1424"/>
                </a:lnTo>
                <a:lnTo>
                  <a:pt x="800100" y="0"/>
                </a:lnTo>
                <a:lnTo>
                  <a:pt x="850694" y="1424"/>
                </a:lnTo>
                <a:lnTo>
                  <a:pt x="900453" y="5640"/>
                </a:lnTo>
                <a:lnTo>
                  <a:pt x="949282" y="12563"/>
                </a:lnTo>
                <a:lnTo>
                  <a:pt x="997088" y="22108"/>
                </a:lnTo>
                <a:lnTo>
                  <a:pt x="1043778" y="34191"/>
                </a:lnTo>
                <a:lnTo>
                  <a:pt x="1089257" y="48727"/>
                </a:lnTo>
                <a:lnTo>
                  <a:pt x="1133432" y="65630"/>
                </a:lnTo>
                <a:lnTo>
                  <a:pt x="1176208" y="84816"/>
                </a:lnTo>
                <a:lnTo>
                  <a:pt x="1217493" y="106201"/>
                </a:lnTo>
                <a:lnTo>
                  <a:pt x="1257192" y="129699"/>
                </a:lnTo>
                <a:lnTo>
                  <a:pt x="1295211" y="155226"/>
                </a:lnTo>
                <a:lnTo>
                  <a:pt x="1331458" y="182696"/>
                </a:lnTo>
                <a:lnTo>
                  <a:pt x="1365837" y="212026"/>
                </a:lnTo>
                <a:lnTo>
                  <a:pt x="1398255" y="243130"/>
                </a:lnTo>
                <a:lnTo>
                  <a:pt x="1428619" y="275923"/>
                </a:lnTo>
                <a:lnTo>
                  <a:pt x="1456835" y="310321"/>
                </a:lnTo>
                <a:lnTo>
                  <a:pt x="1482808" y="346239"/>
                </a:lnTo>
                <a:lnTo>
                  <a:pt x="1506445" y="383592"/>
                </a:lnTo>
                <a:lnTo>
                  <a:pt x="1527653" y="422295"/>
                </a:lnTo>
                <a:lnTo>
                  <a:pt x="1546338" y="462263"/>
                </a:lnTo>
                <a:lnTo>
                  <a:pt x="1562405" y="503412"/>
                </a:lnTo>
                <a:lnTo>
                  <a:pt x="1575761" y="545657"/>
                </a:lnTo>
                <a:lnTo>
                  <a:pt x="1586312" y="588913"/>
                </a:lnTo>
                <a:lnTo>
                  <a:pt x="1593965" y="633096"/>
                </a:lnTo>
                <a:lnTo>
                  <a:pt x="1598625" y="678119"/>
                </a:lnTo>
                <a:lnTo>
                  <a:pt x="1600200" y="723900"/>
                </a:lnTo>
                <a:lnTo>
                  <a:pt x="1598625" y="769680"/>
                </a:lnTo>
                <a:lnTo>
                  <a:pt x="1593965" y="814703"/>
                </a:lnTo>
                <a:lnTo>
                  <a:pt x="1586312" y="858886"/>
                </a:lnTo>
                <a:lnTo>
                  <a:pt x="1575761" y="902142"/>
                </a:lnTo>
                <a:lnTo>
                  <a:pt x="1562405" y="944387"/>
                </a:lnTo>
                <a:lnTo>
                  <a:pt x="1546338" y="985536"/>
                </a:lnTo>
                <a:lnTo>
                  <a:pt x="1527653" y="1025504"/>
                </a:lnTo>
                <a:lnTo>
                  <a:pt x="1506445" y="1064207"/>
                </a:lnTo>
                <a:lnTo>
                  <a:pt x="1482808" y="1101560"/>
                </a:lnTo>
                <a:lnTo>
                  <a:pt x="1456835" y="1137478"/>
                </a:lnTo>
                <a:lnTo>
                  <a:pt x="1428619" y="1171876"/>
                </a:lnTo>
                <a:lnTo>
                  <a:pt x="1398255" y="1204669"/>
                </a:lnTo>
                <a:lnTo>
                  <a:pt x="1365837" y="1235773"/>
                </a:lnTo>
                <a:lnTo>
                  <a:pt x="1331458" y="1265103"/>
                </a:lnTo>
                <a:lnTo>
                  <a:pt x="1295211" y="1292573"/>
                </a:lnTo>
                <a:lnTo>
                  <a:pt x="1257192" y="1318100"/>
                </a:lnTo>
                <a:lnTo>
                  <a:pt x="1217493" y="1341598"/>
                </a:lnTo>
                <a:lnTo>
                  <a:pt x="1176208" y="1362983"/>
                </a:lnTo>
                <a:lnTo>
                  <a:pt x="1133432" y="1382169"/>
                </a:lnTo>
                <a:lnTo>
                  <a:pt x="1089257" y="1399072"/>
                </a:lnTo>
                <a:lnTo>
                  <a:pt x="1043778" y="1413608"/>
                </a:lnTo>
                <a:lnTo>
                  <a:pt x="997088" y="1425691"/>
                </a:lnTo>
                <a:lnTo>
                  <a:pt x="949282" y="1435236"/>
                </a:lnTo>
                <a:lnTo>
                  <a:pt x="900453" y="1442159"/>
                </a:lnTo>
                <a:lnTo>
                  <a:pt x="850694" y="1446375"/>
                </a:lnTo>
                <a:lnTo>
                  <a:pt x="800100" y="1447800"/>
                </a:lnTo>
                <a:lnTo>
                  <a:pt x="749505" y="1446375"/>
                </a:lnTo>
                <a:lnTo>
                  <a:pt x="699746" y="1442159"/>
                </a:lnTo>
                <a:lnTo>
                  <a:pt x="650917" y="1435236"/>
                </a:lnTo>
                <a:lnTo>
                  <a:pt x="603111" y="1425691"/>
                </a:lnTo>
                <a:lnTo>
                  <a:pt x="556421" y="1413608"/>
                </a:lnTo>
                <a:lnTo>
                  <a:pt x="510942" y="1399072"/>
                </a:lnTo>
                <a:lnTo>
                  <a:pt x="466767" y="1382169"/>
                </a:lnTo>
                <a:lnTo>
                  <a:pt x="423991" y="1362983"/>
                </a:lnTo>
                <a:lnTo>
                  <a:pt x="382706" y="1341598"/>
                </a:lnTo>
                <a:lnTo>
                  <a:pt x="343007" y="1318100"/>
                </a:lnTo>
                <a:lnTo>
                  <a:pt x="304988" y="1292573"/>
                </a:lnTo>
                <a:lnTo>
                  <a:pt x="268741" y="1265103"/>
                </a:lnTo>
                <a:lnTo>
                  <a:pt x="234362" y="1235773"/>
                </a:lnTo>
                <a:lnTo>
                  <a:pt x="201944" y="1204669"/>
                </a:lnTo>
                <a:lnTo>
                  <a:pt x="171580" y="1171876"/>
                </a:lnTo>
                <a:lnTo>
                  <a:pt x="143364" y="1137478"/>
                </a:lnTo>
                <a:lnTo>
                  <a:pt x="117391" y="1101560"/>
                </a:lnTo>
                <a:lnTo>
                  <a:pt x="93754" y="1064207"/>
                </a:lnTo>
                <a:lnTo>
                  <a:pt x="72546" y="1025504"/>
                </a:lnTo>
                <a:lnTo>
                  <a:pt x="53861" y="985536"/>
                </a:lnTo>
                <a:lnTo>
                  <a:pt x="37794" y="944387"/>
                </a:lnTo>
                <a:lnTo>
                  <a:pt x="24438" y="902142"/>
                </a:lnTo>
                <a:lnTo>
                  <a:pt x="13887" y="858886"/>
                </a:lnTo>
                <a:lnTo>
                  <a:pt x="6234" y="814703"/>
                </a:lnTo>
                <a:lnTo>
                  <a:pt x="1574" y="769680"/>
                </a:lnTo>
                <a:lnTo>
                  <a:pt x="0" y="7239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2C389B24-ED4F-30F8-0717-03729FB315D6}"/>
              </a:ext>
            </a:extLst>
          </p:cNvPr>
          <p:cNvSpPr txBox="1"/>
          <p:nvPr/>
        </p:nvSpPr>
        <p:spPr>
          <a:xfrm>
            <a:off x="6190630" y="2937524"/>
            <a:ext cx="130492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 algn="ctr">
              <a:lnSpc>
                <a:spcPct val="100000"/>
              </a:lnSpc>
              <a:spcBef>
                <a:spcPts val="100"/>
              </a:spcBef>
            </a:pPr>
            <a:r>
              <a:rPr lang="es-ES" sz="1600" b="1" spc="-20" dirty="0">
                <a:latin typeface="Calibri"/>
                <a:cs typeface="Calibri"/>
              </a:rPr>
              <a:t>SIGNIFICADO PSICOLÓGICO</a:t>
            </a:r>
            <a:endParaRPr sz="1600" b="1" dirty="0">
              <a:latin typeface="Calibri"/>
              <a:cs typeface="Calibri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803378DE-5D31-8EA0-61D2-35D0AA7C6FFC}"/>
              </a:ext>
            </a:extLst>
          </p:cNvPr>
          <p:cNvSpPr txBox="1"/>
          <p:nvPr/>
        </p:nvSpPr>
        <p:spPr>
          <a:xfrm>
            <a:off x="7947991" y="1196008"/>
            <a:ext cx="1980883" cy="101630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3345" marR="769620">
              <a:lnSpc>
                <a:spcPct val="100000"/>
              </a:lnSpc>
              <a:spcBef>
                <a:spcPts val="285"/>
              </a:spcBef>
            </a:pPr>
            <a:r>
              <a:rPr lang="es-ES"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Características individuales</a:t>
            </a:r>
            <a:endParaRPr sz="1400" dirty="0">
              <a:latin typeface="Calibri"/>
              <a:cs typeface="Calibri"/>
            </a:endParaRPr>
          </a:p>
          <a:p>
            <a:pPr marL="93345">
              <a:lnSpc>
                <a:spcPts val="1440"/>
              </a:lnSpc>
            </a:pPr>
            <a:r>
              <a:rPr sz="1200" dirty="0">
                <a:latin typeface="Calibri"/>
                <a:cs typeface="Calibri"/>
              </a:rPr>
              <a:t>e.g.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lang="es-ES" sz="1200" spc="-5" dirty="0">
                <a:latin typeface="Calibri"/>
                <a:cs typeface="Calibri"/>
              </a:rPr>
              <a:t>actitudes</a:t>
            </a:r>
            <a:endParaRPr sz="1200" dirty="0">
              <a:latin typeface="Calibri"/>
              <a:cs typeface="Calibri"/>
            </a:endParaRPr>
          </a:p>
          <a:p>
            <a:pPr marL="337185" marR="241935">
              <a:lnSpc>
                <a:spcPct val="100000"/>
              </a:lnSpc>
            </a:pPr>
            <a:r>
              <a:rPr lang="es-ES" sz="1200" spc="-5" dirty="0">
                <a:latin typeface="Calibri"/>
                <a:cs typeface="Calibri"/>
              </a:rPr>
              <a:t>Percepción selectiva</a:t>
            </a:r>
          </a:p>
          <a:p>
            <a:pPr marL="337185" marR="241935">
              <a:lnSpc>
                <a:spcPct val="100000"/>
              </a:lnSpc>
            </a:pPr>
            <a:r>
              <a:rPr lang="es-ES" sz="1200" spc="-5" dirty="0">
                <a:latin typeface="Calibri"/>
                <a:cs typeface="Calibri"/>
              </a:rPr>
              <a:t>personalidad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6B497BB1-C5CA-F842-82FB-1D4D63D7FD6C}"/>
              </a:ext>
            </a:extLst>
          </p:cNvPr>
          <p:cNvSpPr txBox="1"/>
          <p:nvPr/>
        </p:nvSpPr>
        <p:spPr>
          <a:xfrm>
            <a:off x="7947992" y="2643808"/>
            <a:ext cx="1905000" cy="119135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409"/>
              </a:spcBef>
            </a:pPr>
            <a:r>
              <a:rPr lang="es-ES"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Características Sociales</a:t>
            </a:r>
            <a:endParaRPr sz="1400" dirty="0">
              <a:latin typeface="Calibri"/>
              <a:cs typeface="Calibri"/>
            </a:endParaRPr>
          </a:p>
          <a:p>
            <a:pPr marL="9334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e.g.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lang="es-ES" sz="1200" spc="-5" dirty="0">
                <a:latin typeface="Calibri"/>
                <a:cs typeface="Calibri"/>
              </a:rPr>
              <a:t>género</a:t>
            </a:r>
            <a:endParaRPr sz="1200" dirty="0">
              <a:latin typeface="Calibri"/>
              <a:cs typeface="Calibri"/>
            </a:endParaRPr>
          </a:p>
          <a:p>
            <a:pPr marL="337185" marR="718185">
              <a:lnSpc>
                <a:spcPct val="100000"/>
              </a:lnSpc>
            </a:pPr>
            <a:r>
              <a:rPr lang="es-ES" sz="1200" spc="-5" dirty="0">
                <a:latin typeface="Calibri"/>
                <a:cs typeface="Calibri"/>
              </a:rPr>
              <a:t>Clase económica estado civil</a:t>
            </a:r>
          </a:p>
          <a:p>
            <a:pPr marL="337185" marR="718185">
              <a:lnSpc>
                <a:spcPct val="100000"/>
              </a:lnSpc>
            </a:pPr>
            <a:r>
              <a:rPr lang="es-ES" sz="1200" spc="-5" dirty="0">
                <a:latin typeface="Calibri"/>
                <a:cs typeface="Calibri"/>
              </a:rPr>
              <a:t>ocupación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6E164A48-E328-2503-A30E-2005E567C1FD}"/>
              </a:ext>
            </a:extLst>
          </p:cNvPr>
          <p:cNvSpPr txBox="1"/>
          <p:nvPr/>
        </p:nvSpPr>
        <p:spPr>
          <a:xfrm>
            <a:off x="7947992" y="4091608"/>
            <a:ext cx="1905000" cy="1022716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3345" marR="769620">
              <a:lnSpc>
                <a:spcPct val="100000"/>
              </a:lnSpc>
              <a:spcBef>
                <a:spcPts val="295"/>
              </a:spcBef>
            </a:pPr>
            <a:r>
              <a:rPr lang="es-ES"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Características del entorno</a:t>
            </a:r>
            <a:endParaRPr sz="1400" dirty="0">
              <a:latin typeface="Calibri"/>
              <a:cs typeface="Calibri"/>
            </a:endParaRPr>
          </a:p>
          <a:p>
            <a:pPr marL="93345" marR="17843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e.g.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es-ES" sz="1200" dirty="0">
                <a:latin typeface="Calibri"/>
                <a:cs typeface="Calibri"/>
              </a:rPr>
              <a:t>tiempo para decidirse posibles opciones para comprar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8" name="object 13">
            <a:extLst>
              <a:ext uri="{FF2B5EF4-FFF2-40B4-BE49-F238E27FC236}">
                <a16:creationId xmlns:a16="http://schemas.microsoft.com/office/drawing/2014/main" id="{97572962-3A73-2102-6E1E-314EDDB7D631}"/>
              </a:ext>
            </a:extLst>
          </p:cNvPr>
          <p:cNvSpPr txBox="1"/>
          <p:nvPr/>
        </p:nvSpPr>
        <p:spPr>
          <a:xfrm>
            <a:off x="2856562" y="790242"/>
            <a:ext cx="1036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35" dirty="0">
                <a:latin typeface="Calibri"/>
                <a:cs typeface="Calibri"/>
              </a:rPr>
              <a:t>A</a:t>
            </a:r>
            <a:r>
              <a:rPr sz="1200" i="1" spc="-25" dirty="0">
                <a:latin typeface="Calibri"/>
                <a:cs typeface="Calibri"/>
              </a:rPr>
              <a:t>t</a:t>
            </a:r>
            <a:r>
              <a:rPr sz="1200" i="1" dirty="0">
                <a:latin typeface="Calibri"/>
                <a:cs typeface="Calibri"/>
              </a:rPr>
              <a:t>tri</a:t>
            </a:r>
            <a:r>
              <a:rPr sz="1200" i="1" spc="-5" dirty="0">
                <a:latin typeface="Calibri"/>
                <a:cs typeface="Calibri"/>
              </a:rPr>
              <a:t>b</a:t>
            </a:r>
            <a:r>
              <a:rPr sz="1200" i="1" dirty="0">
                <a:latin typeface="Calibri"/>
                <a:cs typeface="Calibri"/>
              </a:rPr>
              <a:t>u</a:t>
            </a:r>
            <a:r>
              <a:rPr sz="1200" i="1" spc="-25" dirty="0">
                <a:latin typeface="Calibri"/>
                <a:cs typeface="Calibri"/>
              </a:rPr>
              <a:t>t</a:t>
            </a:r>
            <a:r>
              <a:rPr sz="1200" i="1" dirty="0">
                <a:latin typeface="Calibri"/>
                <a:cs typeface="Calibri"/>
              </a:rPr>
              <a:t>e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spc="5" dirty="0">
                <a:latin typeface="Calibri"/>
                <a:cs typeface="Calibri"/>
              </a:rPr>
              <a:t>B</a:t>
            </a:r>
            <a:r>
              <a:rPr sz="1200" i="1" spc="-5" dirty="0">
                <a:latin typeface="Calibri"/>
                <a:cs typeface="Calibri"/>
              </a:rPr>
              <a:t>u</a:t>
            </a:r>
            <a:r>
              <a:rPr sz="1200" i="1" dirty="0">
                <a:latin typeface="Calibri"/>
                <a:cs typeface="Calibri"/>
              </a:rPr>
              <a:t>n</a:t>
            </a:r>
            <a:r>
              <a:rPr sz="1200" i="1" spc="-5" dirty="0">
                <a:latin typeface="Calibri"/>
                <a:cs typeface="Calibri"/>
              </a:rPr>
              <a:t>d</a:t>
            </a:r>
            <a:r>
              <a:rPr sz="1200" i="1" spc="5" dirty="0">
                <a:latin typeface="Calibri"/>
                <a:cs typeface="Calibri"/>
              </a:rPr>
              <a:t>l</a:t>
            </a:r>
            <a:r>
              <a:rPr sz="1200" i="1" dirty="0"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8902AAD1-CBC0-1933-E391-DD45A8F47E14}"/>
              </a:ext>
            </a:extLst>
          </p:cNvPr>
          <p:cNvSpPr txBox="1"/>
          <p:nvPr/>
        </p:nvSpPr>
        <p:spPr>
          <a:xfrm>
            <a:off x="4744163" y="790242"/>
            <a:ext cx="1078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20" dirty="0">
                <a:latin typeface="Calibri"/>
                <a:cs typeface="Calibri"/>
              </a:rPr>
              <a:t>P</a:t>
            </a:r>
            <a:r>
              <a:rPr sz="1200" i="1" spc="5" dirty="0">
                <a:latin typeface="Calibri"/>
                <a:cs typeface="Calibri"/>
              </a:rPr>
              <a:t>er</a:t>
            </a:r>
            <a:r>
              <a:rPr sz="1200" i="1" dirty="0">
                <a:latin typeface="Calibri"/>
                <a:cs typeface="Calibri"/>
              </a:rPr>
              <a:t>c</a:t>
            </a:r>
            <a:r>
              <a:rPr sz="1200" i="1" spc="5" dirty="0">
                <a:latin typeface="Calibri"/>
                <a:cs typeface="Calibri"/>
              </a:rPr>
              <a:t>e</a:t>
            </a:r>
            <a:r>
              <a:rPr sz="1200" i="1" dirty="0">
                <a:latin typeface="Calibri"/>
                <a:cs typeface="Calibri"/>
              </a:rPr>
              <a:t>ptual</a:t>
            </a:r>
            <a:r>
              <a:rPr sz="1200" i="1" spc="-5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Mo</a:t>
            </a:r>
            <a:r>
              <a:rPr sz="1200" i="1" spc="5" dirty="0">
                <a:latin typeface="Calibri"/>
                <a:cs typeface="Calibri"/>
              </a:rPr>
              <a:t>d</a:t>
            </a:r>
            <a:r>
              <a:rPr sz="1200" i="1" dirty="0"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id="{B6072F96-3A87-B740-0B19-5A2192131BDF}"/>
              </a:ext>
            </a:extLst>
          </p:cNvPr>
          <p:cNvSpPr txBox="1"/>
          <p:nvPr/>
        </p:nvSpPr>
        <p:spPr>
          <a:xfrm>
            <a:off x="8616393" y="790242"/>
            <a:ext cx="4959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5" dirty="0">
                <a:latin typeface="Calibri"/>
                <a:cs typeface="Calibri"/>
              </a:rPr>
              <a:t>Context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16">
            <a:extLst>
              <a:ext uri="{FF2B5EF4-FFF2-40B4-BE49-F238E27FC236}">
                <a16:creationId xmlns:a16="http://schemas.microsoft.com/office/drawing/2014/main" id="{016EF143-5B13-10E9-0101-015D6F8BC01D}"/>
              </a:ext>
            </a:extLst>
          </p:cNvPr>
          <p:cNvSpPr/>
          <p:nvPr/>
        </p:nvSpPr>
        <p:spPr>
          <a:xfrm>
            <a:off x="4137992" y="1673528"/>
            <a:ext cx="457200" cy="114300"/>
          </a:xfrm>
          <a:custGeom>
            <a:avLst/>
            <a:gdLst/>
            <a:ahLst/>
            <a:cxnLst/>
            <a:rect l="l" t="t" r="r" b="b"/>
            <a:pathLst>
              <a:path w="457200" h="114300">
                <a:moveTo>
                  <a:pt x="0" y="44703"/>
                </a:moveTo>
                <a:lnTo>
                  <a:pt x="0" y="66928"/>
                </a:lnTo>
                <a:lnTo>
                  <a:pt x="88900" y="67309"/>
                </a:lnTo>
                <a:lnTo>
                  <a:pt x="88900" y="45084"/>
                </a:lnTo>
                <a:lnTo>
                  <a:pt x="0" y="44703"/>
                </a:lnTo>
                <a:close/>
              </a:path>
              <a:path w="457200" h="114300">
                <a:moveTo>
                  <a:pt x="155575" y="45338"/>
                </a:moveTo>
                <a:lnTo>
                  <a:pt x="155575" y="67563"/>
                </a:lnTo>
                <a:lnTo>
                  <a:pt x="244475" y="67817"/>
                </a:lnTo>
                <a:lnTo>
                  <a:pt x="244475" y="45592"/>
                </a:lnTo>
                <a:lnTo>
                  <a:pt x="155575" y="45338"/>
                </a:lnTo>
                <a:close/>
              </a:path>
              <a:path w="457200" h="114300">
                <a:moveTo>
                  <a:pt x="413153" y="57298"/>
                </a:moveTo>
                <a:lnTo>
                  <a:pt x="400050" y="64886"/>
                </a:lnTo>
                <a:lnTo>
                  <a:pt x="400050" y="68325"/>
                </a:lnTo>
                <a:lnTo>
                  <a:pt x="394109" y="68325"/>
                </a:lnTo>
                <a:lnTo>
                  <a:pt x="347979" y="94995"/>
                </a:lnTo>
                <a:lnTo>
                  <a:pt x="346201" y="101853"/>
                </a:lnTo>
                <a:lnTo>
                  <a:pt x="349250" y="107187"/>
                </a:lnTo>
                <a:lnTo>
                  <a:pt x="352298" y="112394"/>
                </a:lnTo>
                <a:lnTo>
                  <a:pt x="359155" y="114300"/>
                </a:lnTo>
                <a:lnTo>
                  <a:pt x="438369" y="68325"/>
                </a:lnTo>
                <a:lnTo>
                  <a:pt x="400050" y="68325"/>
                </a:lnTo>
                <a:lnTo>
                  <a:pt x="438398" y="68309"/>
                </a:lnTo>
                <a:lnTo>
                  <a:pt x="440778" y="66928"/>
                </a:lnTo>
                <a:lnTo>
                  <a:pt x="429513" y="66928"/>
                </a:lnTo>
                <a:lnTo>
                  <a:pt x="413153" y="57298"/>
                </a:lnTo>
                <a:close/>
              </a:path>
              <a:path w="457200" h="114300">
                <a:moveTo>
                  <a:pt x="400050" y="64886"/>
                </a:moveTo>
                <a:lnTo>
                  <a:pt x="394138" y="68309"/>
                </a:lnTo>
                <a:lnTo>
                  <a:pt x="400050" y="68325"/>
                </a:lnTo>
                <a:lnTo>
                  <a:pt x="400050" y="64886"/>
                </a:lnTo>
                <a:close/>
              </a:path>
              <a:path w="457200" h="114300">
                <a:moveTo>
                  <a:pt x="311150" y="45846"/>
                </a:moveTo>
                <a:lnTo>
                  <a:pt x="311150" y="68071"/>
                </a:lnTo>
                <a:lnTo>
                  <a:pt x="394138" y="68309"/>
                </a:lnTo>
                <a:lnTo>
                  <a:pt x="400050" y="64886"/>
                </a:lnTo>
                <a:lnTo>
                  <a:pt x="400050" y="49585"/>
                </a:lnTo>
                <a:lnTo>
                  <a:pt x="394101" y="46084"/>
                </a:lnTo>
                <a:lnTo>
                  <a:pt x="311150" y="45846"/>
                </a:lnTo>
                <a:close/>
              </a:path>
              <a:path w="457200" h="114300">
                <a:moveTo>
                  <a:pt x="429640" y="47751"/>
                </a:moveTo>
                <a:lnTo>
                  <a:pt x="413153" y="57298"/>
                </a:lnTo>
                <a:lnTo>
                  <a:pt x="429513" y="66928"/>
                </a:lnTo>
                <a:lnTo>
                  <a:pt x="429640" y="47751"/>
                </a:lnTo>
                <a:close/>
              </a:path>
              <a:path w="457200" h="114300">
                <a:moveTo>
                  <a:pt x="440782" y="47751"/>
                </a:moveTo>
                <a:lnTo>
                  <a:pt x="429640" y="47751"/>
                </a:lnTo>
                <a:lnTo>
                  <a:pt x="429513" y="66928"/>
                </a:lnTo>
                <a:lnTo>
                  <a:pt x="440778" y="66928"/>
                </a:lnTo>
                <a:lnTo>
                  <a:pt x="457200" y="57403"/>
                </a:lnTo>
                <a:lnTo>
                  <a:pt x="440782" y="47751"/>
                </a:lnTo>
                <a:close/>
              </a:path>
              <a:path w="457200" h="114300">
                <a:moveTo>
                  <a:pt x="359537" y="0"/>
                </a:moveTo>
                <a:lnTo>
                  <a:pt x="352678" y="1777"/>
                </a:lnTo>
                <a:lnTo>
                  <a:pt x="349630" y="6984"/>
                </a:lnTo>
                <a:lnTo>
                  <a:pt x="346455" y="12318"/>
                </a:lnTo>
                <a:lnTo>
                  <a:pt x="348234" y="19176"/>
                </a:lnTo>
                <a:lnTo>
                  <a:pt x="353567" y="22225"/>
                </a:lnTo>
                <a:lnTo>
                  <a:pt x="394101" y="46084"/>
                </a:lnTo>
                <a:lnTo>
                  <a:pt x="400050" y="46100"/>
                </a:lnTo>
                <a:lnTo>
                  <a:pt x="400050" y="49585"/>
                </a:lnTo>
                <a:lnTo>
                  <a:pt x="413153" y="57298"/>
                </a:lnTo>
                <a:lnTo>
                  <a:pt x="429640" y="47751"/>
                </a:lnTo>
                <a:lnTo>
                  <a:pt x="440782" y="47751"/>
                </a:lnTo>
                <a:lnTo>
                  <a:pt x="359537" y="0"/>
                </a:lnTo>
                <a:close/>
              </a:path>
              <a:path w="457200" h="114300">
                <a:moveTo>
                  <a:pt x="394101" y="46084"/>
                </a:moveTo>
                <a:lnTo>
                  <a:pt x="400050" y="49585"/>
                </a:lnTo>
                <a:lnTo>
                  <a:pt x="400050" y="46100"/>
                </a:lnTo>
                <a:lnTo>
                  <a:pt x="394101" y="4608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7">
            <a:extLst>
              <a:ext uri="{FF2B5EF4-FFF2-40B4-BE49-F238E27FC236}">
                <a16:creationId xmlns:a16="http://schemas.microsoft.com/office/drawing/2014/main" id="{DA3C9E95-2BBA-3362-F13B-C6382C4AC685}"/>
              </a:ext>
            </a:extLst>
          </p:cNvPr>
          <p:cNvSpPr/>
          <p:nvPr/>
        </p:nvSpPr>
        <p:spPr>
          <a:xfrm>
            <a:off x="4061792" y="4569128"/>
            <a:ext cx="533400" cy="114300"/>
          </a:xfrm>
          <a:custGeom>
            <a:avLst/>
            <a:gdLst/>
            <a:ahLst/>
            <a:cxnLst/>
            <a:rect l="l" t="t" r="r" b="b"/>
            <a:pathLst>
              <a:path w="533400" h="114300">
                <a:moveTo>
                  <a:pt x="533400" y="44703"/>
                </a:moveTo>
                <a:lnTo>
                  <a:pt x="444500" y="45084"/>
                </a:lnTo>
                <a:lnTo>
                  <a:pt x="444500" y="67309"/>
                </a:lnTo>
                <a:lnTo>
                  <a:pt x="533400" y="66928"/>
                </a:lnTo>
                <a:lnTo>
                  <a:pt x="533400" y="44703"/>
                </a:lnTo>
                <a:close/>
              </a:path>
              <a:path w="533400" h="114300">
                <a:moveTo>
                  <a:pt x="377825" y="45211"/>
                </a:moveTo>
                <a:lnTo>
                  <a:pt x="288925" y="45465"/>
                </a:lnTo>
                <a:lnTo>
                  <a:pt x="288925" y="67690"/>
                </a:lnTo>
                <a:lnTo>
                  <a:pt x="377825" y="67436"/>
                </a:lnTo>
                <a:lnTo>
                  <a:pt x="377825" y="45211"/>
                </a:lnTo>
                <a:close/>
              </a:path>
              <a:path w="533400" h="114300">
                <a:moveTo>
                  <a:pt x="222250" y="45719"/>
                </a:moveTo>
                <a:lnTo>
                  <a:pt x="133350" y="45973"/>
                </a:lnTo>
                <a:lnTo>
                  <a:pt x="133350" y="68198"/>
                </a:lnTo>
                <a:lnTo>
                  <a:pt x="222250" y="67944"/>
                </a:lnTo>
                <a:lnTo>
                  <a:pt x="222250" y="45719"/>
                </a:lnTo>
                <a:close/>
              </a:path>
              <a:path w="533400" h="114300">
                <a:moveTo>
                  <a:pt x="97789" y="0"/>
                </a:moveTo>
                <a:lnTo>
                  <a:pt x="0" y="57403"/>
                </a:lnTo>
                <a:lnTo>
                  <a:pt x="98044" y="114299"/>
                </a:lnTo>
                <a:lnTo>
                  <a:pt x="104901" y="112521"/>
                </a:lnTo>
                <a:lnTo>
                  <a:pt x="110998" y="101853"/>
                </a:lnTo>
                <a:lnTo>
                  <a:pt x="109220" y="95122"/>
                </a:lnTo>
                <a:lnTo>
                  <a:pt x="103886" y="91947"/>
                </a:lnTo>
                <a:lnTo>
                  <a:pt x="63309" y="68452"/>
                </a:lnTo>
                <a:lnTo>
                  <a:pt x="22098" y="68452"/>
                </a:lnTo>
                <a:lnTo>
                  <a:pt x="21970" y="46227"/>
                </a:lnTo>
                <a:lnTo>
                  <a:pt x="63230" y="46100"/>
                </a:lnTo>
                <a:lnTo>
                  <a:pt x="103759" y="22351"/>
                </a:lnTo>
                <a:lnTo>
                  <a:pt x="108965" y="19176"/>
                </a:lnTo>
                <a:lnTo>
                  <a:pt x="110744" y="12445"/>
                </a:lnTo>
                <a:lnTo>
                  <a:pt x="107696" y="7111"/>
                </a:lnTo>
                <a:lnTo>
                  <a:pt x="104521" y="1777"/>
                </a:lnTo>
                <a:lnTo>
                  <a:pt x="97789" y="0"/>
                </a:lnTo>
                <a:close/>
              </a:path>
              <a:path w="533400" h="114300">
                <a:moveTo>
                  <a:pt x="63213" y="46110"/>
                </a:moveTo>
                <a:lnTo>
                  <a:pt x="21970" y="46227"/>
                </a:lnTo>
                <a:lnTo>
                  <a:pt x="22098" y="68452"/>
                </a:lnTo>
                <a:lnTo>
                  <a:pt x="63108" y="68336"/>
                </a:lnTo>
                <a:lnTo>
                  <a:pt x="60677" y="66928"/>
                </a:lnTo>
                <a:lnTo>
                  <a:pt x="27686" y="66928"/>
                </a:lnTo>
                <a:lnTo>
                  <a:pt x="27558" y="47751"/>
                </a:lnTo>
                <a:lnTo>
                  <a:pt x="60412" y="47751"/>
                </a:lnTo>
                <a:lnTo>
                  <a:pt x="63213" y="46110"/>
                </a:lnTo>
                <a:close/>
              </a:path>
              <a:path w="533400" h="114300">
                <a:moveTo>
                  <a:pt x="63108" y="68336"/>
                </a:moveTo>
                <a:lnTo>
                  <a:pt x="22098" y="68452"/>
                </a:lnTo>
                <a:lnTo>
                  <a:pt x="63309" y="68452"/>
                </a:lnTo>
                <a:lnTo>
                  <a:pt x="63108" y="68336"/>
                </a:lnTo>
                <a:close/>
              </a:path>
              <a:path w="533400" h="114300">
                <a:moveTo>
                  <a:pt x="66675" y="46100"/>
                </a:moveTo>
                <a:lnTo>
                  <a:pt x="63213" y="46110"/>
                </a:lnTo>
                <a:lnTo>
                  <a:pt x="44083" y="57320"/>
                </a:lnTo>
                <a:lnTo>
                  <a:pt x="63108" y="68336"/>
                </a:lnTo>
                <a:lnTo>
                  <a:pt x="66675" y="68325"/>
                </a:lnTo>
                <a:lnTo>
                  <a:pt x="66675" y="46100"/>
                </a:lnTo>
                <a:close/>
              </a:path>
              <a:path w="533400" h="114300">
                <a:moveTo>
                  <a:pt x="27558" y="47751"/>
                </a:moveTo>
                <a:lnTo>
                  <a:pt x="27686" y="66928"/>
                </a:lnTo>
                <a:lnTo>
                  <a:pt x="44083" y="57320"/>
                </a:lnTo>
                <a:lnTo>
                  <a:pt x="27558" y="47751"/>
                </a:lnTo>
                <a:close/>
              </a:path>
              <a:path w="533400" h="114300">
                <a:moveTo>
                  <a:pt x="44083" y="57320"/>
                </a:moveTo>
                <a:lnTo>
                  <a:pt x="27686" y="66928"/>
                </a:lnTo>
                <a:lnTo>
                  <a:pt x="60677" y="66928"/>
                </a:lnTo>
                <a:lnTo>
                  <a:pt x="44083" y="57320"/>
                </a:lnTo>
                <a:close/>
              </a:path>
              <a:path w="533400" h="114300">
                <a:moveTo>
                  <a:pt x="60412" y="47751"/>
                </a:moveTo>
                <a:lnTo>
                  <a:pt x="27558" y="47751"/>
                </a:lnTo>
                <a:lnTo>
                  <a:pt x="44083" y="57320"/>
                </a:lnTo>
                <a:lnTo>
                  <a:pt x="60412" y="4775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18">
            <a:extLst>
              <a:ext uri="{FF2B5EF4-FFF2-40B4-BE49-F238E27FC236}">
                <a16:creationId xmlns:a16="http://schemas.microsoft.com/office/drawing/2014/main" id="{892336C0-7797-BC0F-C1DF-9C4D1A29EFF5}"/>
              </a:ext>
            </a:extLst>
          </p:cNvPr>
          <p:cNvGrpSpPr/>
          <p:nvPr/>
        </p:nvGrpSpPr>
        <p:grpSpPr>
          <a:xfrm>
            <a:off x="1763092" y="1673655"/>
            <a:ext cx="927100" cy="982344"/>
            <a:chOff x="901700" y="2535047"/>
            <a:chExt cx="927100" cy="982344"/>
          </a:xfrm>
        </p:grpSpPr>
        <p:sp>
          <p:nvSpPr>
            <p:cNvPr id="24" name="object 19">
              <a:extLst>
                <a:ext uri="{FF2B5EF4-FFF2-40B4-BE49-F238E27FC236}">
                  <a16:creationId xmlns:a16="http://schemas.microsoft.com/office/drawing/2014/main" id="{6FC10858-3E5B-2D26-C9B9-344A56834929}"/>
                </a:ext>
              </a:extLst>
            </p:cNvPr>
            <p:cNvSpPr/>
            <p:nvPr/>
          </p:nvSpPr>
          <p:spPr>
            <a:xfrm>
              <a:off x="914374" y="2535047"/>
              <a:ext cx="915035" cy="114300"/>
            </a:xfrm>
            <a:custGeom>
              <a:avLst/>
              <a:gdLst/>
              <a:ahLst/>
              <a:cxnLst/>
              <a:rect l="l" t="t" r="r" b="b"/>
              <a:pathLst>
                <a:path w="915035" h="114300">
                  <a:moveTo>
                    <a:pt x="38" y="44576"/>
                  </a:moveTo>
                  <a:lnTo>
                    <a:pt x="0" y="66801"/>
                  </a:lnTo>
                  <a:lnTo>
                    <a:pt x="88900" y="67055"/>
                  </a:lnTo>
                  <a:lnTo>
                    <a:pt x="88938" y="44830"/>
                  </a:lnTo>
                  <a:lnTo>
                    <a:pt x="38" y="44576"/>
                  </a:lnTo>
                  <a:close/>
                </a:path>
                <a:path w="915035" h="114300">
                  <a:moveTo>
                    <a:pt x="155613" y="44957"/>
                  </a:moveTo>
                  <a:lnTo>
                    <a:pt x="155575" y="67182"/>
                  </a:lnTo>
                  <a:lnTo>
                    <a:pt x="244475" y="67310"/>
                  </a:lnTo>
                  <a:lnTo>
                    <a:pt x="244513" y="45085"/>
                  </a:lnTo>
                  <a:lnTo>
                    <a:pt x="155613" y="44957"/>
                  </a:lnTo>
                  <a:close/>
                </a:path>
                <a:path w="915035" h="114300">
                  <a:moveTo>
                    <a:pt x="311188" y="45212"/>
                  </a:moveTo>
                  <a:lnTo>
                    <a:pt x="311150" y="67437"/>
                  </a:lnTo>
                  <a:lnTo>
                    <a:pt x="400075" y="67563"/>
                  </a:lnTo>
                  <a:lnTo>
                    <a:pt x="400075" y="45338"/>
                  </a:lnTo>
                  <a:lnTo>
                    <a:pt x="311188" y="45212"/>
                  </a:lnTo>
                  <a:close/>
                </a:path>
                <a:path w="915035" h="114300">
                  <a:moveTo>
                    <a:pt x="466750" y="45465"/>
                  </a:moveTo>
                  <a:lnTo>
                    <a:pt x="466750" y="67690"/>
                  </a:lnTo>
                  <a:lnTo>
                    <a:pt x="555650" y="67817"/>
                  </a:lnTo>
                  <a:lnTo>
                    <a:pt x="555650" y="45592"/>
                  </a:lnTo>
                  <a:lnTo>
                    <a:pt x="466750" y="45465"/>
                  </a:lnTo>
                  <a:close/>
                </a:path>
                <a:path w="915035" h="114300">
                  <a:moveTo>
                    <a:pt x="622325" y="45719"/>
                  </a:moveTo>
                  <a:lnTo>
                    <a:pt x="622325" y="67944"/>
                  </a:lnTo>
                  <a:lnTo>
                    <a:pt x="711225" y="68072"/>
                  </a:lnTo>
                  <a:lnTo>
                    <a:pt x="711225" y="45847"/>
                  </a:lnTo>
                  <a:lnTo>
                    <a:pt x="622325" y="45719"/>
                  </a:lnTo>
                  <a:close/>
                </a:path>
                <a:path w="915035" h="114300">
                  <a:moveTo>
                    <a:pt x="870415" y="57305"/>
                  </a:moveTo>
                  <a:lnTo>
                    <a:pt x="866800" y="59404"/>
                  </a:lnTo>
                  <a:lnTo>
                    <a:pt x="866800" y="68325"/>
                  </a:lnTo>
                  <a:lnTo>
                    <a:pt x="851436" y="68325"/>
                  </a:lnTo>
                  <a:lnTo>
                    <a:pt x="805205" y="95123"/>
                  </a:lnTo>
                  <a:lnTo>
                    <a:pt x="803427" y="101853"/>
                  </a:lnTo>
                  <a:lnTo>
                    <a:pt x="806475" y="107187"/>
                  </a:lnTo>
                  <a:lnTo>
                    <a:pt x="809650" y="112522"/>
                  </a:lnTo>
                  <a:lnTo>
                    <a:pt x="816381" y="114300"/>
                  </a:lnTo>
                  <a:lnTo>
                    <a:pt x="821715" y="111251"/>
                  </a:lnTo>
                  <a:lnTo>
                    <a:pt x="895447" y="68325"/>
                  </a:lnTo>
                  <a:lnTo>
                    <a:pt x="866800" y="68325"/>
                  </a:lnTo>
                  <a:lnTo>
                    <a:pt x="895484" y="68304"/>
                  </a:lnTo>
                  <a:lnTo>
                    <a:pt x="897846" y="66928"/>
                  </a:lnTo>
                  <a:lnTo>
                    <a:pt x="886866" y="66928"/>
                  </a:lnTo>
                  <a:lnTo>
                    <a:pt x="870415" y="57305"/>
                  </a:lnTo>
                  <a:close/>
                </a:path>
                <a:path w="915035" h="114300">
                  <a:moveTo>
                    <a:pt x="866800" y="59404"/>
                  </a:moveTo>
                  <a:lnTo>
                    <a:pt x="851474" y="68304"/>
                  </a:lnTo>
                  <a:lnTo>
                    <a:pt x="866800" y="68325"/>
                  </a:lnTo>
                  <a:lnTo>
                    <a:pt x="866800" y="59404"/>
                  </a:lnTo>
                  <a:close/>
                </a:path>
                <a:path w="915035" h="114300">
                  <a:moveTo>
                    <a:pt x="777900" y="45974"/>
                  </a:moveTo>
                  <a:lnTo>
                    <a:pt x="777900" y="68199"/>
                  </a:lnTo>
                  <a:lnTo>
                    <a:pt x="851474" y="68304"/>
                  </a:lnTo>
                  <a:lnTo>
                    <a:pt x="866800" y="59404"/>
                  </a:lnTo>
                  <a:lnTo>
                    <a:pt x="866800" y="55190"/>
                  </a:lnTo>
                  <a:lnTo>
                    <a:pt x="851224" y="46078"/>
                  </a:lnTo>
                  <a:lnTo>
                    <a:pt x="777900" y="45974"/>
                  </a:lnTo>
                  <a:close/>
                </a:path>
                <a:path w="915035" h="114300">
                  <a:moveTo>
                    <a:pt x="886866" y="47751"/>
                  </a:moveTo>
                  <a:lnTo>
                    <a:pt x="870415" y="57305"/>
                  </a:lnTo>
                  <a:lnTo>
                    <a:pt x="886866" y="66928"/>
                  </a:lnTo>
                  <a:lnTo>
                    <a:pt x="886866" y="47751"/>
                  </a:lnTo>
                  <a:close/>
                </a:path>
                <a:path w="915035" h="114300">
                  <a:moveTo>
                    <a:pt x="898147" y="47751"/>
                  </a:moveTo>
                  <a:lnTo>
                    <a:pt x="886866" y="47751"/>
                  </a:lnTo>
                  <a:lnTo>
                    <a:pt x="886866" y="66928"/>
                  </a:lnTo>
                  <a:lnTo>
                    <a:pt x="897846" y="66928"/>
                  </a:lnTo>
                  <a:lnTo>
                    <a:pt x="914425" y="57276"/>
                  </a:lnTo>
                  <a:lnTo>
                    <a:pt x="898147" y="47751"/>
                  </a:lnTo>
                  <a:close/>
                </a:path>
                <a:path w="915035" h="114300">
                  <a:moveTo>
                    <a:pt x="816635" y="0"/>
                  </a:moveTo>
                  <a:lnTo>
                    <a:pt x="809777" y="1777"/>
                  </a:lnTo>
                  <a:lnTo>
                    <a:pt x="806729" y="7112"/>
                  </a:lnTo>
                  <a:lnTo>
                    <a:pt x="803554" y="12445"/>
                  </a:lnTo>
                  <a:lnTo>
                    <a:pt x="805332" y="19176"/>
                  </a:lnTo>
                  <a:lnTo>
                    <a:pt x="810666" y="22351"/>
                  </a:lnTo>
                  <a:lnTo>
                    <a:pt x="851224" y="46078"/>
                  </a:lnTo>
                  <a:lnTo>
                    <a:pt x="866800" y="46100"/>
                  </a:lnTo>
                  <a:lnTo>
                    <a:pt x="866800" y="55190"/>
                  </a:lnTo>
                  <a:lnTo>
                    <a:pt x="870415" y="57305"/>
                  </a:lnTo>
                  <a:lnTo>
                    <a:pt x="886866" y="47751"/>
                  </a:lnTo>
                  <a:lnTo>
                    <a:pt x="898147" y="47751"/>
                  </a:lnTo>
                  <a:lnTo>
                    <a:pt x="821969" y="3175"/>
                  </a:lnTo>
                  <a:lnTo>
                    <a:pt x="816635" y="0"/>
                  </a:lnTo>
                  <a:close/>
                </a:path>
                <a:path w="915035" h="114300">
                  <a:moveTo>
                    <a:pt x="851224" y="46078"/>
                  </a:moveTo>
                  <a:lnTo>
                    <a:pt x="866800" y="55190"/>
                  </a:lnTo>
                  <a:lnTo>
                    <a:pt x="866800" y="46100"/>
                  </a:lnTo>
                  <a:lnTo>
                    <a:pt x="851224" y="46078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0">
              <a:extLst>
                <a:ext uri="{FF2B5EF4-FFF2-40B4-BE49-F238E27FC236}">
                  <a16:creationId xmlns:a16="http://schemas.microsoft.com/office/drawing/2014/main" id="{4D61C09D-AD8B-961C-0D33-5953D18D3C01}"/>
                </a:ext>
              </a:extLst>
            </p:cNvPr>
            <p:cNvSpPr/>
            <p:nvPr/>
          </p:nvSpPr>
          <p:spPr>
            <a:xfrm>
              <a:off x="912812" y="2591562"/>
              <a:ext cx="1905" cy="914400"/>
            </a:xfrm>
            <a:custGeom>
              <a:avLst/>
              <a:gdLst/>
              <a:ahLst/>
              <a:cxnLst/>
              <a:rect l="l" t="t" r="r" b="b"/>
              <a:pathLst>
                <a:path w="1905" h="914400">
                  <a:moveTo>
                    <a:pt x="1587" y="0"/>
                  </a:moveTo>
                  <a:lnTo>
                    <a:pt x="0" y="914400"/>
                  </a:lnTo>
                </a:path>
              </a:pathLst>
            </a:custGeom>
            <a:ln w="22225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1">
            <a:extLst>
              <a:ext uri="{FF2B5EF4-FFF2-40B4-BE49-F238E27FC236}">
                <a16:creationId xmlns:a16="http://schemas.microsoft.com/office/drawing/2014/main" id="{FFB23F92-E98C-3E3F-1EEB-3529AC653996}"/>
              </a:ext>
            </a:extLst>
          </p:cNvPr>
          <p:cNvGrpSpPr/>
          <p:nvPr/>
        </p:nvGrpSpPr>
        <p:grpSpPr>
          <a:xfrm>
            <a:off x="1719277" y="3711369"/>
            <a:ext cx="908050" cy="926465"/>
            <a:chOff x="857885" y="4572761"/>
            <a:chExt cx="908050" cy="926465"/>
          </a:xfrm>
        </p:grpSpPr>
        <p:sp>
          <p:nvSpPr>
            <p:cNvPr id="27" name="object 22">
              <a:extLst>
                <a:ext uri="{FF2B5EF4-FFF2-40B4-BE49-F238E27FC236}">
                  <a16:creationId xmlns:a16="http://schemas.microsoft.com/office/drawing/2014/main" id="{DEC79EDF-5764-C378-9F32-DA00A230A5EF}"/>
                </a:ext>
              </a:extLst>
            </p:cNvPr>
            <p:cNvSpPr/>
            <p:nvPr/>
          </p:nvSpPr>
          <p:spPr>
            <a:xfrm>
              <a:off x="857885" y="4572761"/>
              <a:ext cx="114300" cy="914400"/>
            </a:xfrm>
            <a:custGeom>
              <a:avLst/>
              <a:gdLst/>
              <a:ahLst/>
              <a:cxnLst/>
              <a:rect l="l" t="t" r="r" b="b"/>
              <a:pathLst>
                <a:path w="114300" h="914400">
                  <a:moveTo>
                    <a:pt x="66992" y="825500"/>
                  </a:moveTo>
                  <a:lnTo>
                    <a:pt x="44767" y="825500"/>
                  </a:lnTo>
                  <a:lnTo>
                    <a:pt x="44602" y="914400"/>
                  </a:lnTo>
                  <a:lnTo>
                    <a:pt x="66827" y="914400"/>
                  </a:lnTo>
                  <a:lnTo>
                    <a:pt x="66992" y="825500"/>
                  </a:lnTo>
                  <a:close/>
                </a:path>
                <a:path w="114300" h="914400">
                  <a:moveTo>
                    <a:pt x="67259" y="669925"/>
                  </a:moveTo>
                  <a:lnTo>
                    <a:pt x="45034" y="669925"/>
                  </a:lnTo>
                  <a:lnTo>
                    <a:pt x="44881" y="758825"/>
                  </a:lnTo>
                  <a:lnTo>
                    <a:pt x="67106" y="758825"/>
                  </a:lnTo>
                  <a:lnTo>
                    <a:pt x="67259" y="669925"/>
                  </a:lnTo>
                  <a:close/>
                </a:path>
                <a:path w="114300" h="914400">
                  <a:moveTo>
                    <a:pt x="67525" y="514350"/>
                  </a:moveTo>
                  <a:lnTo>
                    <a:pt x="45300" y="514350"/>
                  </a:lnTo>
                  <a:lnTo>
                    <a:pt x="45148" y="603250"/>
                  </a:lnTo>
                  <a:lnTo>
                    <a:pt x="67373" y="603250"/>
                  </a:lnTo>
                  <a:lnTo>
                    <a:pt x="67525" y="514350"/>
                  </a:lnTo>
                  <a:close/>
                </a:path>
                <a:path w="114300" h="914400">
                  <a:moveTo>
                    <a:pt x="67792" y="358775"/>
                  </a:moveTo>
                  <a:lnTo>
                    <a:pt x="45567" y="358775"/>
                  </a:lnTo>
                  <a:lnTo>
                    <a:pt x="45415" y="447675"/>
                  </a:lnTo>
                  <a:lnTo>
                    <a:pt x="67640" y="447675"/>
                  </a:lnTo>
                  <a:lnTo>
                    <a:pt x="67792" y="358775"/>
                  </a:lnTo>
                  <a:close/>
                </a:path>
                <a:path w="114300" h="914400">
                  <a:moveTo>
                    <a:pt x="68072" y="203200"/>
                  </a:moveTo>
                  <a:lnTo>
                    <a:pt x="45846" y="203200"/>
                  </a:lnTo>
                  <a:lnTo>
                    <a:pt x="45694" y="292100"/>
                  </a:lnTo>
                  <a:lnTo>
                    <a:pt x="67919" y="292100"/>
                  </a:lnTo>
                  <a:lnTo>
                    <a:pt x="68072" y="203200"/>
                  </a:lnTo>
                  <a:close/>
                </a:path>
                <a:path w="114300" h="914400">
                  <a:moveTo>
                    <a:pt x="59309" y="47625"/>
                  </a:moveTo>
                  <a:lnTo>
                    <a:pt x="55178" y="47625"/>
                  </a:lnTo>
                  <a:lnTo>
                    <a:pt x="46087" y="63135"/>
                  </a:lnTo>
                  <a:lnTo>
                    <a:pt x="45961" y="136525"/>
                  </a:lnTo>
                  <a:lnTo>
                    <a:pt x="68186" y="136525"/>
                  </a:lnTo>
                  <a:lnTo>
                    <a:pt x="68311" y="63135"/>
                  </a:lnTo>
                  <a:lnTo>
                    <a:pt x="59309" y="47625"/>
                  </a:lnTo>
                  <a:close/>
                </a:path>
                <a:path w="114300" h="914400">
                  <a:moveTo>
                    <a:pt x="84996" y="47625"/>
                  </a:moveTo>
                  <a:lnTo>
                    <a:pt x="68338" y="47625"/>
                  </a:lnTo>
                  <a:lnTo>
                    <a:pt x="68312" y="63135"/>
                  </a:lnTo>
                  <a:lnTo>
                    <a:pt x="95059" y="109219"/>
                  </a:lnTo>
                  <a:lnTo>
                    <a:pt x="101866" y="110998"/>
                  </a:lnTo>
                  <a:lnTo>
                    <a:pt x="107175" y="107950"/>
                  </a:lnTo>
                  <a:lnTo>
                    <a:pt x="112471" y="104775"/>
                  </a:lnTo>
                  <a:lnTo>
                    <a:pt x="114274" y="98043"/>
                  </a:lnTo>
                  <a:lnTo>
                    <a:pt x="111127" y="92582"/>
                  </a:lnTo>
                  <a:lnTo>
                    <a:pt x="84996" y="47625"/>
                  </a:lnTo>
                  <a:close/>
                </a:path>
                <a:path w="114300" h="914400">
                  <a:moveTo>
                    <a:pt x="57315" y="0"/>
                  </a:moveTo>
                  <a:lnTo>
                    <a:pt x="3023" y="92710"/>
                  </a:lnTo>
                  <a:lnTo>
                    <a:pt x="0" y="97789"/>
                  </a:lnTo>
                  <a:lnTo>
                    <a:pt x="1778" y="104648"/>
                  </a:lnTo>
                  <a:lnTo>
                    <a:pt x="7073" y="107695"/>
                  </a:lnTo>
                  <a:lnTo>
                    <a:pt x="12369" y="110870"/>
                  </a:lnTo>
                  <a:lnTo>
                    <a:pt x="19177" y="109093"/>
                  </a:lnTo>
                  <a:lnTo>
                    <a:pt x="22275" y="103758"/>
                  </a:lnTo>
                  <a:lnTo>
                    <a:pt x="46086" y="63135"/>
                  </a:lnTo>
                  <a:lnTo>
                    <a:pt x="46113" y="47625"/>
                  </a:lnTo>
                  <a:lnTo>
                    <a:pt x="55178" y="47625"/>
                  </a:lnTo>
                  <a:lnTo>
                    <a:pt x="57254" y="44083"/>
                  </a:lnTo>
                  <a:lnTo>
                    <a:pt x="47663" y="27558"/>
                  </a:lnTo>
                  <a:lnTo>
                    <a:pt x="73333" y="27558"/>
                  </a:lnTo>
                  <a:lnTo>
                    <a:pt x="57315" y="0"/>
                  </a:lnTo>
                  <a:close/>
                </a:path>
                <a:path w="114300" h="914400">
                  <a:moveTo>
                    <a:pt x="73333" y="27558"/>
                  </a:moveTo>
                  <a:lnTo>
                    <a:pt x="47663" y="27558"/>
                  </a:lnTo>
                  <a:lnTo>
                    <a:pt x="66865" y="27686"/>
                  </a:lnTo>
                  <a:lnTo>
                    <a:pt x="57254" y="44083"/>
                  </a:lnTo>
                  <a:lnTo>
                    <a:pt x="68312" y="63135"/>
                  </a:lnTo>
                  <a:lnTo>
                    <a:pt x="68338" y="47625"/>
                  </a:lnTo>
                  <a:lnTo>
                    <a:pt x="84996" y="47625"/>
                  </a:lnTo>
                  <a:lnTo>
                    <a:pt x="73333" y="27558"/>
                  </a:lnTo>
                  <a:close/>
                </a:path>
                <a:path w="114300" h="914400">
                  <a:moveTo>
                    <a:pt x="55178" y="47625"/>
                  </a:moveTo>
                  <a:lnTo>
                    <a:pt x="46113" y="47625"/>
                  </a:lnTo>
                  <a:lnTo>
                    <a:pt x="46087" y="63135"/>
                  </a:lnTo>
                  <a:lnTo>
                    <a:pt x="55178" y="47625"/>
                  </a:lnTo>
                  <a:close/>
                </a:path>
                <a:path w="114300" h="914400">
                  <a:moveTo>
                    <a:pt x="47663" y="27558"/>
                  </a:moveTo>
                  <a:lnTo>
                    <a:pt x="57254" y="44083"/>
                  </a:lnTo>
                  <a:lnTo>
                    <a:pt x="66865" y="27686"/>
                  </a:lnTo>
                  <a:lnTo>
                    <a:pt x="47663" y="27558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3">
              <a:extLst>
                <a:ext uri="{FF2B5EF4-FFF2-40B4-BE49-F238E27FC236}">
                  <a16:creationId xmlns:a16="http://schemas.microsoft.com/office/drawing/2014/main" id="{2C3D9A20-CBCD-D9C5-6D21-BC3A117A3BBD}"/>
                </a:ext>
              </a:extLst>
            </p:cNvPr>
            <p:cNvSpPr/>
            <p:nvPr/>
          </p:nvSpPr>
          <p:spPr>
            <a:xfrm>
              <a:off x="914400" y="5486400"/>
              <a:ext cx="840105" cy="1905"/>
            </a:xfrm>
            <a:custGeom>
              <a:avLst/>
              <a:gdLst/>
              <a:ahLst/>
              <a:cxnLst/>
              <a:rect l="l" t="t" r="r" b="b"/>
              <a:pathLst>
                <a:path w="840105" h="1904">
                  <a:moveTo>
                    <a:pt x="839851" y="1650"/>
                  </a:moveTo>
                  <a:lnTo>
                    <a:pt x="0" y="0"/>
                  </a:lnTo>
                </a:path>
              </a:pathLst>
            </a:custGeom>
            <a:ln w="22225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4">
            <a:extLst>
              <a:ext uri="{FF2B5EF4-FFF2-40B4-BE49-F238E27FC236}">
                <a16:creationId xmlns:a16="http://schemas.microsoft.com/office/drawing/2014/main" id="{5F0741C7-7EFE-F77B-AEE6-F029045A4F4C}"/>
              </a:ext>
            </a:extLst>
          </p:cNvPr>
          <p:cNvGrpSpPr/>
          <p:nvPr/>
        </p:nvGrpSpPr>
        <p:grpSpPr>
          <a:xfrm>
            <a:off x="6195390" y="4004295"/>
            <a:ext cx="622937" cy="678180"/>
            <a:chOff x="5181600" y="4865687"/>
            <a:chExt cx="775335" cy="678180"/>
          </a:xfrm>
        </p:grpSpPr>
        <p:sp>
          <p:nvSpPr>
            <p:cNvPr id="30" name="object 25">
              <a:extLst>
                <a:ext uri="{FF2B5EF4-FFF2-40B4-BE49-F238E27FC236}">
                  <a16:creationId xmlns:a16="http://schemas.microsoft.com/office/drawing/2014/main" id="{4AFD13B9-D617-4BDF-2FA2-01F69FE645FF}"/>
                </a:ext>
              </a:extLst>
            </p:cNvPr>
            <p:cNvSpPr/>
            <p:nvPr/>
          </p:nvSpPr>
          <p:spPr>
            <a:xfrm>
              <a:off x="5181600" y="5429376"/>
              <a:ext cx="761365" cy="114300"/>
            </a:xfrm>
            <a:custGeom>
              <a:avLst/>
              <a:gdLst/>
              <a:ahLst/>
              <a:cxnLst/>
              <a:rect l="l" t="t" r="r" b="b"/>
              <a:pathLst>
                <a:path w="761364" h="114300">
                  <a:moveTo>
                    <a:pt x="672338" y="46609"/>
                  </a:moveTo>
                  <a:lnTo>
                    <a:pt x="672338" y="68834"/>
                  </a:lnTo>
                  <a:lnTo>
                    <a:pt x="761238" y="68961"/>
                  </a:lnTo>
                  <a:lnTo>
                    <a:pt x="761238" y="46736"/>
                  </a:lnTo>
                  <a:lnTo>
                    <a:pt x="672338" y="46609"/>
                  </a:lnTo>
                  <a:close/>
                </a:path>
                <a:path w="761364" h="114300">
                  <a:moveTo>
                    <a:pt x="605663" y="46482"/>
                  </a:moveTo>
                  <a:lnTo>
                    <a:pt x="516763" y="46482"/>
                  </a:lnTo>
                  <a:lnTo>
                    <a:pt x="516763" y="68707"/>
                  </a:lnTo>
                  <a:lnTo>
                    <a:pt x="605663" y="68707"/>
                  </a:lnTo>
                  <a:lnTo>
                    <a:pt x="605663" y="46482"/>
                  </a:lnTo>
                  <a:close/>
                </a:path>
                <a:path w="761364" h="114300">
                  <a:moveTo>
                    <a:pt x="361188" y="46228"/>
                  </a:moveTo>
                  <a:lnTo>
                    <a:pt x="361188" y="68453"/>
                  </a:lnTo>
                  <a:lnTo>
                    <a:pt x="450088" y="68580"/>
                  </a:lnTo>
                  <a:lnTo>
                    <a:pt x="450088" y="46355"/>
                  </a:lnTo>
                  <a:lnTo>
                    <a:pt x="361188" y="46228"/>
                  </a:lnTo>
                  <a:close/>
                </a:path>
                <a:path w="761364" h="114300">
                  <a:moveTo>
                    <a:pt x="205612" y="46101"/>
                  </a:moveTo>
                  <a:lnTo>
                    <a:pt x="205612" y="68326"/>
                  </a:lnTo>
                  <a:lnTo>
                    <a:pt x="294513" y="68453"/>
                  </a:lnTo>
                  <a:lnTo>
                    <a:pt x="294513" y="46228"/>
                  </a:lnTo>
                  <a:lnTo>
                    <a:pt x="205612" y="46101"/>
                  </a:lnTo>
                  <a:close/>
                </a:path>
                <a:path w="761364" h="114300">
                  <a:moveTo>
                    <a:pt x="97916" y="0"/>
                  </a:moveTo>
                  <a:lnTo>
                    <a:pt x="0" y="57023"/>
                  </a:lnTo>
                  <a:lnTo>
                    <a:pt x="92583" y="111125"/>
                  </a:lnTo>
                  <a:lnTo>
                    <a:pt x="97789" y="114300"/>
                  </a:lnTo>
                  <a:lnTo>
                    <a:pt x="104648" y="112522"/>
                  </a:lnTo>
                  <a:lnTo>
                    <a:pt x="107696" y="107188"/>
                  </a:lnTo>
                  <a:lnTo>
                    <a:pt x="110871" y="101854"/>
                  </a:lnTo>
                  <a:lnTo>
                    <a:pt x="109092" y="95123"/>
                  </a:lnTo>
                  <a:lnTo>
                    <a:pt x="103759" y="91948"/>
                  </a:lnTo>
                  <a:lnTo>
                    <a:pt x="63078" y="68217"/>
                  </a:lnTo>
                  <a:lnTo>
                    <a:pt x="50037" y="68199"/>
                  </a:lnTo>
                  <a:lnTo>
                    <a:pt x="50037" y="66675"/>
                  </a:lnTo>
                  <a:lnTo>
                    <a:pt x="27559" y="66675"/>
                  </a:lnTo>
                  <a:lnTo>
                    <a:pt x="27559" y="47498"/>
                  </a:lnTo>
                  <a:lnTo>
                    <a:pt x="50037" y="47498"/>
                  </a:lnTo>
                  <a:lnTo>
                    <a:pt x="50037" y="45974"/>
                  </a:lnTo>
                  <a:lnTo>
                    <a:pt x="63093" y="45974"/>
                  </a:lnTo>
                  <a:lnTo>
                    <a:pt x="109092" y="19177"/>
                  </a:lnTo>
                  <a:lnTo>
                    <a:pt x="110998" y="12446"/>
                  </a:lnTo>
                  <a:lnTo>
                    <a:pt x="107823" y="7112"/>
                  </a:lnTo>
                  <a:lnTo>
                    <a:pt x="104775" y="1778"/>
                  </a:lnTo>
                  <a:lnTo>
                    <a:pt x="97916" y="0"/>
                  </a:lnTo>
                  <a:close/>
                </a:path>
                <a:path w="761364" h="114300">
                  <a:moveTo>
                    <a:pt x="63061" y="45992"/>
                  </a:moveTo>
                  <a:lnTo>
                    <a:pt x="50037" y="53579"/>
                  </a:lnTo>
                  <a:lnTo>
                    <a:pt x="50037" y="60610"/>
                  </a:lnTo>
                  <a:lnTo>
                    <a:pt x="63078" y="68217"/>
                  </a:lnTo>
                  <a:lnTo>
                    <a:pt x="138937" y="68326"/>
                  </a:lnTo>
                  <a:lnTo>
                    <a:pt x="138937" y="46101"/>
                  </a:lnTo>
                  <a:lnTo>
                    <a:pt x="63061" y="45992"/>
                  </a:lnTo>
                  <a:close/>
                </a:path>
                <a:path w="761364" h="114300">
                  <a:moveTo>
                    <a:pt x="50037" y="60610"/>
                  </a:moveTo>
                  <a:lnTo>
                    <a:pt x="50037" y="68199"/>
                  </a:lnTo>
                  <a:lnTo>
                    <a:pt x="63078" y="68217"/>
                  </a:lnTo>
                  <a:lnTo>
                    <a:pt x="50037" y="60610"/>
                  </a:lnTo>
                  <a:close/>
                </a:path>
                <a:path w="761364" h="114300">
                  <a:moveTo>
                    <a:pt x="27559" y="47498"/>
                  </a:moveTo>
                  <a:lnTo>
                    <a:pt x="27559" y="66675"/>
                  </a:lnTo>
                  <a:lnTo>
                    <a:pt x="44007" y="57092"/>
                  </a:lnTo>
                  <a:lnTo>
                    <a:pt x="27559" y="47498"/>
                  </a:lnTo>
                  <a:close/>
                </a:path>
                <a:path w="761364" h="114300">
                  <a:moveTo>
                    <a:pt x="44007" y="57092"/>
                  </a:moveTo>
                  <a:lnTo>
                    <a:pt x="27559" y="66675"/>
                  </a:lnTo>
                  <a:lnTo>
                    <a:pt x="50037" y="66675"/>
                  </a:lnTo>
                  <a:lnTo>
                    <a:pt x="50037" y="60610"/>
                  </a:lnTo>
                  <a:lnTo>
                    <a:pt x="44007" y="57092"/>
                  </a:lnTo>
                  <a:close/>
                </a:path>
                <a:path w="761364" h="114300">
                  <a:moveTo>
                    <a:pt x="50037" y="47498"/>
                  </a:moveTo>
                  <a:lnTo>
                    <a:pt x="27559" y="47498"/>
                  </a:lnTo>
                  <a:lnTo>
                    <a:pt x="44007" y="57092"/>
                  </a:lnTo>
                  <a:lnTo>
                    <a:pt x="50037" y="53579"/>
                  </a:lnTo>
                  <a:lnTo>
                    <a:pt x="50037" y="47498"/>
                  </a:lnTo>
                  <a:close/>
                </a:path>
                <a:path w="761364" h="114300">
                  <a:moveTo>
                    <a:pt x="50037" y="45974"/>
                  </a:moveTo>
                  <a:lnTo>
                    <a:pt x="50037" y="53579"/>
                  </a:lnTo>
                  <a:lnTo>
                    <a:pt x="63061" y="45992"/>
                  </a:lnTo>
                  <a:lnTo>
                    <a:pt x="50037" y="45974"/>
                  </a:lnTo>
                  <a:close/>
                </a:path>
                <a:path w="761364" h="114300">
                  <a:moveTo>
                    <a:pt x="63093" y="45974"/>
                  </a:moveTo>
                  <a:lnTo>
                    <a:pt x="50037" y="45974"/>
                  </a:lnTo>
                  <a:lnTo>
                    <a:pt x="63061" y="459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6">
              <a:extLst>
                <a:ext uri="{FF2B5EF4-FFF2-40B4-BE49-F238E27FC236}">
                  <a16:creationId xmlns:a16="http://schemas.microsoft.com/office/drawing/2014/main" id="{50C2053B-F131-6A49-2296-7C7F488611AB}"/>
                </a:ext>
              </a:extLst>
            </p:cNvPr>
            <p:cNvSpPr/>
            <p:nvPr/>
          </p:nvSpPr>
          <p:spPr>
            <a:xfrm>
              <a:off x="5943600" y="4876800"/>
              <a:ext cx="1905" cy="609600"/>
            </a:xfrm>
            <a:custGeom>
              <a:avLst/>
              <a:gdLst/>
              <a:ahLst/>
              <a:cxnLst/>
              <a:rect l="l" t="t" r="r" b="b"/>
              <a:pathLst>
                <a:path w="1904" h="609600">
                  <a:moveTo>
                    <a:pt x="1650" y="0"/>
                  </a:moveTo>
                  <a:lnTo>
                    <a:pt x="0" y="609600"/>
                  </a:lnTo>
                </a:path>
              </a:pathLst>
            </a:custGeom>
            <a:ln w="22224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27">
            <a:extLst>
              <a:ext uri="{FF2B5EF4-FFF2-40B4-BE49-F238E27FC236}">
                <a16:creationId xmlns:a16="http://schemas.microsoft.com/office/drawing/2014/main" id="{72FD169B-7F78-B263-36A1-83B6A1B63F42}"/>
              </a:ext>
            </a:extLst>
          </p:cNvPr>
          <p:cNvGrpSpPr/>
          <p:nvPr/>
        </p:nvGrpSpPr>
        <p:grpSpPr>
          <a:xfrm>
            <a:off x="6031879" y="1577008"/>
            <a:ext cx="1916430" cy="2971800"/>
            <a:chOff x="5170487" y="2438400"/>
            <a:chExt cx="1916430" cy="2971800"/>
          </a:xfrm>
        </p:grpSpPr>
        <p:sp>
          <p:nvSpPr>
            <p:cNvPr id="33" name="object 28">
              <a:extLst>
                <a:ext uri="{FF2B5EF4-FFF2-40B4-BE49-F238E27FC236}">
                  <a16:creationId xmlns:a16="http://schemas.microsoft.com/office/drawing/2014/main" id="{A565B4E4-2AAB-919D-BE63-571865DF1162}"/>
                </a:ext>
              </a:extLst>
            </p:cNvPr>
            <p:cNvSpPr/>
            <p:nvPr/>
          </p:nvSpPr>
          <p:spPr>
            <a:xfrm>
              <a:off x="5887212" y="2590800"/>
              <a:ext cx="114300" cy="761365"/>
            </a:xfrm>
            <a:custGeom>
              <a:avLst/>
              <a:gdLst/>
              <a:ahLst/>
              <a:cxnLst/>
              <a:rect l="l" t="t" r="r" b="b"/>
              <a:pathLst>
                <a:path w="114300" h="761364">
                  <a:moveTo>
                    <a:pt x="67437" y="0"/>
                  </a:moveTo>
                  <a:lnTo>
                    <a:pt x="45212" y="0"/>
                  </a:lnTo>
                  <a:lnTo>
                    <a:pt x="45338" y="88900"/>
                  </a:lnTo>
                  <a:lnTo>
                    <a:pt x="67563" y="88900"/>
                  </a:lnTo>
                  <a:lnTo>
                    <a:pt x="67437" y="0"/>
                  </a:lnTo>
                  <a:close/>
                </a:path>
                <a:path w="114300" h="761364">
                  <a:moveTo>
                    <a:pt x="67690" y="155575"/>
                  </a:moveTo>
                  <a:lnTo>
                    <a:pt x="45465" y="155575"/>
                  </a:lnTo>
                  <a:lnTo>
                    <a:pt x="45465" y="244475"/>
                  </a:lnTo>
                  <a:lnTo>
                    <a:pt x="67690" y="244475"/>
                  </a:lnTo>
                  <a:lnTo>
                    <a:pt x="67690" y="155575"/>
                  </a:lnTo>
                  <a:close/>
                </a:path>
                <a:path w="114300" h="761364">
                  <a:moveTo>
                    <a:pt x="67817" y="311150"/>
                  </a:moveTo>
                  <a:lnTo>
                    <a:pt x="45592" y="311150"/>
                  </a:lnTo>
                  <a:lnTo>
                    <a:pt x="45720" y="400050"/>
                  </a:lnTo>
                  <a:lnTo>
                    <a:pt x="67945" y="400050"/>
                  </a:lnTo>
                  <a:lnTo>
                    <a:pt x="67817" y="311150"/>
                  </a:lnTo>
                  <a:close/>
                </a:path>
                <a:path w="114300" h="761364">
                  <a:moveTo>
                    <a:pt x="67945" y="466725"/>
                  </a:moveTo>
                  <a:lnTo>
                    <a:pt x="45720" y="466725"/>
                  </a:lnTo>
                  <a:lnTo>
                    <a:pt x="45847" y="555625"/>
                  </a:lnTo>
                  <a:lnTo>
                    <a:pt x="68072" y="555625"/>
                  </a:lnTo>
                  <a:lnTo>
                    <a:pt x="67945" y="466725"/>
                  </a:lnTo>
                  <a:close/>
                </a:path>
                <a:path w="114300" h="761364">
                  <a:moveTo>
                    <a:pt x="12318" y="650366"/>
                  </a:moveTo>
                  <a:lnTo>
                    <a:pt x="6985" y="653414"/>
                  </a:lnTo>
                  <a:lnTo>
                    <a:pt x="1777" y="656589"/>
                  </a:lnTo>
                  <a:lnTo>
                    <a:pt x="0" y="663321"/>
                  </a:lnTo>
                  <a:lnTo>
                    <a:pt x="3048" y="668654"/>
                  </a:lnTo>
                  <a:lnTo>
                    <a:pt x="57150" y="761238"/>
                  </a:lnTo>
                  <a:lnTo>
                    <a:pt x="73268" y="733551"/>
                  </a:lnTo>
                  <a:lnTo>
                    <a:pt x="47498" y="733551"/>
                  </a:lnTo>
                  <a:lnTo>
                    <a:pt x="57128" y="717043"/>
                  </a:lnTo>
                  <a:lnTo>
                    <a:pt x="53704" y="711200"/>
                  </a:lnTo>
                  <a:lnTo>
                    <a:pt x="45974" y="711200"/>
                  </a:lnTo>
                  <a:lnTo>
                    <a:pt x="45974" y="698007"/>
                  </a:lnTo>
                  <a:lnTo>
                    <a:pt x="21644" y="656463"/>
                  </a:lnTo>
                  <a:lnTo>
                    <a:pt x="19176" y="652145"/>
                  </a:lnTo>
                  <a:lnTo>
                    <a:pt x="12318" y="650366"/>
                  </a:lnTo>
                  <a:close/>
                </a:path>
                <a:path w="114300" h="761364">
                  <a:moveTo>
                    <a:pt x="57128" y="717043"/>
                  </a:moveTo>
                  <a:lnTo>
                    <a:pt x="47498" y="733551"/>
                  </a:lnTo>
                  <a:lnTo>
                    <a:pt x="66801" y="733551"/>
                  </a:lnTo>
                  <a:lnTo>
                    <a:pt x="57128" y="717043"/>
                  </a:lnTo>
                  <a:close/>
                </a:path>
                <a:path w="114300" h="761364">
                  <a:moveTo>
                    <a:pt x="68199" y="698064"/>
                  </a:moveTo>
                  <a:lnTo>
                    <a:pt x="57128" y="717043"/>
                  </a:lnTo>
                  <a:lnTo>
                    <a:pt x="66801" y="733551"/>
                  </a:lnTo>
                  <a:lnTo>
                    <a:pt x="73268" y="733551"/>
                  </a:lnTo>
                  <a:lnTo>
                    <a:pt x="86281" y="711200"/>
                  </a:lnTo>
                  <a:lnTo>
                    <a:pt x="68199" y="711200"/>
                  </a:lnTo>
                  <a:lnTo>
                    <a:pt x="68199" y="698064"/>
                  </a:lnTo>
                  <a:close/>
                </a:path>
                <a:path w="114300" h="761364">
                  <a:moveTo>
                    <a:pt x="45974" y="698007"/>
                  </a:moveTo>
                  <a:lnTo>
                    <a:pt x="45974" y="711200"/>
                  </a:lnTo>
                  <a:lnTo>
                    <a:pt x="53704" y="711200"/>
                  </a:lnTo>
                  <a:lnTo>
                    <a:pt x="45974" y="698007"/>
                  </a:lnTo>
                  <a:close/>
                </a:path>
                <a:path w="114300" h="761364">
                  <a:moveTo>
                    <a:pt x="68199" y="622300"/>
                  </a:moveTo>
                  <a:lnTo>
                    <a:pt x="45974" y="622300"/>
                  </a:lnTo>
                  <a:lnTo>
                    <a:pt x="46007" y="698064"/>
                  </a:lnTo>
                  <a:lnTo>
                    <a:pt x="53704" y="711200"/>
                  </a:lnTo>
                  <a:lnTo>
                    <a:pt x="60536" y="711200"/>
                  </a:lnTo>
                  <a:lnTo>
                    <a:pt x="68199" y="698064"/>
                  </a:lnTo>
                  <a:lnTo>
                    <a:pt x="68199" y="622300"/>
                  </a:lnTo>
                  <a:close/>
                </a:path>
                <a:path w="114300" h="761364">
                  <a:moveTo>
                    <a:pt x="101853" y="650239"/>
                  </a:moveTo>
                  <a:lnTo>
                    <a:pt x="94996" y="652017"/>
                  </a:lnTo>
                  <a:lnTo>
                    <a:pt x="91873" y="657478"/>
                  </a:lnTo>
                  <a:lnTo>
                    <a:pt x="68232" y="698007"/>
                  </a:lnTo>
                  <a:lnTo>
                    <a:pt x="68199" y="711200"/>
                  </a:lnTo>
                  <a:lnTo>
                    <a:pt x="86281" y="711200"/>
                  </a:lnTo>
                  <a:lnTo>
                    <a:pt x="111125" y="668527"/>
                  </a:lnTo>
                  <a:lnTo>
                    <a:pt x="114173" y="663194"/>
                  </a:lnTo>
                  <a:lnTo>
                    <a:pt x="112395" y="656463"/>
                  </a:lnTo>
                  <a:lnTo>
                    <a:pt x="107061" y="653414"/>
                  </a:lnTo>
                  <a:lnTo>
                    <a:pt x="101853" y="65023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9">
              <a:extLst>
                <a:ext uri="{FF2B5EF4-FFF2-40B4-BE49-F238E27FC236}">
                  <a16:creationId xmlns:a16="http://schemas.microsoft.com/office/drawing/2014/main" id="{ED9FB35D-A662-BD4B-3FB2-080F2ECA4F63}"/>
                </a:ext>
              </a:extLst>
            </p:cNvPr>
            <p:cNvSpPr/>
            <p:nvPr/>
          </p:nvSpPr>
          <p:spPr>
            <a:xfrm>
              <a:off x="5181600" y="2590800"/>
              <a:ext cx="762000" cy="1905"/>
            </a:xfrm>
            <a:custGeom>
              <a:avLst/>
              <a:gdLst/>
              <a:ahLst/>
              <a:cxnLst/>
              <a:rect l="l" t="t" r="r" b="b"/>
              <a:pathLst>
                <a:path w="762000" h="1905">
                  <a:moveTo>
                    <a:pt x="762000" y="1650"/>
                  </a:moveTo>
                  <a:lnTo>
                    <a:pt x="0" y="0"/>
                  </a:lnTo>
                </a:path>
              </a:pathLst>
            </a:custGeom>
            <a:ln w="22224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0">
              <a:extLst>
                <a:ext uri="{FF2B5EF4-FFF2-40B4-BE49-F238E27FC236}">
                  <a16:creationId xmlns:a16="http://schemas.microsoft.com/office/drawing/2014/main" id="{F0FCE673-F739-F9D5-373C-7F1DFE5D964D}"/>
                </a:ext>
              </a:extLst>
            </p:cNvPr>
            <p:cNvSpPr/>
            <p:nvPr/>
          </p:nvSpPr>
          <p:spPr>
            <a:xfrm>
              <a:off x="6248400" y="2438399"/>
              <a:ext cx="838200" cy="2971800"/>
            </a:xfrm>
            <a:custGeom>
              <a:avLst/>
              <a:gdLst/>
              <a:ahLst/>
              <a:cxnLst/>
              <a:rect l="l" t="t" r="r" b="b"/>
              <a:pathLst>
                <a:path w="838200" h="2971800">
                  <a:moveTo>
                    <a:pt x="109601" y="869442"/>
                  </a:moveTo>
                  <a:lnTo>
                    <a:pt x="107442" y="863600"/>
                  </a:lnTo>
                  <a:lnTo>
                    <a:pt x="105410" y="857885"/>
                  </a:lnTo>
                  <a:lnTo>
                    <a:pt x="98933" y="854837"/>
                  </a:lnTo>
                  <a:lnTo>
                    <a:pt x="93218" y="856996"/>
                  </a:lnTo>
                  <a:lnTo>
                    <a:pt x="48856" y="873099"/>
                  </a:lnTo>
                  <a:lnTo>
                    <a:pt x="79502" y="836295"/>
                  </a:lnTo>
                  <a:lnTo>
                    <a:pt x="62484" y="822071"/>
                  </a:lnTo>
                  <a:lnTo>
                    <a:pt x="31788" y="858926"/>
                  </a:lnTo>
                  <a:lnTo>
                    <a:pt x="40640" y="806323"/>
                  </a:lnTo>
                  <a:lnTo>
                    <a:pt x="36576" y="800608"/>
                  </a:lnTo>
                  <a:lnTo>
                    <a:pt x="24511" y="798576"/>
                  </a:lnTo>
                  <a:lnTo>
                    <a:pt x="18796" y="802640"/>
                  </a:lnTo>
                  <a:lnTo>
                    <a:pt x="0" y="914400"/>
                  </a:lnTo>
                  <a:lnTo>
                    <a:pt x="26949" y="904621"/>
                  </a:lnTo>
                  <a:lnTo>
                    <a:pt x="106553" y="875792"/>
                  </a:lnTo>
                  <a:lnTo>
                    <a:pt x="109601" y="869442"/>
                  </a:lnTo>
                  <a:close/>
                </a:path>
                <a:path w="838200" h="2971800">
                  <a:moveTo>
                    <a:pt x="179070" y="716788"/>
                  </a:moveTo>
                  <a:lnTo>
                    <a:pt x="162052" y="702564"/>
                  </a:lnTo>
                  <a:lnTo>
                    <a:pt x="105156" y="770890"/>
                  </a:lnTo>
                  <a:lnTo>
                    <a:pt x="122174" y="785114"/>
                  </a:lnTo>
                  <a:lnTo>
                    <a:pt x="179070" y="716788"/>
                  </a:lnTo>
                  <a:close/>
                </a:path>
                <a:path w="838200" h="2971800">
                  <a:moveTo>
                    <a:pt x="263271" y="2327529"/>
                  </a:moveTo>
                  <a:lnTo>
                    <a:pt x="260096" y="2321179"/>
                  </a:lnTo>
                  <a:lnTo>
                    <a:pt x="180035" y="2295017"/>
                  </a:lnTo>
                  <a:lnTo>
                    <a:pt x="152400" y="2286000"/>
                  </a:lnTo>
                  <a:lnTo>
                    <a:pt x="173482" y="2391156"/>
                  </a:lnTo>
                  <a:lnTo>
                    <a:pt x="174752" y="2397125"/>
                  </a:lnTo>
                  <a:lnTo>
                    <a:pt x="180594" y="2401062"/>
                  </a:lnTo>
                  <a:lnTo>
                    <a:pt x="186563" y="2399792"/>
                  </a:lnTo>
                  <a:lnTo>
                    <a:pt x="192659" y="2398649"/>
                  </a:lnTo>
                  <a:lnTo>
                    <a:pt x="196469" y="2392807"/>
                  </a:lnTo>
                  <a:lnTo>
                    <a:pt x="195326" y="2386711"/>
                  </a:lnTo>
                  <a:lnTo>
                    <a:pt x="186042" y="2340584"/>
                  </a:lnTo>
                  <a:lnTo>
                    <a:pt x="217805" y="2376297"/>
                  </a:lnTo>
                  <a:lnTo>
                    <a:pt x="234442" y="2361565"/>
                  </a:lnTo>
                  <a:lnTo>
                    <a:pt x="202666" y="2325852"/>
                  </a:lnTo>
                  <a:lnTo>
                    <a:pt x="253238" y="2342388"/>
                  </a:lnTo>
                  <a:lnTo>
                    <a:pt x="259448" y="2339213"/>
                  </a:lnTo>
                  <a:lnTo>
                    <a:pt x="263271" y="2327529"/>
                  </a:lnTo>
                  <a:close/>
                </a:path>
                <a:path w="838200" h="2971800">
                  <a:moveTo>
                    <a:pt x="278765" y="597281"/>
                  </a:moveTo>
                  <a:lnTo>
                    <a:pt x="261620" y="583057"/>
                  </a:lnTo>
                  <a:lnTo>
                    <a:pt x="204724" y="651383"/>
                  </a:lnTo>
                  <a:lnTo>
                    <a:pt x="221869" y="665607"/>
                  </a:lnTo>
                  <a:lnTo>
                    <a:pt x="278765" y="597281"/>
                  </a:lnTo>
                  <a:close/>
                </a:path>
                <a:path w="838200" h="2971800">
                  <a:moveTo>
                    <a:pt x="337693" y="2477770"/>
                  </a:moveTo>
                  <a:lnTo>
                    <a:pt x="278638" y="2411349"/>
                  </a:lnTo>
                  <a:lnTo>
                    <a:pt x="262128" y="2426081"/>
                  </a:lnTo>
                  <a:lnTo>
                    <a:pt x="321170" y="2492502"/>
                  </a:lnTo>
                  <a:lnTo>
                    <a:pt x="337693" y="2477770"/>
                  </a:lnTo>
                  <a:close/>
                </a:path>
                <a:path w="838200" h="2971800">
                  <a:moveTo>
                    <a:pt x="378320" y="477774"/>
                  </a:moveTo>
                  <a:lnTo>
                    <a:pt x="361188" y="463550"/>
                  </a:lnTo>
                  <a:lnTo>
                    <a:pt x="304292" y="531876"/>
                  </a:lnTo>
                  <a:lnTo>
                    <a:pt x="321424" y="546100"/>
                  </a:lnTo>
                  <a:lnTo>
                    <a:pt x="378320" y="477774"/>
                  </a:lnTo>
                  <a:close/>
                </a:path>
                <a:path w="838200" h="2971800">
                  <a:moveTo>
                    <a:pt x="441071" y="2594102"/>
                  </a:moveTo>
                  <a:lnTo>
                    <a:pt x="382016" y="2527681"/>
                  </a:lnTo>
                  <a:lnTo>
                    <a:pt x="365379" y="2542413"/>
                  </a:lnTo>
                  <a:lnTo>
                    <a:pt x="424434" y="2608834"/>
                  </a:lnTo>
                  <a:lnTo>
                    <a:pt x="441071" y="2594102"/>
                  </a:lnTo>
                  <a:close/>
                </a:path>
                <a:path w="838200" h="2971800">
                  <a:moveTo>
                    <a:pt x="477901" y="358267"/>
                  </a:moveTo>
                  <a:lnTo>
                    <a:pt x="460883" y="344043"/>
                  </a:lnTo>
                  <a:lnTo>
                    <a:pt x="403974" y="412369"/>
                  </a:lnTo>
                  <a:lnTo>
                    <a:pt x="421005" y="426593"/>
                  </a:lnTo>
                  <a:lnTo>
                    <a:pt x="477901" y="358267"/>
                  </a:lnTo>
                  <a:close/>
                </a:path>
                <a:path w="838200" h="2971800">
                  <a:moveTo>
                    <a:pt x="544449" y="2710307"/>
                  </a:moveTo>
                  <a:lnTo>
                    <a:pt x="485394" y="2643886"/>
                  </a:lnTo>
                  <a:lnTo>
                    <a:pt x="468757" y="2658618"/>
                  </a:lnTo>
                  <a:lnTo>
                    <a:pt x="527812" y="2725166"/>
                  </a:lnTo>
                  <a:lnTo>
                    <a:pt x="544449" y="2710307"/>
                  </a:lnTo>
                  <a:close/>
                </a:path>
                <a:path w="838200" h="2971800">
                  <a:moveTo>
                    <a:pt x="577469" y="238760"/>
                  </a:moveTo>
                  <a:lnTo>
                    <a:pt x="560451" y="224536"/>
                  </a:lnTo>
                  <a:lnTo>
                    <a:pt x="503555" y="292862"/>
                  </a:lnTo>
                  <a:lnTo>
                    <a:pt x="520573" y="307086"/>
                  </a:lnTo>
                  <a:lnTo>
                    <a:pt x="577469" y="238760"/>
                  </a:lnTo>
                  <a:close/>
                </a:path>
                <a:path w="838200" h="2971800">
                  <a:moveTo>
                    <a:pt x="647827" y="2826639"/>
                  </a:moveTo>
                  <a:lnTo>
                    <a:pt x="588772" y="2760218"/>
                  </a:lnTo>
                  <a:lnTo>
                    <a:pt x="572135" y="2774950"/>
                  </a:lnTo>
                  <a:lnTo>
                    <a:pt x="631190" y="2841371"/>
                  </a:lnTo>
                  <a:lnTo>
                    <a:pt x="647827" y="2826639"/>
                  </a:lnTo>
                  <a:close/>
                </a:path>
                <a:path w="838200" h="2971800">
                  <a:moveTo>
                    <a:pt x="648970" y="1668907"/>
                  </a:moveTo>
                  <a:lnTo>
                    <a:pt x="646303" y="1662430"/>
                  </a:lnTo>
                  <a:lnTo>
                    <a:pt x="609193" y="1646555"/>
                  </a:lnTo>
                  <a:lnTo>
                    <a:pt x="597382" y="1641513"/>
                  </a:lnTo>
                  <a:lnTo>
                    <a:pt x="556641" y="1646555"/>
                  </a:lnTo>
                  <a:lnTo>
                    <a:pt x="574052" y="1644396"/>
                  </a:lnTo>
                  <a:lnTo>
                    <a:pt x="597382" y="1641513"/>
                  </a:lnTo>
                  <a:lnTo>
                    <a:pt x="644779" y="1635633"/>
                  </a:lnTo>
                  <a:lnTo>
                    <a:pt x="642112" y="1613535"/>
                  </a:lnTo>
                  <a:lnTo>
                    <a:pt x="594550" y="1619491"/>
                  </a:lnTo>
                  <a:lnTo>
                    <a:pt x="636905" y="1587119"/>
                  </a:lnTo>
                  <a:lnTo>
                    <a:pt x="637921" y="1580134"/>
                  </a:lnTo>
                  <a:lnTo>
                    <a:pt x="634111" y="1575308"/>
                  </a:lnTo>
                  <a:lnTo>
                    <a:pt x="630428" y="1570355"/>
                  </a:lnTo>
                  <a:lnTo>
                    <a:pt x="623443" y="1569466"/>
                  </a:lnTo>
                  <a:lnTo>
                    <a:pt x="533400" y="1638300"/>
                  </a:lnTo>
                  <a:lnTo>
                    <a:pt x="637667" y="1682877"/>
                  </a:lnTo>
                  <a:lnTo>
                    <a:pt x="644144" y="1680210"/>
                  </a:lnTo>
                  <a:lnTo>
                    <a:pt x="646557" y="1674622"/>
                  </a:lnTo>
                  <a:lnTo>
                    <a:pt x="648970" y="1668907"/>
                  </a:lnTo>
                  <a:close/>
                </a:path>
                <a:path w="838200" h="2971800">
                  <a:moveTo>
                    <a:pt x="677164" y="119253"/>
                  </a:moveTo>
                  <a:lnTo>
                    <a:pt x="660019" y="105029"/>
                  </a:lnTo>
                  <a:lnTo>
                    <a:pt x="603123" y="173228"/>
                  </a:lnTo>
                  <a:lnTo>
                    <a:pt x="620141" y="187452"/>
                  </a:lnTo>
                  <a:lnTo>
                    <a:pt x="677164" y="119253"/>
                  </a:lnTo>
                  <a:close/>
                </a:path>
                <a:path w="838200" h="2971800">
                  <a:moveTo>
                    <a:pt x="762000" y="2971800"/>
                  </a:moveTo>
                  <a:lnTo>
                    <a:pt x="759167" y="2957703"/>
                  </a:lnTo>
                  <a:lnTo>
                    <a:pt x="759142" y="2957576"/>
                  </a:lnTo>
                  <a:lnTo>
                    <a:pt x="740918" y="2866644"/>
                  </a:lnTo>
                  <a:lnTo>
                    <a:pt x="739648" y="2860675"/>
                  </a:lnTo>
                  <a:lnTo>
                    <a:pt x="733806" y="2856738"/>
                  </a:lnTo>
                  <a:lnTo>
                    <a:pt x="727837" y="2858008"/>
                  </a:lnTo>
                  <a:lnTo>
                    <a:pt x="721741" y="2859151"/>
                  </a:lnTo>
                  <a:lnTo>
                    <a:pt x="717931" y="2864993"/>
                  </a:lnTo>
                  <a:lnTo>
                    <a:pt x="719074" y="2871089"/>
                  </a:lnTo>
                  <a:lnTo>
                    <a:pt x="728332" y="2917126"/>
                  </a:lnTo>
                  <a:lnTo>
                    <a:pt x="692150" y="2876423"/>
                  </a:lnTo>
                  <a:lnTo>
                    <a:pt x="675513" y="2891282"/>
                  </a:lnTo>
                  <a:lnTo>
                    <a:pt x="711644" y="2931934"/>
                  </a:lnTo>
                  <a:lnTo>
                    <a:pt x="661162" y="2915412"/>
                  </a:lnTo>
                  <a:lnTo>
                    <a:pt x="654939" y="2918587"/>
                  </a:lnTo>
                  <a:lnTo>
                    <a:pt x="653034" y="2924429"/>
                  </a:lnTo>
                  <a:lnTo>
                    <a:pt x="651002" y="2930271"/>
                  </a:lnTo>
                  <a:lnTo>
                    <a:pt x="654304" y="2936621"/>
                  </a:lnTo>
                  <a:lnTo>
                    <a:pt x="762000" y="2971800"/>
                  </a:lnTo>
                  <a:close/>
                </a:path>
                <a:path w="838200" h="2971800">
                  <a:moveTo>
                    <a:pt x="762000" y="0"/>
                  </a:moveTo>
                  <a:lnTo>
                    <a:pt x="655447" y="38608"/>
                  </a:lnTo>
                  <a:lnTo>
                    <a:pt x="652399" y="44958"/>
                  </a:lnTo>
                  <a:lnTo>
                    <a:pt x="654558" y="50800"/>
                  </a:lnTo>
                  <a:lnTo>
                    <a:pt x="656590" y="56515"/>
                  </a:lnTo>
                  <a:lnTo>
                    <a:pt x="662940" y="59563"/>
                  </a:lnTo>
                  <a:lnTo>
                    <a:pt x="713016" y="41351"/>
                  </a:lnTo>
                  <a:lnTo>
                    <a:pt x="702691" y="53721"/>
                  </a:lnTo>
                  <a:lnTo>
                    <a:pt x="719836" y="67945"/>
                  </a:lnTo>
                  <a:lnTo>
                    <a:pt x="730199" y="55499"/>
                  </a:lnTo>
                  <a:lnTo>
                    <a:pt x="721360" y="108077"/>
                  </a:lnTo>
                  <a:lnTo>
                    <a:pt x="725424" y="113792"/>
                  </a:lnTo>
                  <a:lnTo>
                    <a:pt x="737489" y="115824"/>
                  </a:lnTo>
                  <a:lnTo>
                    <a:pt x="743204" y="111760"/>
                  </a:lnTo>
                  <a:lnTo>
                    <a:pt x="760349" y="9779"/>
                  </a:lnTo>
                  <a:lnTo>
                    <a:pt x="762000" y="0"/>
                  </a:lnTo>
                  <a:close/>
                </a:path>
                <a:path w="838200" h="2971800">
                  <a:moveTo>
                    <a:pt x="838200" y="1600200"/>
                  </a:moveTo>
                  <a:lnTo>
                    <a:pt x="823950" y="1594104"/>
                  </a:lnTo>
                  <a:lnTo>
                    <a:pt x="733933" y="1555623"/>
                  </a:lnTo>
                  <a:lnTo>
                    <a:pt x="727456" y="1558290"/>
                  </a:lnTo>
                  <a:lnTo>
                    <a:pt x="725043" y="1563878"/>
                  </a:lnTo>
                  <a:lnTo>
                    <a:pt x="722630" y="1569593"/>
                  </a:lnTo>
                  <a:lnTo>
                    <a:pt x="725170" y="1576070"/>
                  </a:lnTo>
                  <a:lnTo>
                    <a:pt x="774242" y="1597012"/>
                  </a:lnTo>
                  <a:lnTo>
                    <a:pt x="708279" y="1605280"/>
                  </a:lnTo>
                  <a:lnTo>
                    <a:pt x="710946" y="1627251"/>
                  </a:lnTo>
                  <a:lnTo>
                    <a:pt x="776935" y="1619084"/>
                  </a:lnTo>
                  <a:lnTo>
                    <a:pt x="734695" y="1651381"/>
                  </a:lnTo>
                  <a:lnTo>
                    <a:pt x="733679" y="1658366"/>
                  </a:lnTo>
                  <a:lnTo>
                    <a:pt x="737489" y="1663192"/>
                  </a:lnTo>
                  <a:lnTo>
                    <a:pt x="741172" y="1668145"/>
                  </a:lnTo>
                  <a:lnTo>
                    <a:pt x="748157" y="1669034"/>
                  </a:lnTo>
                  <a:lnTo>
                    <a:pt x="821245" y="1613154"/>
                  </a:lnTo>
                  <a:lnTo>
                    <a:pt x="838200" y="160020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15493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6A3FA09-5994-8B9A-DAE8-0541D04A2CE7}"/>
              </a:ext>
            </a:extLst>
          </p:cNvPr>
          <p:cNvSpPr txBox="1"/>
          <p:nvPr/>
        </p:nvSpPr>
        <p:spPr>
          <a:xfrm>
            <a:off x="791903" y="493264"/>
            <a:ext cx="83479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El modelo de las probabilidades (</a:t>
            </a:r>
            <a:r>
              <a:rPr lang="es-PA" sz="3000" b="1" dirty="0" err="1">
                <a:solidFill>
                  <a:srgbClr val="FF0000"/>
                </a:solidFill>
              </a:rPr>
              <a:t>Likelihood</a:t>
            </a:r>
            <a:r>
              <a:rPr lang="es-PA" sz="3000" b="1" dirty="0">
                <a:solidFill>
                  <a:srgbClr val="FF0000"/>
                </a:solidFill>
              </a:rPr>
              <a:t> </a:t>
            </a:r>
            <a:r>
              <a:rPr lang="es-PA" sz="3000" b="1" dirty="0" err="1">
                <a:solidFill>
                  <a:srgbClr val="FF0000"/>
                </a:solidFill>
              </a:rPr>
              <a:t>Model</a:t>
            </a:r>
            <a:r>
              <a:rPr lang="es-PA" sz="3000" b="1" dirty="0">
                <a:solidFill>
                  <a:srgbClr val="FF0000"/>
                </a:solidFill>
              </a:rPr>
              <a:t>)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C93464E8-94E4-AFDD-A764-2DD0CF28E614}"/>
              </a:ext>
            </a:extLst>
          </p:cNvPr>
          <p:cNvGrpSpPr/>
          <p:nvPr/>
        </p:nvGrpSpPr>
        <p:grpSpPr>
          <a:xfrm>
            <a:off x="2025650" y="1336675"/>
            <a:ext cx="2540000" cy="863600"/>
            <a:chOff x="749300" y="3644900"/>
            <a:chExt cx="2540000" cy="863600"/>
          </a:xfrm>
        </p:grpSpPr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ED9C98-10DA-8514-F2BF-53C7DBE2FF85}"/>
                </a:ext>
              </a:extLst>
            </p:cNvPr>
            <p:cNvSpPr/>
            <p:nvPr/>
          </p:nvSpPr>
          <p:spPr>
            <a:xfrm>
              <a:off x="762000" y="3657600"/>
              <a:ext cx="2514600" cy="838200"/>
            </a:xfrm>
            <a:custGeom>
              <a:avLst/>
              <a:gdLst/>
              <a:ahLst/>
              <a:cxnLst/>
              <a:rect l="l" t="t" r="r" b="b"/>
              <a:pathLst>
                <a:path w="2514600" h="838200">
                  <a:moveTo>
                    <a:pt x="2374900" y="0"/>
                  </a:moveTo>
                  <a:lnTo>
                    <a:pt x="139700" y="0"/>
                  </a:lnTo>
                  <a:lnTo>
                    <a:pt x="95544" y="7116"/>
                  </a:lnTo>
                  <a:lnTo>
                    <a:pt x="57195" y="26936"/>
                  </a:lnTo>
                  <a:lnTo>
                    <a:pt x="26954" y="57168"/>
                  </a:lnTo>
                  <a:lnTo>
                    <a:pt x="7122" y="95520"/>
                  </a:lnTo>
                  <a:lnTo>
                    <a:pt x="0" y="139700"/>
                  </a:lnTo>
                  <a:lnTo>
                    <a:pt x="0" y="698500"/>
                  </a:lnTo>
                  <a:lnTo>
                    <a:pt x="7122" y="742679"/>
                  </a:lnTo>
                  <a:lnTo>
                    <a:pt x="26954" y="781031"/>
                  </a:lnTo>
                  <a:lnTo>
                    <a:pt x="57195" y="811263"/>
                  </a:lnTo>
                  <a:lnTo>
                    <a:pt x="95544" y="831083"/>
                  </a:lnTo>
                  <a:lnTo>
                    <a:pt x="139700" y="838200"/>
                  </a:lnTo>
                  <a:lnTo>
                    <a:pt x="2374900" y="838200"/>
                  </a:lnTo>
                  <a:lnTo>
                    <a:pt x="2419079" y="831083"/>
                  </a:lnTo>
                  <a:lnTo>
                    <a:pt x="2457431" y="811263"/>
                  </a:lnTo>
                  <a:lnTo>
                    <a:pt x="2487663" y="781031"/>
                  </a:lnTo>
                  <a:lnTo>
                    <a:pt x="2507483" y="742679"/>
                  </a:lnTo>
                  <a:lnTo>
                    <a:pt x="2514600" y="698500"/>
                  </a:lnTo>
                  <a:lnTo>
                    <a:pt x="2514600" y="139700"/>
                  </a:lnTo>
                  <a:lnTo>
                    <a:pt x="2507483" y="95520"/>
                  </a:lnTo>
                  <a:lnTo>
                    <a:pt x="2487663" y="57168"/>
                  </a:lnTo>
                  <a:lnTo>
                    <a:pt x="2457431" y="26936"/>
                  </a:lnTo>
                  <a:lnTo>
                    <a:pt x="2419079" y="7116"/>
                  </a:lnTo>
                  <a:lnTo>
                    <a:pt x="2374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s-ES" b="1" dirty="0"/>
                <a:t>RUTA CENTRAL DE PERSUASION</a:t>
              </a:r>
              <a:endParaRPr b="1" dirty="0"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46CAB851-BC8F-5024-F81D-58567A0B70A0}"/>
                </a:ext>
              </a:extLst>
            </p:cNvPr>
            <p:cNvSpPr/>
            <p:nvPr/>
          </p:nvSpPr>
          <p:spPr>
            <a:xfrm>
              <a:off x="762000" y="3657600"/>
              <a:ext cx="2514600" cy="838200"/>
            </a:xfrm>
            <a:custGeom>
              <a:avLst/>
              <a:gdLst/>
              <a:ahLst/>
              <a:cxnLst/>
              <a:rect l="l" t="t" r="r" b="b"/>
              <a:pathLst>
                <a:path w="2514600" h="838200">
                  <a:moveTo>
                    <a:pt x="0" y="139700"/>
                  </a:moveTo>
                  <a:lnTo>
                    <a:pt x="7122" y="95520"/>
                  </a:lnTo>
                  <a:lnTo>
                    <a:pt x="26954" y="57168"/>
                  </a:lnTo>
                  <a:lnTo>
                    <a:pt x="57195" y="26936"/>
                  </a:lnTo>
                  <a:lnTo>
                    <a:pt x="95544" y="7116"/>
                  </a:lnTo>
                  <a:lnTo>
                    <a:pt x="139700" y="0"/>
                  </a:lnTo>
                  <a:lnTo>
                    <a:pt x="2374900" y="0"/>
                  </a:lnTo>
                  <a:lnTo>
                    <a:pt x="2419079" y="7116"/>
                  </a:lnTo>
                  <a:lnTo>
                    <a:pt x="2457431" y="26936"/>
                  </a:lnTo>
                  <a:lnTo>
                    <a:pt x="2487663" y="57168"/>
                  </a:lnTo>
                  <a:lnTo>
                    <a:pt x="2507483" y="95520"/>
                  </a:lnTo>
                  <a:lnTo>
                    <a:pt x="2514600" y="139700"/>
                  </a:lnTo>
                  <a:lnTo>
                    <a:pt x="2514600" y="698500"/>
                  </a:lnTo>
                  <a:lnTo>
                    <a:pt x="2507483" y="742679"/>
                  </a:lnTo>
                  <a:lnTo>
                    <a:pt x="2487663" y="781031"/>
                  </a:lnTo>
                  <a:lnTo>
                    <a:pt x="2457431" y="811263"/>
                  </a:lnTo>
                  <a:lnTo>
                    <a:pt x="2419079" y="831083"/>
                  </a:lnTo>
                  <a:lnTo>
                    <a:pt x="2374900" y="838200"/>
                  </a:lnTo>
                  <a:lnTo>
                    <a:pt x="139700" y="838200"/>
                  </a:lnTo>
                  <a:lnTo>
                    <a:pt x="95544" y="831083"/>
                  </a:lnTo>
                  <a:lnTo>
                    <a:pt x="57195" y="811263"/>
                  </a:lnTo>
                  <a:lnTo>
                    <a:pt x="26954" y="781031"/>
                  </a:lnTo>
                  <a:lnTo>
                    <a:pt x="7122" y="742679"/>
                  </a:lnTo>
                  <a:lnTo>
                    <a:pt x="0" y="698500"/>
                  </a:lnTo>
                  <a:lnTo>
                    <a:pt x="0" y="1397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6">
            <a:extLst>
              <a:ext uri="{FF2B5EF4-FFF2-40B4-BE49-F238E27FC236}">
                <a16:creationId xmlns:a16="http://schemas.microsoft.com/office/drawing/2014/main" id="{81F82DF4-4961-EEAB-34E0-717405BA4319}"/>
              </a:ext>
            </a:extLst>
          </p:cNvPr>
          <p:cNvGrpSpPr/>
          <p:nvPr/>
        </p:nvGrpSpPr>
        <p:grpSpPr>
          <a:xfrm>
            <a:off x="6508624" y="1349375"/>
            <a:ext cx="2540000" cy="863600"/>
            <a:chOff x="749300" y="3644900"/>
            <a:chExt cx="2540000" cy="863600"/>
          </a:xfrm>
        </p:grpSpPr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834FDB41-FC4E-41E5-A304-9E2AA4E5A1AD}"/>
                </a:ext>
              </a:extLst>
            </p:cNvPr>
            <p:cNvSpPr/>
            <p:nvPr/>
          </p:nvSpPr>
          <p:spPr>
            <a:xfrm>
              <a:off x="762000" y="3657600"/>
              <a:ext cx="2514600" cy="838200"/>
            </a:xfrm>
            <a:custGeom>
              <a:avLst/>
              <a:gdLst/>
              <a:ahLst/>
              <a:cxnLst/>
              <a:rect l="l" t="t" r="r" b="b"/>
              <a:pathLst>
                <a:path w="2514600" h="838200">
                  <a:moveTo>
                    <a:pt x="2374900" y="0"/>
                  </a:moveTo>
                  <a:lnTo>
                    <a:pt x="139700" y="0"/>
                  </a:lnTo>
                  <a:lnTo>
                    <a:pt x="95544" y="7116"/>
                  </a:lnTo>
                  <a:lnTo>
                    <a:pt x="57195" y="26936"/>
                  </a:lnTo>
                  <a:lnTo>
                    <a:pt x="26954" y="57168"/>
                  </a:lnTo>
                  <a:lnTo>
                    <a:pt x="7122" y="95520"/>
                  </a:lnTo>
                  <a:lnTo>
                    <a:pt x="0" y="139700"/>
                  </a:lnTo>
                  <a:lnTo>
                    <a:pt x="0" y="698500"/>
                  </a:lnTo>
                  <a:lnTo>
                    <a:pt x="7122" y="742679"/>
                  </a:lnTo>
                  <a:lnTo>
                    <a:pt x="26954" y="781031"/>
                  </a:lnTo>
                  <a:lnTo>
                    <a:pt x="57195" y="811263"/>
                  </a:lnTo>
                  <a:lnTo>
                    <a:pt x="95544" y="831083"/>
                  </a:lnTo>
                  <a:lnTo>
                    <a:pt x="139700" y="838200"/>
                  </a:lnTo>
                  <a:lnTo>
                    <a:pt x="2374900" y="838200"/>
                  </a:lnTo>
                  <a:lnTo>
                    <a:pt x="2419079" y="831083"/>
                  </a:lnTo>
                  <a:lnTo>
                    <a:pt x="2457431" y="811263"/>
                  </a:lnTo>
                  <a:lnTo>
                    <a:pt x="2487663" y="781031"/>
                  </a:lnTo>
                  <a:lnTo>
                    <a:pt x="2507483" y="742679"/>
                  </a:lnTo>
                  <a:lnTo>
                    <a:pt x="2514600" y="698500"/>
                  </a:lnTo>
                  <a:lnTo>
                    <a:pt x="2514600" y="139700"/>
                  </a:lnTo>
                  <a:lnTo>
                    <a:pt x="2507483" y="95520"/>
                  </a:lnTo>
                  <a:lnTo>
                    <a:pt x="2487663" y="57168"/>
                  </a:lnTo>
                  <a:lnTo>
                    <a:pt x="2457431" y="26936"/>
                  </a:lnTo>
                  <a:lnTo>
                    <a:pt x="2419079" y="7116"/>
                  </a:lnTo>
                  <a:lnTo>
                    <a:pt x="2374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s-ES" b="1" dirty="0"/>
                <a:t>RUTA PERIFERICA DE PERSUASION</a:t>
              </a:r>
              <a:endParaRPr b="1" dirty="0"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E146F5C1-6078-ABE2-F4C4-BF4C19E42308}"/>
                </a:ext>
              </a:extLst>
            </p:cNvPr>
            <p:cNvSpPr/>
            <p:nvPr/>
          </p:nvSpPr>
          <p:spPr>
            <a:xfrm>
              <a:off x="762000" y="3657600"/>
              <a:ext cx="2514600" cy="838200"/>
            </a:xfrm>
            <a:custGeom>
              <a:avLst/>
              <a:gdLst/>
              <a:ahLst/>
              <a:cxnLst/>
              <a:rect l="l" t="t" r="r" b="b"/>
              <a:pathLst>
                <a:path w="2514600" h="838200">
                  <a:moveTo>
                    <a:pt x="0" y="139700"/>
                  </a:moveTo>
                  <a:lnTo>
                    <a:pt x="7122" y="95520"/>
                  </a:lnTo>
                  <a:lnTo>
                    <a:pt x="26954" y="57168"/>
                  </a:lnTo>
                  <a:lnTo>
                    <a:pt x="57195" y="26936"/>
                  </a:lnTo>
                  <a:lnTo>
                    <a:pt x="95544" y="7116"/>
                  </a:lnTo>
                  <a:lnTo>
                    <a:pt x="139700" y="0"/>
                  </a:lnTo>
                  <a:lnTo>
                    <a:pt x="2374900" y="0"/>
                  </a:lnTo>
                  <a:lnTo>
                    <a:pt x="2419079" y="7116"/>
                  </a:lnTo>
                  <a:lnTo>
                    <a:pt x="2457431" y="26936"/>
                  </a:lnTo>
                  <a:lnTo>
                    <a:pt x="2487663" y="57168"/>
                  </a:lnTo>
                  <a:lnTo>
                    <a:pt x="2507483" y="95520"/>
                  </a:lnTo>
                  <a:lnTo>
                    <a:pt x="2514600" y="139700"/>
                  </a:lnTo>
                  <a:lnTo>
                    <a:pt x="2514600" y="698500"/>
                  </a:lnTo>
                  <a:lnTo>
                    <a:pt x="2507483" y="742679"/>
                  </a:lnTo>
                  <a:lnTo>
                    <a:pt x="2487663" y="781031"/>
                  </a:lnTo>
                  <a:lnTo>
                    <a:pt x="2457431" y="811263"/>
                  </a:lnTo>
                  <a:lnTo>
                    <a:pt x="2419079" y="831083"/>
                  </a:lnTo>
                  <a:lnTo>
                    <a:pt x="2374900" y="838200"/>
                  </a:lnTo>
                  <a:lnTo>
                    <a:pt x="139700" y="838200"/>
                  </a:lnTo>
                  <a:lnTo>
                    <a:pt x="95544" y="831083"/>
                  </a:lnTo>
                  <a:lnTo>
                    <a:pt x="57195" y="811263"/>
                  </a:lnTo>
                  <a:lnTo>
                    <a:pt x="26954" y="781031"/>
                  </a:lnTo>
                  <a:lnTo>
                    <a:pt x="7122" y="742679"/>
                  </a:lnTo>
                  <a:lnTo>
                    <a:pt x="0" y="698500"/>
                  </a:lnTo>
                  <a:lnTo>
                    <a:pt x="0" y="1397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F40B0EC-A91F-333B-26A4-41704D946492}"/>
              </a:ext>
            </a:extLst>
          </p:cNvPr>
          <p:cNvSpPr txBox="1"/>
          <p:nvPr/>
        </p:nvSpPr>
        <p:spPr>
          <a:xfrm>
            <a:off x="2128837" y="2369304"/>
            <a:ext cx="233362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Consumidores que son</a:t>
            </a:r>
          </a:p>
          <a:p>
            <a:pPr algn="ctr"/>
            <a:r>
              <a:rPr lang="es-ES" dirty="0"/>
              <a:t>Motivado y capaz de procesar el mensaje dedicará más pensamiento al mensaje que al anuncio</a:t>
            </a:r>
          </a:p>
          <a:p>
            <a:endParaRPr lang="es-ES" dirty="0"/>
          </a:p>
          <a:p>
            <a:pPr algn="ctr"/>
            <a:r>
              <a:rPr lang="es-ES" dirty="0"/>
              <a:t>El cambio de actitud depende de la calidad de los argumentos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2F061B4-3609-D8B5-0530-4D9035DFE6C8}"/>
              </a:ext>
            </a:extLst>
          </p:cNvPr>
          <p:cNvSpPr txBox="1"/>
          <p:nvPr/>
        </p:nvSpPr>
        <p:spPr>
          <a:xfrm>
            <a:off x="6508624" y="2415965"/>
            <a:ext cx="26353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/>
              <a:t>Consumidores que no están motivados y/o son incapaces de procesar el mensaje cambiarán a un procesamiento de información menos complicado y elaborado</a:t>
            </a:r>
          </a:p>
          <a:p>
            <a:endParaRPr lang="es-ES" dirty="0"/>
          </a:p>
          <a:p>
            <a:pPr algn="ctr"/>
            <a:r>
              <a:rPr lang="es-ES" dirty="0"/>
              <a:t>El cambio de actitud depende</a:t>
            </a:r>
          </a:p>
          <a:p>
            <a:r>
              <a:rPr lang="es-ES" dirty="0"/>
              <a:t>de las señales periféricas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5168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DF9B1F2-C509-8AC4-DF2D-3FC8BB0F2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61" y="925364"/>
            <a:ext cx="2435211" cy="4842430"/>
          </a:xfrm>
          <a:prstGeom prst="rect">
            <a:avLst/>
          </a:prstGeom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CCBD5616-CE10-30A8-6BB1-450EAED4924D}"/>
              </a:ext>
            </a:extLst>
          </p:cNvPr>
          <p:cNvSpPr txBox="1"/>
          <p:nvPr/>
        </p:nvSpPr>
        <p:spPr>
          <a:xfrm>
            <a:off x="3835021" y="1487606"/>
            <a:ext cx="7687581" cy="410112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lang="es-ES" sz="4000" i="1" spc="-5" dirty="0">
                <a:solidFill>
                  <a:srgbClr val="252525"/>
                </a:solidFill>
                <a:latin typeface="Calibri"/>
                <a:cs typeface="Calibri"/>
              </a:rPr>
              <a:t>Uso de celebridades/</a:t>
            </a:r>
            <a:r>
              <a:rPr lang="es-ES" sz="4000" i="1" spc="-5" dirty="0" err="1">
                <a:solidFill>
                  <a:srgbClr val="252525"/>
                </a:solidFill>
                <a:latin typeface="Calibri"/>
                <a:cs typeface="Calibri"/>
              </a:rPr>
              <a:t>influencers</a:t>
            </a:r>
            <a:endParaRPr lang="es-ES"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lang="es-ES" sz="4000" i="1" spc="-10" dirty="0">
                <a:solidFill>
                  <a:srgbClr val="252525"/>
                </a:solidFill>
                <a:latin typeface="Calibri"/>
                <a:cs typeface="Calibri"/>
              </a:rPr>
              <a:t>Uso de recursos atractivos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lang="es-ES" sz="4000" i="1" spc="-10" dirty="0">
                <a:solidFill>
                  <a:srgbClr val="252525"/>
                </a:solidFill>
                <a:latin typeface="Calibri"/>
                <a:cs typeface="Calibri"/>
              </a:rPr>
              <a:t>Uso de fuentes con alta credibilidad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lang="es-ES" sz="4000" i="1" spc="-10" dirty="0">
                <a:solidFill>
                  <a:srgbClr val="252525"/>
                </a:solidFill>
                <a:latin typeface="Calibri"/>
                <a:cs typeface="Calibri"/>
              </a:rPr>
              <a:t>Uso de expertos</a:t>
            </a: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lang="es-ES" sz="4000" i="1" spc="-10" dirty="0">
                <a:solidFill>
                  <a:srgbClr val="252525"/>
                </a:solidFill>
                <a:latin typeface="Calibri"/>
                <a:cs typeface="Calibri"/>
              </a:rPr>
              <a:t>Uso del </a:t>
            </a:r>
            <a:r>
              <a:rPr sz="4000" i="1" spc="-10" dirty="0">
                <a:solidFill>
                  <a:srgbClr val="252525"/>
                </a:solidFill>
                <a:latin typeface="Calibri"/>
                <a:cs typeface="Calibri"/>
              </a:rPr>
              <a:t>humor</a:t>
            </a:r>
            <a:endParaRPr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lang="es-ES" sz="4000" i="1" spc="-5" dirty="0">
                <a:solidFill>
                  <a:srgbClr val="252525"/>
                </a:solidFill>
                <a:latin typeface="Calibri"/>
                <a:cs typeface="Calibri"/>
              </a:rPr>
              <a:t>Uso de recursos eróticos/sensuales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34DFD68-F20C-0BA0-9EE9-203AB8686E95}"/>
              </a:ext>
            </a:extLst>
          </p:cNvPr>
          <p:cNvSpPr txBox="1"/>
          <p:nvPr/>
        </p:nvSpPr>
        <p:spPr>
          <a:xfrm>
            <a:off x="5683376" y="555877"/>
            <a:ext cx="583922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3000" b="1" dirty="0">
                <a:solidFill>
                  <a:srgbClr val="FF0000"/>
                </a:solidFill>
              </a:rPr>
              <a:t>Recursos Alternos (</a:t>
            </a:r>
            <a:r>
              <a:rPr lang="es-PA" sz="3000" b="1" dirty="0" err="1">
                <a:solidFill>
                  <a:srgbClr val="FF0000"/>
                </a:solidFill>
              </a:rPr>
              <a:t>Peripheral</a:t>
            </a:r>
            <a:r>
              <a:rPr lang="es-PA" sz="3000" b="1" dirty="0">
                <a:solidFill>
                  <a:srgbClr val="FF0000"/>
                </a:solidFill>
              </a:rPr>
              <a:t> Cues)</a:t>
            </a:r>
          </a:p>
        </p:txBody>
      </p:sp>
    </p:spTree>
    <p:extLst>
      <p:ext uri="{BB962C8B-B14F-4D97-AF65-F5344CB8AC3E}">
        <p14:creationId xmlns:p14="http://schemas.microsoft.com/office/powerpoint/2010/main" val="2163753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131A9EC-F27F-8819-3947-E0C96080E9A7}"/>
              </a:ext>
            </a:extLst>
          </p:cNvPr>
          <p:cNvSpPr txBox="1"/>
          <p:nvPr/>
        </p:nvSpPr>
        <p:spPr>
          <a:xfrm>
            <a:off x="791571" y="619998"/>
            <a:ext cx="11054686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dirty="0"/>
              <a:t>La </a:t>
            </a:r>
            <a:r>
              <a:rPr lang="es-ES" sz="2500" b="1" dirty="0"/>
              <a:t>motivación</a:t>
            </a:r>
            <a:r>
              <a:rPr lang="es-ES" sz="2500" dirty="0"/>
              <a:t> para procesar el mensaje puede ser influenciada por</a:t>
            </a:r>
          </a:p>
          <a:p>
            <a:endParaRPr lang="es-ES" sz="2500" dirty="0"/>
          </a:p>
          <a:p>
            <a:r>
              <a:rPr lang="es-ES" sz="2500" dirty="0"/>
              <a:t>- relevancia personal del producto</a:t>
            </a:r>
          </a:p>
          <a:p>
            <a:r>
              <a:rPr lang="es-ES" sz="2500" dirty="0"/>
              <a:t>- necesidad de cognición (una tendencia a participar y disfrutar de una actividad analítica esforzada)</a:t>
            </a:r>
          </a:p>
          <a:p>
            <a:r>
              <a:rPr lang="es-ES" sz="2500" dirty="0"/>
              <a:t>- responsabilidad personal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D561C95-FDAC-3C5B-74DF-4B76F6DF9B41}"/>
              </a:ext>
            </a:extLst>
          </p:cNvPr>
          <p:cNvSpPr txBox="1"/>
          <p:nvPr/>
        </p:nvSpPr>
        <p:spPr>
          <a:xfrm>
            <a:off x="791571" y="3647550"/>
            <a:ext cx="10809026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dirty="0"/>
              <a:t>La </a:t>
            </a:r>
            <a:r>
              <a:rPr lang="es-ES" sz="2500" b="1" dirty="0"/>
              <a:t>capacidad</a:t>
            </a:r>
            <a:r>
              <a:rPr lang="es-ES" sz="2500" dirty="0"/>
              <a:t> de procesar el mensaje puede verse influenciada por</a:t>
            </a:r>
          </a:p>
          <a:p>
            <a:endParaRPr lang="es-ES" sz="2500" dirty="0"/>
          </a:p>
          <a:p>
            <a:r>
              <a:rPr lang="es-ES" sz="2500" dirty="0"/>
              <a:t>- distracción</a:t>
            </a:r>
          </a:p>
          <a:p>
            <a:r>
              <a:rPr lang="es-ES" sz="2500" dirty="0"/>
              <a:t>- inteligencia de conocimiento previo</a:t>
            </a:r>
          </a:p>
          <a:p>
            <a:r>
              <a:rPr lang="es-ES" sz="2500" dirty="0"/>
              <a:t>- comprensibilidad del mensaje</a:t>
            </a:r>
            <a:endParaRPr lang="es-PA" sz="2500" dirty="0"/>
          </a:p>
        </p:txBody>
      </p:sp>
    </p:spTree>
    <p:extLst>
      <p:ext uri="{BB962C8B-B14F-4D97-AF65-F5344CB8AC3E}">
        <p14:creationId xmlns:p14="http://schemas.microsoft.com/office/powerpoint/2010/main" val="3777465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34CF8BFF-A0D8-49EE-C38E-438EA42637AB}"/>
              </a:ext>
            </a:extLst>
          </p:cNvPr>
          <p:cNvSpPr/>
          <p:nvPr/>
        </p:nvSpPr>
        <p:spPr>
          <a:xfrm>
            <a:off x="1341089" y="1303215"/>
            <a:ext cx="3162671" cy="1099235"/>
          </a:xfrm>
          <a:custGeom>
            <a:avLst/>
            <a:gdLst/>
            <a:ahLst/>
            <a:cxnLst/>
            <a:rect l="l" t="t" r="r" b="b"/>
            <a:pathLst>
              <a:path w="2514600" h="838200">
                <a:moveTo>
                  <a:pt x="0" y="139700"/>
                </a:moveTo>
                <a:lnTo>
                  <a:pt x="7116" y="95520"/>
                </a:lnTo>
                <a:lnTo>
                  <a:pt x="26936" y="57168"/>
                </a:lnTo>
                <a:lnTo>
                  <a:pt x="57168" y="26936"/>
                </a:lnTo>
                <a:lnTo>
                  <a:pt x="95520" y="7116"/>
                </a:lnTo>
                <a:lnTo>
                  <a:pt x="139700" y="0"/>
                </a:lnTo>
                <a:lnTo>
                  <a:pt x="2374900" y="0"/>
                </a:lnTo>
                <a:lnTo>
                  <a:pt x="2419079" y="7116"/>
                </a:lnTo>
                <a:lnTo>
                  <a:pt x="2457431" y="26936"/>
                </a:lnTo>
                <a:lnTo>
                  <a:pt x="2487663" y="57168"/>
                </a:lnTo>
                <a:lnTo>
                  <a:pt x="2507483" y="95520"/>
                </a:lnTo>
                <a:lnTo>
                  <a:pt x="2514600" y="139700"/>
                </a:lnTo>
                <a:lnTo>
                  <a:pt x="2514600" y="698500"/>
                </a:lnTo>
                <a:lnTo>
                  <a:pt x="2507483" y="742679"/>
                </a:lnTo>
                <a:lnTo>
                  <a:pt x="2487663" y="781031"/>
                </a:lnTo>
                <a:lnTo>
                  <a:pt x="2457431" y="811263"/>
                </a:lnTo>
                <a:lnTo>
                  <a:pt x="2419079" y="831083"/>
                </a:lnTo>
                <a:lnTo>
                  <a:pt x="2374900" y="838200"/>
                </a:lnTo>
                <a:lnTo>
                  <a:pt x="139700" y="838200"/>
                </a:lnTo>
                <a:lnTo>
                  <a:pt x="95520" y="831083"/>
                </a:lnTo>
                <a:lnTo>
                  <a:pt x="57168" y="811263"/>
                </a:lnTo>
                <a:lnTo>
                  <a:pt x="26936" y="781031"/>
                </a:lnTo>
                <a:lnTo>
                  <a:pt x="7116" y="742679"/>
                </a:lnTo>
                <a:lnTo>
                  <a:pt x="0" y="698500"/>
                </a:lnTo>
                <a:lnTo>
                  <a:pt x="0" y="1397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5B0CE932-047B-6128-719C-90A4EC89B8FC}"/>
              </a:ext>
            </a:extLst>
          </p:cNvPr>
          <p:cNvSpPr txBox="1"/>
          <p:nvPr/>
        </p:nvSpPr>
        <p:spPr>
          <a:xfrm>
            <a:off x="1874946" y="1508103"/>
            <a:ext cx="209495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marR="5080" indent="-233679" algn="ctr">
              <a:lnSpc>
                <a:spcPct val="100000"/>
              </a:lnSpc>
              <a:spcBef>
                <a:spcPts val="100"/>
              </a:spcBef>
            </a:pPr>
            <a:r>
              <a:rPr lang="es-ES" sz="2000" b="1" spc="-15" dirty="0">
                <a:latin typeface="Calibri"/>
                <a:cs typeface="Calibri"/>
              </a:rPr>
              <a:t>RUTA CENTRAL DE PERSUASION</a:t>
            </a:r>
            <a:endParaRPr sz="2000" b="1" dirty="0">
              <a:latin typeface="Calibri"/>
              <a:cs typeface="Calibri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AE420CE3-5CD0-A730-9076-EC82E59C34E2}"/>
              </a:ext>
            </a:extLst>
          </p:cNvPr>
          <p:cNvSpPr/>
          <p:nvPr/>
        </p:nvSpPr>
        <p:spPr>
          <a:xfrm>
            <a:off x="7249894" y="1202364"/>
            <a:ext cx="3162671" cy="1143227"/>
          </a:xfrm>
          <a:custGeom>
            <a:avLst/>
            <a:gdLst/>
            <a:ahLst/>
            <a:cxnLst/>
            <a:rect l="l" t="t" r="r" b="b"/>
            <a:pathLst>
              <a:path w="2514600" h="838200">
                <a:moveTo>
                  <a:pt x="0" y="139700"/>
                </a:moveTo>
                <a:lnTo>
                  <a:pt x="7116" y="95520"/>
                </a:lnTo>
                <a:lnTo>
                  <a:pt x="26936" y="57168"/>
                </a:lnTo>
                <a:lnTo>
                  <a:pt x="57168" y="26936"/>
                </a:lnTo>
                <a:lnTo>
                  <a:pt x="95520" y="7116"/>
                </a:lnTo>
                <a:lnTo>
                  <a:pt x="139700" y="0"/>
                </a:lnTo>
                <a:lnTo>
                  <a:pt x="2374900" y="0"/>
                </a:lnTo>
                <a:lnTo>
                  <a:pt x="2419079" y="7116"/>
                </a:lnTo>
                <a:lnTo>
                  <a:pt x="2457431" y="26936"/>
                </a:lnTo>
                <a:lnTo>
                  <a:pt x="2487663" y="57168"/>
                </a:lnTo>
                <a:lnTo>
                  <a:pt x="2507483" y="95520"/>
                </a:lnTo>
                <a:lnTo>
                  <a:pt x="2514600" y="139700"/>
                </a:lnTo>
                <a:lnTo>
                  <a:pt x="2514600" y="698500"/>
                </a:lnTo>
                <a:lnTo>
                  <a:pt x="2507483" y="742679"/>
                </a:lnTo>
                <a:lnTo>
                  <a:pt x="2487663" y="781031"/>
                </a:lnTo>
                <a:lnTo>
                  <a:pt x="2457431" y="811263"/>
                </a:lnTo>
                <a:lnTo>
                  <a:pt x="2419079" y="831083"/>
                </a:lnTo>
                <a:lnTo>
                  <a:pt x="2374900" y="838200"/>
                </a:lnTo>
                <a:lnTo>
                  <a:pt x="139700" y="838200"/>
                </a:lnTo>
                <a:lnTo>
                  <a:pt x="95520" y="831083"/>
                </a:lnTo>
                <a:lnTo>
                  <a:pt x="57168" y="811263"/>
                </a:lnTo>
                <a:lnTo>
                  <a:pt x="26936" y="781031"/>
                </a:lnTo>
                <a:lnTo>
                  <a:pt x="7116" y="742679"/>
                </a:lnTo>
                <a:lnTo>
                  <a:pt x="0" y="698500"/>
                </a:lnTo>
                <a:lnTo>
                  <a:pt x="0" y="1397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DA68FC0F-F726-52F6-5B66-9746EE6102D0}"/>
              </a:ext>
            </a:extLst>
          </p:cNvPr>
          <p:cNvSpPr txBox="1"/>
          <p:nvPr/>
        </p:nvSpPr>
        <p:spPr>
          <a:xfrm>
            <a:off x="7752126" y="1459788"/>
            <a:ext cx="2514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8620" marR="5080" indent="-375920">
              <a:lnSpc>
                <a:spcPct val="100000"/>
              </a:lnSpc>
              <a:spcBef>
                <a:spcPts val="100"/>
              </a:spcBef>
            </a:pPr>
            <a:r>
              <a:rPr lang="es-ES" sz="2000" b="1" spc="-10" dirty="0">
                <a:latin typeface="Calibri"/>
                <a:cs typeface="Calibri"/>
              </a:rPr>
              <a:t>RUTA PERIFERICA DE PERSUASION</a:t>
            </a:r>
            <a:endParaRPr sz="2000" b="1" dirty="0">
              <a:latin typeface="Calibri"/>
              <a:cs typeface="Calibri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58B07753-C376-CD25-8C14-7A13112447F4}"/>
              </a:ext>
            </a:extLst>
          </p:cNvPr>
          <p:cNvSpPr txBox="1"/>
          <p:nvPr/>
        </p:nvSpPr>
        <p:spPr>
          <a:xfrm>
            <a:off x="1455300" y="2593249"/>
            <a:ext cx="3162671" cy="2961708"/>
          </a:xfrm>
          <a:prstGeom prst="rect">
            <a:avLst/>
          </a:prstGeom>
          <a:ln w="25400">
            <a:solidFill>
              <a:srgbClr val="585858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203200" marR="186690">
              <a:lnSpc>
                <a:spcPct val="90200"/>
              </a:lnSpc>
              <a:spcBef>
                <a:spcPts val="975"/>
              </a:spcBef>
              <a:buSzPct val="93750"/>
              <a:buFont typeface="Arial MT"/>
              <a:buChar char="•"/>
              <a:tabLst>
                <a:tab pos="275590" algn="l"/>
              </a:tabLst>
            </a:pPr>
            <a:r>
              <a:rPr lang="es-ES" sz="2000" i="1" spc="-10" dirty="0">
                <a:latin typeface="Calibri"/>
                <a:cs typeface="Calibri"/>
              </a:rPr>
              <a:t>relativamente duradero / muestra una mayor persistencia temporal</a:t>
            </a:r>
          </a:p>
          <a:p>
            <a:pPr marL="203200" marR="186690">
              <a:lnSpc>
                <a:spcPct val="90200"/>
              </a:lnSpc>
              <a:spcBef>
                <a:spcPts val="975"/>
              </a:spcBef>
              <a:buSzPct val="93750"/>
              <a:buFont typeface="Arial MT"/>
              <a:buChar char="•"/>
              <a:tabLst>
                <a:tab pos="275590" algn="l"/>
              </a:tabLst>
            </a:pPr>
            <a:endParaRPr sz="2000" dirty="0">
              <a:latin typeface="Calibri"/>
              <a:cs typeface="Calibri"/>
            </a:endParaRPr>
          </a:p>
          <a:p>
            <a:pPr marL="274955" indent="-72390">
              <a:lnSpc>
                <a:spcPts val="1820"/>
              </a:lnSpc>
              <a:buSzPct val="93750"/>
              <a:buFont typeface="Arial MT"/>
              <a:buChar char="•"/>
              <a:tabLst>
                <a:tab pos="275590" algn="l"/>
              </a:tabLst>
            </a:pPr>
            <a:r>
              <a:rPr lang="es-ES" sz="2000" i="1" spc="-5" dirty="0">
                <a:latin typeface="Calibri"/>
                <a:cs typeface="Calibri"/>
              </a:rPr>
              <a:t>Comportamiento más predictivo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 dirty="0">
              <a:latin typeface="Calibri"/>
              <a:cs typeface="Calibri"/>
            </a:endParaRPr>
          </a:p>
          <a:p>
            <a:pPr marL="203200" marR="530860">
              <a:lnSpc>
                <a:spcPct val="90200"/>
              </a:lnSpc>
              <a:buSzPct val="93750"/>
              <a:buFont typeface="Arial MT"/>
              <a:buChar char="•"/>
              <a:tabLst>
                <a:tab pos="275590" algn="l"/>
              </a:tabLst>
            </a:pPr>
            <a:r>
              <a:rPr lang="es-ES" sz="2000" i="1" spc="-10" dirty="0">
                <a:latin typeface="Calibri"/>
                <a:cs typeface="Calibri"/>
              </a:rPr>
              <a:t>Muestra mayor resistencia a otras propuestas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433343A4-87F3-272D-5EA4-432368B90251}"/>
              </a:ext>
            </a:extLst>
          </p:cNvPr>
          <p:cNvSpPr txBox="1"/>
          <p:nvPr/>
        </p:nvSpPr>
        <p:spPr>
          <a:xfrm>
            <a:off x="7573929" y="2527602"/>
            <a:ext cx="2514600" cy="3027111"/>
          </a:xfrm>
          <a:prstGeom prst="rect">
            <a:avLst/>
          </a:prstGeom>
          <a:ln w="25400">
            <a:solidFill>
              <a:srgbClr val="585858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lang="es-PA" sz="2000" dirty="0">
              <a:latin typeface="Times New Roman"/>
              <a:cs typeface="Times New Roman"/>
            </a:endParaRPr>
          </a:p>
          <a:p>
            <a:pPr marL="204470" marR="169545">
              <a:lnSpc>
                <a:spcPts val="1739"/>
              </a:lnSpc>
              <a:buFont typeface="Arial MT"/>
              <a:buChar char="•"/>
              <a:tabLst>
                <a:tab pos="321945" algn="l"/>
              </a:tabLst>
            </a:pPr>
            <a:r>
              <a:rPr lang="es-PA" sz="2000" i="1" spc="-5" dirty="0">
                <a:latin typeface="Calibri"/>
                <a:cs typeface="Calibri"/>
              </a:rPr>
              <a:t>Menos duradero/relativamente temporal</a:t>
            </a:r>
            <a:endParaRPr lang="es-PA"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000" dirty="0">
              <a:latin typeface="Calibri"/>
              <a:cs typeface="Calibri"/>
            </a:endParaRPr>
          </a:p>
          <a:p>
            <a:pPr marL="321310" indent="-117475">
              <a:lnSpc>
                <a:spcPct val="100000"/>
              </a:lnSpc>
              <a:buFont typeface="Arial MT"/>
              <a:buChar char="•"/>
              <a:tabLst>
                <a:tab pos="321945" algn="l"/>
              </a:tabLst>
            </a:pPr>
            <a:r>
              <a:rPr lang="es-ES" sz="2000" i="1" spc="-5" dirty="0">
                <a:latin typeface="Calibri"/>
                <a:cs typeface="Calibri"/>
              </a:rPr>
              <a:t>Comportamiento impredecible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000" dirty="0">
              <a:latin typeface="Calibri"/>
              <a:cs typeface="Calibri"/>
            </a:endParaRPr>
          </a:p>
          <a:p>
            <a:pPr marL="204470" marR="291465">
              <a:lnSpc>
                <a:spcPct val="90200"/>
              </a:lnSpc>
              <a:spcBef>
                <a:spcPts val="5"/>
              </a:spcBef>
              <a:buFont typeface="Arial MT"/>
              <a:buChar char="•"/>
              <a:tabLst>
                <a:tab pos="321945" algn="l"/>
              </a:tabLst>
            </a:pPr>
            <a:r>
              <a:rPr lang="es-ES" sz="2000" i="1" spc="-5" dirty="0">
                <a:latin typeface="Calibri"/>
                <a:cs typeface="Calibri"/>
              </a:rPr>
              <a:t>Se muestra más susceptible a otras propuestas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59ACE058-CEA6-F55D-4D69-CBC802DC41E8}"/>
              </a:ext>
            </a:extLst>
          </p:cNvPr>
          <p:cNvSpPr txBox="1"/>
          <p:nvPr/>
        </p:nvSpPr>
        <p:spPr>
          <a:xfrm>
            <a:off x="859810" y="2770055"/>
            <a:ext cx="260071" cy="20889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lang="es-ES" sz="2000" b="1" spc="-10" dirty="0">
                <a:latin typeface="Calibri"/>
                <a:cs typeface="Calibri"/>
              </a:rPr>
              <a:t>Cambio de Actitud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8459EEB8-6C7C-9446-DC94-47F9E21A9E5D}"/>
              </a:ext>
            </a:extLst>
          </p:cNvPr>
          <p:cNvSpPr txBox="1"/>
          <p:nvPr/>
        </p:nvSpPr>
        <p:spPr>
          <a:xfrm>
            <a:off x="4982391" y="634274"/>
            <a:ext cx="22272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PA"/>
            </a:defPPr>
            <a:lvl1pPr>
              <a:defRPr sz="3000" b="1">
                <a:solidFill>
                  <a:srgbClr val="FF0000"/>
                </a:solidFill>
              </a:defRPr>
            </a:lvl1pPr>
          </a:lstStyle>
          <a:p>
            <a:r>
              <a:rPr lang="es-ES" dirty="0"/>
              <a:t>RESULTADOS</a:t>
            </a:r>
            <a:endParaRPr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3D738B5-1C14-9D8A-7025-DC78A99BD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443" y="1785985"/>
            <a:ext cx="1207113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97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05FD5DE3-08B0-01EB-16AB-7C514DF961B0}"/>
              </a:ext>
            </a:extLst>
          </p:cNvPr>
          <p:cNvSpPr/>
          <p:nvPr/>
        </p:nvSpPr>
        <p:spPr>
          <a:xfrm>
            <a:off x="140572" y="1503280"/>
            <a:ext cx="4608849" cy="3778404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6629400" y="0"/>
                </a:moveTo>
                <a:lnTo>
                  <a:pt x="0" y="0"/>
                </a:lnTo>
                <a:lnTo>
                  <a:pt x="0" y="6858000"/>
                </a:lnTo>
                <a:lnTo>
                  <a:pt x="6629400" y="6858000"/>
                </a:lnTo>
                <a:lnTo>
                  <a:pt x="6629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BF4483F5-75CB-BD0A-540C-77A82417BD14}"/>
              </a:ext>
            </a:extLst>
          </p:cNvPr>
          <p:cNvSpPr txBox="1"/>
          <p:nvPr/>
        </p:nvSpPr>
        <p:spPr>
          <a:xfrm>
            <a:off x="140572" y="599184"/>
            <a:ext cx="53194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PA"/>
            </a:defPPr>
            <a:lvl1pPr>
              <a:defRPr sz="3000" b="1">
                <a:solidFill>
                  <a:srgbClr val="FF0000"/>
                </a:solidFill>
              </a:defRPr>
            </a:lvl1pPr>
          </a:lstStyle>
          <a:p>
            <a:r>
              <a:rPr lang="es-ES" dirty="0"/>
              <a:t>EL MODELO DE COMUNICACION</a:t>
            </a: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E03A7F-B023-5FDA-7C79-4AC83EEA1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376" y="1186922"/>
            <a:ext cx="5979758" cy="3980087"/>
          </a:xfrm>
          <a:prstGeom prst="rect">
            <a:avLst/>
          </a:prstGeom>
        </p:spPr>
      </p:pic>
      <p:sp>
        <p:nvSpPr>
          <p:cNvPr id="12" name="object 6">
            <a:extLst>
              <a:ext uri="{FF2B5EF4-FFF2-40B4-BE49-F238E27FC236}">
                <a16:creationId xmlns:a16="http://schemas.microsoft.com/office/drawing/2014/main" id="{E8756D8C-C6F5-3D3F-6B01-534A3BFD9E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92167" y="2071198"/>
            <a:ext cx="164681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b="1" i="1" spc="5" dirty="0">
                <a:solidFill>
                  <a:srgbClr val="FFCC00"/>
                </a:solidFill>
                <a:latin typeface="Calibri"/>
                <a:cs typeface="Calibri"/>
              </a:rPr>
              <a:t>Quién dice</a:t>
            </a:r>
            <a:r>
              <a:rPr sz="2000" b="1" i="1" spc="5" dirty="0">
                <a:solidFill>
                  <a:srgbClr val="FFCC00"/>
                </a:solidFill>
                <a:latin typeface="Calibri"/>
                <a:cs typeface="Calibri"/>
              </a:rPr>
              <a:t>?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642413BE-EAF4-52F0-8BFF-9BB124F526B4}"/>
              </a:ext>
            </a:extLst>
          </p:cNvPr>
          <p:cNvSpPr txBox="1"/>
          <p:nvPr/>
        </p:nvSpPr>
        <p:spPr>
          <a:xfrm>
            <a:off x="1492168" y="2727053"/>
            <a:ext cx="1068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800" i="1" spc="-5" dirty="0">
                <a:solidFill>
                  <a:srgbClr val="FFFFFF"/>
                </a:solidFill>
                <a:latin typeface="Calibri"/>
                <a:cs typeface="Calibri"/>
              </a:rPr>
              <a:t>Qué dice?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8D89C8D4-D04E-1AB3-2A37-8A5414875E7E}"/>
              </a:ext>
            </a:extLst>
          </p:cNvPr>
          <p:cNvSpPr txBox="1"/>
          <p:nvPr/>
        </p:nvSpPr>
        <p:spPr>
          <a:xfrm>
            <a:off x="1492168" y="4048297"/>
            <a:ext cx="9690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800" i="1" spc="-160" dirty="0">
                <a:solidFill>
                  <a:srgbClr val="FFFFFF"/>
                </a:solidFill>
                <a:latin typeface="Calibri"/>
                <a:cs typeface="Calibri"/>
              </a:rPr>
              <a:t>A  quién?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25E908E2-8E21-A177-C566-BD63BDBF267C}"/>
              </a:ext>
            </a:extLst>
          </p:cNvPr>
          <p:cNvSpPr/>
          <p:nvPr/>
        </p:nvSpPr>
        <p:spPr>
          <a:xfrm>
            <a:off x="1334562" y="1503280"/>
            <a:ext cx="1905" cy="3505200"/>
          </a:xfrm>
          <a:custGeom>
            <a:avLst/>
            <a:gdLst/>
            <a:ahLst/>
            <a:cxnLst/>
            <a:rect l="l" t="t" r="r" b="b"/>
            <a:pathLst>
              <a:path w="1904" h="3505200">
                <a:moveTo>
                  <a:pt x="1523" y="0"/>
                </a:moveTo>
                <a:lnTo>
                  <a:pt x="0" y="350520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CFE7B912-2318-5723-7AD2-9D00B5A75ED2}"/>
              </a:ext>
            </a:extLst>
          </p:cNvPr>
          <p:cNvSpPr txBox="1"/>
          <p:nvPr/>
        </p:nvSpPr>
        <p:spPr>
          <a:xfrm>
            <a:off x="1481021" y="3387161"/>
            <a:ext cx="242033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800" i="1" spc="-5" dirty="0">
                <a:solidFill>
                  <a:srgbClr val="FFFFFF"/>
                </a:solidFill>
                <a:latin typeface="Calibri"/>
                <a:cs typeface="Calibri"/>
              </a:rPr>
              <a:t>A través de qué medios?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0481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ED884D32-FA9B-0E3C-9A61-8240CCBD6789}"/>
              </a:ext>
            </a:extLst>
          </p:cNvPr>
          <p:cNvSpPr txBox="1"/>
          <p:nvPr/>
        </p:nvSpPr>
        <p:spPr>
          <a:xfrm>
            <a:off x="407741" y="761567"/>
            <a:ext cx="3604260" cy="235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 algn="l"/>
                <a:tab pos="2070100" algn="l"/>
              </a:tabLst>
            </a:pPr>
            <a:r>
              <a:rPr lang="es-ES" sz="2000" b="1" i="1" spc="-5" dirty="0">
                <a:solidFill>
                  <a:srgbClr val="404040"/>
                </a:solidFill>
                <a:latin typeface="Calibri"/>
                <a:cs typeface="Calibri"/>
              </a:rPr>
              <a:t>Quién lo dice</a:t>
            </a:r>
            <a:r>
              <a:rPr sz="2000" b="1" i="1" spc="-5" dirty="0">
                <a:solidFill>
                  <a:srgbClr val="404040"/>
                </a:solidFill>
                <a:latin typeface="Calibri"/>
                <a:cs typeface="Calibri"/>
              </a:rPr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 dirty="0">
              <a:latin typeface="Calibri"/>
              <a:cs typeface="Calibri"/>
            </a:endParaRPr>
          </a:p>
          <a:p>
            <a:pPr marL="278765">
              <a:lnSpc>
                <a:spcPct val="100000"/>
              </a:lnSpc>
            </a:pPr>
            <a:r>
              <a:rPr lang="es-ES" sz="2000" spc="-10" dirty="0">
                <a:solidFill>
                  <a:srgbClr val="252525"/>
                </a:solidFill>
                <a:latin typeface="Calibri"/>
                <a:cs typeface="Calibri"/>
              </a:rPr>
              <a:t>Fuentes características</a:t>
            </a:r>
            <a:endParaRPr sz="2000" dirty="0">
              <a:latin typeface="Calibri"/>
              <a:cs typeface="Calibri"/>
            </a:endParaRPr>
          </a:p>
          <a:p>
            <a:pPr marL="393065">
              <a:lnSpc>
                <a:spcPct val="100000"/>
              </a:lnSpc>
              <a:spcBef>
                <a:spcPts val="1345"/>
              </a:spcBef>
            </a:pP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1)</a:t>
            </a:r>
            <a:r>
              <a:rPr sz="2000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lang="es-ES" sz="2000" spc="-5" dirty="0">
                <a:solidFill>
                  <a:srgbClr val="252525"/>
                </a:solidFill>
                <a:latin typeface="Calibri"/>
                <a:cs typeface="Calibri"/>
              </a:rPr>
              <a:t>Credibilidad</a:t>
            </a:r>
          </a:p>
          <a:p>
            <a:pPr marL="393065">
              <a:lnSpc>
                <a:spcPct val="100000"/>
              </a:lnSpc>
              <a:spcBef>
                <a:spcPts val="1345"/>
              </a:spcBef>
            </a:pPr>
            <a:endParaRPr lang="es-ES" sz="2000" spc="-5" dirty="0">
              <a:solidFill>
                <a:srgbClr val="252525"/>
              </a:solidFill>
              <a:latin typeface="Calibri"/>
              <a:cs typeface="Calibri"/>
            </a:endParaRPr>
          </a:p>
          <a:p>
            <a:pPr marL="393065">
              <a:lnSpc>
                <a:spcPct val="100000"/>
              </a:lnSpc>
              <a:spcBef>
                <a:spcPts val="1345"/>
              </a:spcBef>
            </a:pP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2DCA2045-AA98-73BA-6788-913283509ED6}"/>
              </a:ext>
            </a:extLst>
          </p:cNvPr>
          <p:cNvSpPr txBox="1"/>
          <p:nvPr/>
        </p:nvSpPr>
        <p:spPr>
          <a:xfrm>
            <a:off x="570376" y="2345407"/>
            <a:ext cx="10620788" cy="353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0">
              <a:lnSpc>
                <a:spcPct val="100000"/>
              </a:lnSpc>
              <a:spcBef>
                <a:spcPts val="100"/>
              </a:spcBef>
            </a:pPr>
            <a:r>
              <a:rPr lang="es-ES" sz="2000" i="1" dirty="0">
                <a:solidFill>
                  <a:srgbClr val="252525"/>
                </a:solidFill>
                <a:latin typeface="Calibri"/>
                <a:cs typeface="Calibri"/>
              </a:rPr>
              <a:t>Fuentes de baja credibilidad</a:t>
            </a:r>
            <a:r>
              <a:rPr sz="2000" i="1" dirty="0">
                <a:solidFill>
                  <a:srgbClr val="252525"/>
                </a:solidFill>
                <a:latin typeface="Calibri"/>
                <a:cs typeface="Calibri"/>
              </a:rPr>
              <a:t>-</a:t>
            </a:r>
            <a:r>
              <a:rPr sz="2000" i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lang="es-ES" sz="2000" i="1" dirty="0">
                <a:solidFill>
                  <a:srgbClr val="252525"/>
                </a:solidFill>
                <a:latin typeface="Calibri"/>
                <a:cs typeface="Calibri"/>
              </a:rPr>
              <a:t>cuando los pensamientos del receptor hacia la marca son favorables</a:t>
            </a:r>
            <a:endParaRPr sz="2000" dirty="0">
              <a:latin typeface="Calibri"/>
              <a:cs typeface="Calibri"/>
            </a:endParaRPr>
          </a:p>
          <a:p>
            <a:pPr marL="698500">
              <a:lnSpc>
                <a:spcPct val="100000"/>
              </a:lnSpc>
              <a:spcBef>
                <a:spcPts val="1140"/>
              </a:spcBef>
            </a:pPr>
            <a:r>
              <a:rPr lang="es-ES" sz="2000" i="1" dirty="0">
                <a:solidFill>
                  <a:srgbClr val="252525"/>
                </a:solidFill>
                <a:latin typeface="Calibri"/>
                <a:cs typeface="Calibri"/>
              </a:rPr>
              <a:t>Fuentes de alta credibilidad </a:t>
            </a:r>
            <a:r>
              <a:rPr sz="2000" i="1" dirty="0">
                <a:solidFill>
                  <a:srgbClr val="252525"/>
                </a:solidFill>
                <a:latin typeface="Calibri"/>
                <a:cs typeface="Calibri"/>
              </a:rPr>
              <a:t>– </a:t>
            </a:r>
            <a:r>
              <a:rPr lang="es-ES" sz="2000" i="1" dirty="0">
                <a:solidFill>
                  <a:srgbClr val="252525"/>
                </a:solidFill>
                <a:latin typeface="Calibri"/>
                <a:cs typeface="Calibri"/>
              </a:rPr>
              <a:t>cuando los pensamientos del receptor son negativos</a:t>
            </a:r>
            <a:endParaRPr sz="2000" dirty="0">
              <a:latin typeface="Calibri"/>
              <a:cs typeface="Calibri"/>
            </a:endParaRPr>
          </a:p>
          <a:p>
            <a:pPr marL="698500">
              <a:lnSpc>
                <a:spcPct val="100000"/>
              </a:lnSpc>
              <a:spcBef>
                <a:spcPts val="1120"/>
              </a:spcBef>
            </a:pPr>
            <a:r>
              <a:rPr lang="es-ES" sz="2000" i="1" spc="-5" dirty="0">
                <a:solidFill>
                  <a:srgbClr val="252525"/>
                </a:solidFill>
                <a:latin typeface="Calibri"/>
                <a:cs typeface="Calibri"/>
              </a:rPr>
              <a:t>Ejemplos: La profesión tiene un gran impacto</a:t>
            </a:r>
            <a:r>
              <a:rPr sz="2000" i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lang="es-ES" sz="2000" i="1" dirty="0">
                <a:solidFill>
                  <a:srgbClr val="252525"/>
                </a:solidFill>
                <a:latin typeface="Calibri"/>
                <a:cs typeface="Calibri"/>
              </a:rPr>
              <a:t>en la credibilidad según quien sea el vocero</a:t>
            </a:r>
            <a:endParaRPr sz="2000" dirty="0">
              <a:latin typeface="Calibri"/>
              <a:cs typeface="Calibri"/>
            </a:endParaRPr>
          </a:p>
          <a:p>
            <a:pPr marL="261620" indent="-249554">
              <a:lnSpc>
                <a:spcPct val="100000"/>
              </a:lnSpc>
              <a:spcBef>
                <a:spcPts val="1300"/>
              </a:spcBef>
              <a:buAutoNum type="arabicParenR" startAt="2"/>
              <a:tabLst>
                <a:tab pos="262255" algn="l"/>
              </a:tabLst>
            </a:pPr>
            <a:r>
              <a:rPr lang="es-ES" sz="2000" spc="-10" dirty="0">
                <a:solidFill>
                  <a:srgbClr val="7E7E7E"/>
                </a:solidFill>
                <a:latin typeface="Calibri"/>
                <a:cs typeface="Calibri"/>
              </a:rPr>
              <a:t>Fuentes atractivas</a:t>
            </a:r>
          </a:p>
          <a:p>
            <a:pPr marL="698500" lvl="1">
              <a:spcBef>
                <a:spcPts val="1120"/>
              </a:spcBef>
              <a:tabLst>
                <a:tab pos="262255" algn="l"/>
              </a:tabLst>
            </a:pPr>
            <a:r>
              <a:rPr lang="es-ES" sz="2000" i="1" spc="-5" dirty="0">
                <a:solidFill>
                  <a:srgbClr val="252525"/>
                </a:solidFill>
                <a:latin typeface="Calibri"/>
                <a:cs typeface="Calibri"/>
              </a:rPr>
              <a:t>Se usan para productos en los que el consumidor invierte poco tiempo en tomar la decisión de compra: café, perfumes, etc. Se utilizan personas atractivas para llamar la atención pero el mensaje no es profundo y tampoco genera mucha recordación.</a:t>
            </a:r>
            <a:endParaRPr sz="2000" dirty="0">
              <a:latin typeface="Calibri"/>
              <a:cs typeface="Calibri"/>
            </a:endParaRPr>
          </a:p>
          <a:p>
            <a:pPr marL="261620" indent="-249554">
              <a:lnSpc>
                <a:spcPct val="100000"/>
              </a:lnSpc>
              <a:spcBef>
                <a:spcPts val="1320"/>
              </a:spcBef>
              <a:buAutoNum type="arabicParenR" startAt="2"/>
              <a:tabLst>
                <a:tab pos="262255" algn="l"/>
              </a:tabLst>
            </a:pPr>
            <a:r>
              <a:rPr lang="es-ES" sz="2000" spc="-5" dirty="0">
                <a:solidFill>
                  <a:srgbClr val="7E7E7E"/>
                </a:solidFill>
                <a:latin typeface="Calibri"/>
                <a:cs typeface="Calibri"/>
              </a:rPr>
              <a:t>Género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9004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CB8242D-7F93-03E3-0321-DCF7A9E62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870" y="403654"/>
            <a:ext cx="7413011" cy="55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25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BAE7D2-E544-E54C-1101-8145573E4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120" y="422919"/>
            <a:ext cx="7574508" cy="5587837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48280F5-D538-3CC1-C14D-71D34E250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260" y="1556536"/>
            <a:ext cx="5968620" cy="440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8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52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853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8709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424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01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77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71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62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622EA4C4-2DB5-4BAE-B96D-3ACDA27FAF0B}"/>
              </a:ext>
            </a:extLst>
          </p:cNvPr>
          <p:cNvSpPr/>
          <p:nvPr/>
        </p:nvSpPr>
        <p:spPr>
          <a:xfrm>
            <a:off x="0" y="-4543"/>
            <a:ext cx="12192000" cy="414210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30B9D20-08A2-44E1-8B1C-7AAA3C6B39AF}"/>
              </a:ext>
            </a:extLst>
          </p:cNvPr>
          <p:cNvSpPr/>
          <p:nvPr/>
        </p:nvSpPr>
        <p:spPr>
          <a:xfrm>
            <a:off x="-1" y="5957397"/>
            <a:ext cx="12191999" cy="896492"/>
          </a:xfrm>
          <a:custGeom>
            <a:avLst/>
            <a:gdLst/>
            <a:ahLst/>
            <a:cxnLst/>
            <a:rect l="l" t="t" r="r" b="b"/>
            <a:pathLst>
              <a:path w="6629400" h="6858000">
                <a:moveTo>
                  <a:pt x="0" y="6858000"/>
                </a:moveTo>
                <a:lnTo>
                  <a:pt x="6629400" y="6858000"/>
                </a:lnTo>
                <a:lnTo>
                  <a:pt x="662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defTabSz="822832">
              <a:defRPr/>
            </a:pPr>
            <a:endParaRPr lang="es-PA" sz="216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208ABF-21D4-4B7B-9E0F-20E3FD119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76" y="6145108"/>
            <a:ext cx="825248" cy="4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93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8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02096" y="3608996"/>
            <a:ext cx="4522796" cy="3249004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810D5B-2332-4275-85CE-BC4516FB2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9662" y="2493984"/>
            <a:ext cx="4536831" cy="804547"/>
          </a:xfrm>
        </p:spPr>
        <p:txBody>
          <a:bodyPr>
            <a:normAutofit fontScale="90000"/>
          </a:bodyPr>
          <a:lstStyle/>
          <a:p>
            <a:r>
              <a:rPr lang="es-PA" sz="5400" b="1" dirty="0">
                <a:latin typeface="Calibri" panose="020F0502020204030204" pitchFamily="34" charset="0"/>
                <a:cs typeface="Calibri" panose="020F0502020204030204" pitchFamily="34" charset="0"/>
              </a:rPr>
              <a:t>FIN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2AEC4F-6B7C-4DCE-B2C3-7197E6F480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979" y="3429000"/>
            <a:ext cx="2061246" cy="124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00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9205D1B1ED119499C1AFFE1BB4961D0" ma:contentTypeVersion="4" ma:contentTypeDescription="Crear nuevo documento." ma:contentTypeScope="" ma:versionID="3b6d1b4463936f21acc69fde1ebaeb93">
  <xsd:schema xmlns:xsd="http://www.w3.org/2001/XMLSchema" xmlns:xs="http://www.w3.org/2001/XMLSchema" xmlns:p="http://schemas.microsoft.com/office/2006/metadata/properties" xmlns:ns2="e6a9710b-39be-4c0d-a418-a1689ae80e40" targetNamespace="http://schemas.microsoft.com/office/2006/metadata/properties" ma:root="true" ma:fieldsID="7845eac3a68e9060c52941e01ccedec7" ns2:_="">
    <xsd:import namespace="e6a9710b-39be-4c0d-a418-a1689ae80e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9710b-39be-4c0d-a418-a1689ae80e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D313C8-D4DF-49F7-BAF2-23282DB6BDA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193C62D-D177-44A7-8BAB-72BB89F2BA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7887E7-C016-4C58-AB4C-BF3DD2B2A9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a9710b-39be-4c0d-a418-a1689ae80e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2879</TotalTime>
  <Words>617</Words>
  <Application>Microsoft Office PowerPoint</Application>
  <PresentationFormat>Panorámica</PresentationFormat>
  <Paragraphs>141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Arial</vt:lpstr>
      <vt:lpstr>Arial MT</vt:lpstr>
      <vt:lpstr>Calibri</vt:lpstr>
      <vt:lpstr>Calibri Light</vt:lpstr>
      <vt:lpstr>Times New Roman</vt:lpstr>
      <vt:lpstr>Tema de Office</vt:lpstr>
      <vt:lpstr>La psicología en la Publicidad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Quién dice?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Cajina</dc:creator>
  <cp:lastModifiedBy>Ricardo Cajina</cp:lastModifiedBy>
  <cp:revision>139</cp:revision>
  <dcterms:created xsi:type="dcterms:W3CDTF">2018-03-24T18:33:37Z</dcterms:created>
  <dcterms:modified xsi:type="dcterms:W3CDTF">2022-05-27T21:49:07Z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0x01010059205D1B1ED119499C1AFFE1BB4961D0</vt:lpwstr>
  </property>
</Properties>
</file>