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45" r:id="rId3"/>
    <p:sldId id="338" r:id="rId4"/>
    <p:sldId id="263" r:id="rId5"/>
    <p:sldId id="374" r:id="rId6"/>
    <p:sldId id="261" r:id="rId7"/>
    <p:sldId id="342" r:id="rId8"/>
    <p:sldId id="360" r:id="rId9"/>
    <p:sldId id="361" r:id="rId10"/>
    <p:sldId id="362" r:id="rId11"/>
    <p:sldId id="363" r:id="rId12"/>
    <p:sldId id="344" r:id="rId13"/>
    <p:sldId id="323" r:id="rId14"/>
    <p:sldId id="367" r:id="rId15"/>
    <p:sldId id="321" r:id="rId16"/>
    <p:sldId id="343" r:id="rId17"/>
    <p:sldId id="364" r:id="rId18"/>
    <p:sldId id="366" r:id="rId19"/>
    <p:sldId id="365" r:id="rId20"/>
    <p:sldId id="320" r:id="rId21"/>
    <p:sldId id="368" r:id="rId22"/>
    <p:sldId id="322" r:id="rId23"/>
    <p:sldId id="326" r:id="rId24"/>
    <p:sldId id="370" r:id="rId25"/>
    <p:sldId id="371" r:id="rId26"/>
    <p:sldId id="346" r:id="rId27"/>
    <p:sldId id="373" r:id="rId28"/>
    <p:sldId id="372" r:id="rId29"/>
  </p:sldIdLst>
  <p:sldSz cx="12192000" cy="6858000"/>
  <p:notesSz cx="12192000" cy="6858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>
      <p:cViewPr varScale="1">
        <p:scale>
          <a:sx n="108" d="100"/>
          <a:sy n="108" d="100"/>
        </p:scale>
        <p:origin x="672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-12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71698" y="447497"/>
            <a:ext cx="5848603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27859" y="454279"/>
            <a:ext cx="7336281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8066" y="1415541"/>
            <a:ext cx="8642350" cy="369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08832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562600" y="2405578"/>
            <a:ext cx="5867400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PA" sz="5000" b="1" spc="-20" dirty="0">
                <a:solidFill>
                  <a:srgbClr val="000000"/>
                </a:solidFill>
                <a:latin typeface="Carlito"/>
                <a:cs typeface="Carlito"/>
              </a:rPr>
              <a:t>Recolección de datos cualitativos</a:t>
            </a:r>
            <a:endParaRPr sz="50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19064A33-6811-4644-818E-762DD901702B}"/>
              </a:ext>
            </a:extLst>
          </p:cNvPr>
          <p:cNvSpPr txBox="1"/>
          <p:nvPr/>
        </p:nvSpPr>
        <p:spPr>
          <a:xfrm>
            <a:off x="228600" y="1447800"/>
            <a:ext cx="11734800" cy="4642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0" marR="17780" indent="-342900">
              <a:lnSpc>
                <a:spcPct val="100000"/>
              </a:lnSpc>
              <a:spcBef>
                <a:spcPts val="1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67665" algn="l"/>
                <a:tab pos="368300" algn="l"/>
              </a:tabLst>
            </a:pPr>
            <a:r>
              <a:rPr sz="2800" spc="-5" dirty="0">
                <a:latin typeface="Arial Nova Light" panose="020B0304020202020204" pitchFamily="34" charset="0"/>
                <a:cs typeface="Times New Roman"/>
              </a:rPr>
              <a:t>Ocurre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en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los</a:t>
            </a:r>
            <a:r>
              <a:rPr sz="2800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ambientes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naturales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y</a:t>
            </a:r>
            <a:r>
              <a:rPr sz="2800" spc="2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cotidianos </a:t>
            </a:r>
            <a:r>
              <a:rPr sz="28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 los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participantes o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unidades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de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 err="1">
                <a:latin typeface="Arial Nova Light" panose="020B0304020202020204" pitchFamily="34" charset="0"/>
                <a:cs typeface="Times New Roman"/>
              </a:rPr>
              <a:t>análisis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.</a:t>
            </a:r>
            <a:endParaRPr lang="es-PA" sz="2800" spc="-5" dirty="0">
              <a:latin typeface="Arial Nova Light" panose="020B0304020202020204" pitchFamily="34" charset="0"/>
              <a:cs typeface="Times New Roman"/>
            </a:endParaRPr>
          </a:p>
          <a:p>
            <a:pPr marL="368300" marR="17780" indent="-342900">
              <a:lnSpc>
                <a:spcPct val="100000"/>
              </a:lnSpc>
              <a:spcBef>
                <a:spcPts val="1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67665" algn="l"/>
                <a:tab pos="368300" algn="l"/>
              </a:tabLst>
            </a:pPr>
            <a:endParaRPr sz="2800" dirty="0">
              <a:latin typeface="Arial Nova Light" panose="020B0304020202020204" pitchFamily="34" charset="0"/>
              <a:cs typeface="Times New Roman"/>
            </a:endParaRPr>
          </a:p>
          <a:p>
            <a:pPr marL="368300" marR="212090" indent="-342900">
              <a:lnSpc>
                <a:spcPct val="100000"/>
              </a:lnSpc>
              <a:spcBef>
                <a:spcPts val="8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67665" algn="l"/>
                <a:tab pos="368300" algn="l"/>
              </a:tabLst>
            </a:pPr>
            <a:r>
              <a:rPr sz="2800" spc="-5" dirty="0">
                <a:latin typeface="Arial Nova Light" panose="020B0304020202020204" pitchFamily="34" charset="0"/>
                <a:cs typeface="Times New Roman"/>
              </a:rPr>
              <a:t>El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propósito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b="1" dirty="0">
                <a:latin typeface="Arial Nova Light" panose="020B0304020202020204" pitchFamily="34" charset="0"/>
                <a:cs typeface="Times New Roman"/>
              </a:rPr>
              <a:t>no</a:t>
            </a:r>
            <a:r>
              <a:rPr sz="2800" b="1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b="1" dirty="0">
                <a:latin typeface="Arial Nova Light" panose="020B0304020202020204" pitchFamily="34" charset="0"/>
                <a:cs typeface="Times New Roman"/>
              </a:rPr>
              <a:t>es </a:t>
            </a: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medir</a:t>
            </a:r>
            <a:r>
              <a:rPr sz="2800" b="1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variables</a:t>
            </a:r>
            <a:r>
              <a:rPr sz="2800" b="1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para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llevar </a:t>
            </a:r>
            <a:r>
              <a:rPr sz="28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acabo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inferencias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y</a:t>
            </a:r>
            <a:r>
              <a:rPr sz="2800" spc="2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análisis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 err="1">
                <a:latin typeface="Arial Nova Light" panose="020B0304020202020204" pitchFamily="34" charset="0"/>
                <a:cs typeface="Times New Roman"/>
              </a:rPr>
              <a:t>estadístico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.</a:t>
            </a:r>
            <a:endParaRPr lang="es-PA" sz="2800" spc="-5" dirty="0">
              <a:latin typeface="Arial Nova Light" panose="020B0304020202020204" pitchFamily="34" charset="0"/>
              <a:cs typeface="Times New Roman"/>
            </a:endParaRPr>
          </a:p>
          <a:p>
            <a:pPr marL="368300" marR="212090" indent="-342900">
              <a:lnSpc>
                <a:spcPct val="100000"/>
              </a:lnSpc>
              <a:spcBef>
                <a:spcPts val="8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67665" algn="l"/>
                <a:tab pos="368300" algn="l"/>
              </a:tabLst>
            </a:pPr>
            <a:endParaRPr sz="2800" dirty="0">
              <a:latin typeface="Arial Nova Light" panose="020B0304020202020204" pitchFamily="34" charset="0"/>
              <a:cs typeface="Times New Roman"/>
            </a:endParaRPr>
          </a:p>
          <a:p>
            <a:pPr marL="368300" marR="465455" indent="-342900">
              <a:lnSpc>
                <a:spcPct val="999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67665" algn="l"/>
                <a:tab pos="368300" algn="l"/>
              </a:tabLst>
            </a:pPr>
            <a:r>
              <a:rPr sz="2800" spc="-5" dirty="0">
                <a:latin typeface="Arial Nova Light" panose="020B0304020202020204" pitchFamily="34" charset="0"/>
                <a:cs typeface="Times New Roman"/>
              </a:rPr>
              <a:t>Lo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que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se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busca en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un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estudio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cualitativo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es </a:t>
            </a:r>
            <a:r>
              <a:rPr sz="28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obtener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datos 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(</a:t>
            </a:r>
            <a:r>
              <a:rPr sz="2800" b="1" i="1" spc="10" dirty="0">
                <a:latin typeface="Arial Nova Light" panose="020B0304020202020204" pitchFamily="34" charset="0"/>
                <a:cs typeface="Times New Roman"/>
              </a:rPr>
              <a:t>que </a:t>
            </a:r>
            <a:r>
              <a:rPr sz="2800" b="1" i="1" dirty="0">
                <a:latin typeface="Arial Nova Light" panose="020B0304020202020204" pitchFamily="34" charset="0"/>
                <a:cs typeface="Times New Roman"/>
              </a:rPr>
              <a:t>se convertirán en </a:t>
            </a:r>
            <a:r>
              <a:rPr sz="2800" b="1" i="1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b="1" i="1" spc="-5" dirty="0">
                <a:latin typeface="Arial Nova Light" panose="020B0304020202020204" pitchFamily="34" charset="0"/>
                <a:cs typeface="Times New Roman"/>
              </a:rPr>
              <a:t>información</a:t>
            </a:r>
            <a:r>
              <a:rPr sz="2800" i="1" spc="-5" dirty="0">
                <a:latin typeface="Arial Nova Light" panose="020B0304020202020204" pitchFamily="34" charset="0"/>
                <a:cs typeface="Times New Roman"/>
              </a:rPr>
              <a:t>)</a:t>
            </a:r>
            <a:r>
              <a:rPr sz="2800" i="1" dirty="0">
                <a:latin typeface="Arial Nova Light" panose="020B0304020202020204" pitchFamily="34" charset="0"/>
                <a:cs typeface="Times New Roman"/>
              </a:rPr>
              <a:t> de</a:t>
            </a:r>
            <a:r>
              <a:rPr sz="2800" i="1" spc="5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personas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 o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comunidades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, 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contextos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o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situaciones</a:t>
            </a:r>
            <a:r>
              <a:rPr sz="28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en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profundidad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;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en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las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propias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 formas</a:t>
            </a:r>
            <a:r>
              <a:rPr sz="28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de 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expresión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cada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uno de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ellos.</a:t>
            </a:r>
            <a:endParaRPr sz="2800" dirty="0">
              <a:latin typeface="Arial Nova Light" panose="020B0304020202020204" pitchFamily="34" charset="0"/>
              <a:cs typeface="Times New Roman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3E06F8D-108A-45E3-B190-943988C7EA9A}"/>
              </a:ext>
            </a:extLst>
          </p:cNvPr>
          <p:cNvSpPr/>
          <p:nvPr/>
        </p:nvSpPr>
        <p:spPr>
          <a:xfrm>
            <a:off x="457200" y="562546"/>
            <a:ext cx="111620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 sz="3600" kern="0" dirty="0">
                <a:solidFill>
                  <a:srgbClr val="C00000"/>
                </a:solidFill>
                <a:latin typeface="Arial"/>
                <a:ea typeface="+mj-ea"/>
                <a:cs typeface="Arial"/>
              </a:rPr>
              <a:t>Características de la recolección de datos cualitativos</a:t>
            </a:r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455256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A8F7A3D-12F1-404C-AC13-F7555C709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223" y="1039161"/>
            <a:ext cx="8687553" cy="477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733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01C8711-1409-413B-9522-F9BBC058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865" y="3198167"/>
            <a:ext cx="4462270" cy="461665"/>
          </a:xfrm>
        </p:spPr>
        <p:txBody>
          <a:bodyPr/>
          <a:lstStyle/>
          <a:p>
            <a:r>
              <a:rPr lang="es-PA" sz="3000" dirty="0">
                <a:latin typeface="Berlin Sans FB Demi" panose="020E0802020502020306" pitchFamily="34" charset="0"/>
              </a:rPr>
              <a:t>Entrevistas a Profundidad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01C8711-1409-413B-9522-F9BBC058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799" y="2967335"/>
            <a:ext cx="7924801" cy="923330"/>
          </a:xfrm>
        </p:spPr>
        <p:txBody>
          <a:bodyPr/>
          <a:lstStyle/>
          <a:p>
            <a:pPr algn="ctr"/>
            <a:r>
              <a:rPr lang="es-PA" sz="3000" dirty="0">
                <a:latin typeface="Berlin Sans FB Demi" panose="020E0802020502020306" pitchFamily="34" charset="0"/>
              </a:rPr>
              <a:t>¿Cuál es el instrumento más importante en las entrevistas a profundidad?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37742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220B10-3FD2-449E-8599-D999FEA5E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640079"/>
            <a:ext cx="6019800" cy="6019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01C8711-1409-413B-9522-F9BBC058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23101"/>
            <a:ext cx="10134600" cy="553998"/>
          </a:xfrm>
        </p:spPr>
        <p:txBody>
          <a:bodyPr/>
          <a:lstStyle/>
          <a:p>
            <a:r>
              <a:rPr lang="es-PA" sz="3600" dirty="0"/>
              <a:t>Importancia de un buen proceso de observación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862E802-9CA1-4F21-8359-2C47B278F215}"/>
              </a:ext>
            </a:extLst>
          </p:cNvPr>
          <p:cNvSpPr/>
          <p:nvPr/>
        </p:nvSpPr>
        <p:spPr>
          <a:xfrm>
            <a:off x="152400" y="1279753"/>
            <a:ext cx="11515342" cy="5211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marR="30480" lvl="0" indent="-342900">
              <a:spcBef>
                <a:spcPts val="233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lang="es-PA" sz="3200" spc="-5" dirty="0">
                <a:latin typeface="Times New Roman"/>
                <a:cs typeface="Times New Roman"/>
              </a:rPr>
              <a:t>Explorar ambientes, contextos, subculturas y la mayor parte de aspectos de la vida social.</a:t>
            </a:r>
          </a:p>
          <a:p>
            <a:pPr marL="381000" marR="30480" lvl="0" indent="-342900">
              <a:spcBef>
                <a:spcPts val="233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lang="es-PA" sz="3200" spc="-5" dirty="0">
                <a:latin typeface="Times New Roman"/>
                <a:cs typeface="Times New Roman"/>
              </a:rPr>
              <a:t>Describir comunidades y las actividades que se desarrollan, las personas que participan y sus significados.</a:t>
            </a:r>
            <a:endParaRPr lang="es-PA" sz="3200" spc="5" dirty="0">
              <a:latin typeface="Times New Roman"/>
              <a:cs typeface="Times New Roman"/>
            </a:endParaRPr>
          </a:p>
          <a:p>
            <a:pPr marL="381000" marR="30480" lvl="0" indent="-342900">
              <a:spcBef>
                <a:spcPts val="233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lang="es-PA" sz="3200" spc="-10" dirty="0">
                <a:latin typeface="Times New Roman"/>
                <a:cs typeface="Times New Roman"/>
              </a:rPr>
              <a:t>Comprender procesos, vinculaciones entre personas y situaciones o circunstancias.</a:t>
            </a:r>
          </a:p>
          <a:p>
            <a:pPr marL="381000" marR="30480" lvl="0" indent="-342900">
              <a:spcBef>
                <a:spcPts val="233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lang="es-PA" sz="3200" spc="-10" dirty="0">
                <a:latin typeface="Times New Roman"/>
                <a:cs typeface="Times New Roman"/>
              </a:rPr>
              <a:t>Identificar problemas</a:t>
            </a:r>
          </a:p>
          <a:p>
            <a:pPr marL="381000" marR="30480" lvl="0" indent="-342900">
              <a:spcBef>
                <a:spcPts val="233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lang="es-PA" sz="3200" spc="-10" dirty="0">
                <a:latin typeface="Times New Roman"/>
                <a:cs typeface="Times New Roman"/>
              </a:rPr>
              <a:t>Generar hipótesis para futuros estudios</a:t>
            </a:r>
            <a:endParaRPr lang="es-PA" sz="3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80458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01C8711-1409-413B-9522-F9BBC058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23101"/>
            <a:ext cx="10134600" cy="553998"/>
          </a:xfrm>
        </p:spPr>
        <p:txBody>
          <a:bodyPr/>
          <a:lstStyle/>
          <a:p>
            <a:r>
              <a:rPr lang="es-PA" sz="3600" dirty="0"/>
              <a:t>Importancia de un buen proceso de observación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862E802-9CA1-4F21-8359-2C47B278F215}"/>
              </a:ext>
            </a:extLst>
          </p:cNvPr>
          <p:cNvSpPr/>
          <p:nvPr/>
        </p:nvSpPr>
        <p:spPr>
          <a:xfrm>
            <a:off x="5796860" y="1348168"/>
            <a:ext cx="6073140" cy="3403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marR="30480" lvl="0" indent="-342900">
              <a:spcBef>
                <a:spcPts val="233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lang="es-PA" sz="2800" spc="-5" dirty="0">
                <a:latin typeface="Arial Nova Light" panose="020B0304020202020204" pitchFamily="34" charset="0"/>
                <a:cs typeface="Times New Roman"/>
              </a:rPr>
              <a:t>No</a:t>
            </a:r>
            <a:r>
              <a:rPr lang="es-PA"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es</a:t>
            </a:r>
            <a:r>
              <a:rPr lang="es-PA" sz="2800" spc="-5" dirty="0">
                <a:latin typeface="Arial Nova Light" panose="020B0304020202020204" pitchFamily="34" charset="0"/>
                <a:cs typeface="Times New Roman"/>
              </a:rPr>
              <a:t> la</a:t>
            </a:r>
            <a:r>
              <a:rPr lang="es-PA"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spc="-10" dirty="0">
                <a:latin typeface="Arial Nova Light" panose="020B0304020202020204" pitchFamily="34" charset="0"/>
                <a:cs typeface="Times New Roman"/>
              </a:rPr>
              <a:t>mera</a:t>
            </a:r>
            <a:r>
              <a:rPr lang="es-PA"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spc="-5" dirty="0">
                <a:latin typeface="Arial Nova Light" panose="020B0304020202020204" pitchFamily="34" charset="0"/>
                <a:cs typeface="Times New Roman"/>
              </a:rPr>
              <a:t>contemplación; implica 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adentrarnos</a:t>
            </a:r>
            <a:r>
              <a:rPr lang="es-PA" sz="28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en profundidad</a:t>
            </a:r>
            <a:r>
              <a:rPr lang="es-PA"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a </a:t>
            </a:r>
            <a:r>
              <a:rPr lang="es-PA" sz="2800" spc="-5" dirty="0">
                <a:latin typeface="Arial Nova Light" panose="020B0304020202020204" pitchFamily="34" charset="0"/>
                <a:cs typeface="Times New Roman"/>
              </a:rPr>
              <a:t>situaciones sociales</a:t>
            </a:r>
            <a:r>
              <a:rPr lang="es-PA"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y</a:t>
            </a:r>
            <a:r>
              <a:rPr lang="es-PA" sz="2800" spc="2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spc="-5" dirty="0">
                <a:latin typeface="Arial Nova Light" panose="020B0304020202020204" pitchFamily="34" charset="0"/>
                <a:cs typeface="Times New Roman"/>
              </a:rPr>
              <a:t>mantener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 un</a:t>
            </a:r>
            <a:r>
              <a:rPr lang="es-PA"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papel</a:t>
            </a:r>
            <a:r>
              <a:rPr lang="es-PA"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spc="-5" dirty="0">
                <a:latin typeface="Arial Nova Light" panose="020B0304020202020204" pitchFamily="34" charset="0"/>
                <a:cs typeface="Times New Roman"/>
              </a:rPr>
              <a:t>activo,</a:t>
            </a:r>
            <a:r>
              <a:rPr lang="es-PA"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así</a:t>
            </a:r>
            <a:r>
              <a:rPr lang="es-PA" sz="28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spc="-5" dirty="0">
                <a:latin typeface="Arial Nova Light" panose="020B0304020202020204" pitchFamily="34" charset="0"/>
                <a:cs typeface="Times New Roman"/>
              </a:rPr>
              <a:t>como </a:t>
            </a:r>
            <a:r>
              <a:rPr lang="es-PA" sz="28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de </a:t>
            </a:r>
            <a:r>
              <a:rPr lang="es-PA" sz="2800" spc="-5" dirty="0">
                <a:latin typeface="Arial Nova Light" panose="020B0304020202020204" pitchFamily="34" charset="0"/>
                <a:cs typeface="Times New Roman"/>
              </a:rPr>
              <a:t>reflexión</a:t>
            </a:r>
            <a:r>
              <a:rPr lang="es-PA"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permanente.</a:t>
            </a:r>
            <a:r>
              <a:rPr lang="es-PA" sz="2800" spc="5" dirty="0">
                <a:latin typeface="Arial Nova Light" panose="020B0304020202020204" pitchFamily="34" charset="0"/>
                <a:cs typeface="Times New Roman"/>
              </a:rPr>
              <a:t> </a:t>
            </a:r>
          </a:p>
          <a:p>
            <a:pPr marL="381000" marR="30480" lvl="0" indent="-342900">
              <a:spcBef>
                <a:spcPts val="233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lang="es-PA" sz="2800" spc="-10" dirty="0">
                <a:latin typeface="Arial Nova Light" panose="020B0304020202020204" pitchFamily="34" charset="0"/>
                <a:cs typeface="Times New Roman"/>
              </a:rPr>
              <a:t>Estar</a:t>
            </a:r>
            <a:r>
              <a:rPr lang="es-PA"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spc="-5" dirty="0">
                <a:latin typeface="Arial Nova Light" panose="020B0304020202020204" pitchFamily="34" charset="0"/>
                <a:cs typeface="Times New Roman"/>
              </a:rPr>
              <a:t>atento</a:t>
            </a:r>
            <a:r>
              <a:rPr lang="es-PA"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a</a:t>
            </a:r>
            <a:r>
              <a:rPr lang="es-PA"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spc="-5" dirty="0">
                <a:latin typeface="Arial Nova Light" panose="020B0304020202020204" pitchFamily="34" charset="0"/>
                <a:cs typeface="Times New Roman"/>
              </a:rPr>
              <a:t>los 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spc="-5" dirty="0">
                <a:latin typeface="Arial Nova Light" panose="020B0304020202020204" pitchFamily="34" charset="0"/>
                <a:cs typeface="Times New Roman"/>
              </a:rPr>
              <a:t>detalles,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 sucesos,</a:t>
            </a:r>
            <a:r>
              <a:rPr lang="es-PA" sz="28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eventos e interacciones.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9F45ADB-5C5C-4534-9669-FFE9D29DE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11" y="1348168"/>
            <a:ext cx="5267063" cy="526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35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01C8711-1409-413B-9522-F9BBC058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23101"/>
            <a:ext cx="10134600" cy="553998"/>
          </a:xfrm>
        </p:spPr>
        <p:txBody>
          <a:bodyPr/>
          <a:lstStyle/>
          <a:p>
            <a:r>
              <a:rPr lang="es-PA" sz="3600" dirty="0"/>
              <a:t>Importancia de un buen proceso de observación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0E98CC0-4F1A-4804-A061-E3B792636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850" y="1437793"/>
            <a:ext cx="7734300" cy="519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656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01C8711-1409-413B-9522-F9BBC058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23101"/>
            <a:ext cx="10134600" cy="553998"/>
          </a:xfrm>
        </p:spPr>
        <p:txBody>
          <a:bodyPr/>
          <a:lstStyle/>
          <a:p>
            <a:r>
              <a:rPr lang="es-PA" sz="3600" dirty="0"/>
              <a:t>Importancia de un buen proceso de observación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618B6-2F26-4B5A-8A60-F05FD02C1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269871"/>
            <a:ext cx="7172162" cy="537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369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01C8711-1409-413B-9522-F9BBC058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23101"/>
            <a:ext cx="10134600" cy="553998"/>
          </a:xfrm>
        </p:spPr>
        <p:txBody>
          <a:bodyPr/>
          <a:lstStyle/>
          <a:p>
            <a:r>
              <a:rPr lang="es-PA" sz="3600" dirty="0"/>
              <a:t>Importancia de un buen proceso de observación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38868B-D1DE-434A-9CCF-3BEBC2C9C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249679"/>
            <a:ext cx="72136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229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01C8711-1409-413B-9522-F9BBC058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3152001"/>
            <a:ext cx="5486400" cy="553998"/>
          </a:xfrm>
        </p:spPr>
        <p:txBody>
          <a:bodyPr/>
          <a:lstStyle/>
          <a:p>
            <a:r>
              <a:rPr lang="es-PA" sz="3600" dirty="0">
                <a:latin typeface="Berlin Sans FB Demi" panose="020E0802020502020306" pitchFamily="34" charset="0"/>
              </a:rPr>
              <a:t>Entrevistas a Profundidad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170432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2F24A7E-5703-4C0C-BBFB-779330C9B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585216"/>
            <a:ext cx="10134600" cy="526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579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4" name="Métodos y técnicas de investigación social - La Entrevista I">
            <a:hlinkClick r:id="" action="ppaction://media"/>
            <a:extLst>
              <a:ext uri="{FF2B5EF4-FFF2-40B4-BE49-F238E27FC236}">
                <a16:creationId xmlns:a16="http://schemas.microsoft.com/office/drawing/2014/main" id="{A985E2B3-D19F-4F1C-B425-21739D0968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" y="609600"/>
            <a:ext cx="10295467" cy="57912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430012" y="5998464"/>
            <a:ext cx="1331976" cy="8046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336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4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Título 5">
            <a:extLst>
              <a:ext uri="{FF2B5EF4-FFF2-40B4-BE49-F238E27FC236}">
                <a16:creationId xmlns:a16="http://schemas.microsoft.com/office/drawing/2014/main" id="{31D48E4F-F95F-488D-9573-B6EBB8383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72087"/>
            <a:ext cx="4914900" cy="553998"/>
          </a:xfrm>
        </p:spPr>
        <p:txBody>
          <a:bodyPr/>
          <a:lstStyle/>
          <a:p>
            <a:r>
              <a:rPr lang="es-PA" sz="3600" dirty="0"/>
              <a:t>Entrevista estructurada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E7C52C7-DC50-4F8D-94A5-852A284C5EED}"/>
              </a:ext>
            </a:extLst>
          </p:cNvPr>
          <p:cNvSpPr/>
          <p:nvPr/>
        </p:nvSpPr>
        <p:spPr>
          <a:xfrm>
            <a:off x="304800" y="1126085"/>
            <a:ext cx="1173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marR="30480" indent="-342900">
              <a:lnSpc>
                <a:spcPct val="100000"/>
              </a:lnSpc>
              <a:spcBef>
                <a:spcPts val="8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lang="es-PA" dirty="0">
                <a:latin typeface="Arial Nova Light" panose="020B0304020202020204" pitchFamily="34" charset="0"/>
                <a:cs typeface="Times New Roman"/>
              </a:rPr>
              <a:t>el</a:t>
            </a:r>
            <a:r>
              <a:rPr lang="es-PA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entrevistador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realiza</a:t>
            </a:r>
            <a:r>
              <a:rPr lang="es-PA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su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labor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con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base en una guía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preguntas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especificas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y</a:t>
            </a:r>
            <a:r>
              <a:rPr lang="es-PA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se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sujeta </a:t>
            </a:r>
            <a:r>
              <a:rPr lang="es-PA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exclusivamente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 a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esta</a:t>
            </a:r>
            <a:r>
              <a:rPr lang="es-PA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(el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instrumento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prescribe que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 ítems</a:t>
            </a:r>
            <a:r>
              <a:rPr lang="es-PA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se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preguntaran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y</a:t>
            </a:r>
            <a:r>
              <a:rPr lang="es-PA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en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 qué orden)</a:t>
            </a:r>
          </a:p>
        </p:txBody>
      </p:sp>
      <p:sp>
        <p:nvSpPr>
          <p:cNvPr id="9" name="Título 5">
            <a:extLst>
              <a:ext uri="{FF2B5EF4-FFF2-40B4-BE49-F238E27FC236}">
                <a16:creationId xmlns:a16="http://schemas.microsoft.com/office/drawing/2014/main" id="{A4D13AFC-656F-453B-8441-655CF8298730}"/>
              </a:ext>
            </a:extLst>
          </p:cNvPr>
          <p:cNvSpPr txBox="1">
            <a:spLocks/>
          </p:cNvSpPr>
          <p:nvPr/>
        </p:nvSpPr>
        <p:spPr>
          <a:xfrm>
            <a:off x="152401" y="1985274"/>
            <a:ext cx="5943600" cy="799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s-PA" sz="3600" kern="0"/>
              <a:t>Entrevista SEMI estructurada</a:t>
            </a:r>
            <a:endParaRPr lang="es-PA" sz="3600" kern="0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44F2E83-3993-486E-9783-13ED18FBB68F}"/>
              </a:ext>
            </a:extLst>
          </p:cNvPr>
          <p:cNvSpPr/>
          <p:nvPr/>
        </p:nvSpPr>
        <p:spPr>
          <a:xfrm>
            <a:off x="266700" y="2600121"/>
            <a:ext cx="115869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dirty="0">
                <a:latin typeface="Arial Nova Light" panose="020B0304020202020204" pitchFamily="34" charset="0"/>
                <a:cs typeface="Times New Roman"/>
              </a:rPr>
              <a:t>se</a:t>
            </a:r>
            <a:r>
              <a:rPr lang="es-PA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basan </a:t>
            </a:r>
            <a:r>
              <a:rPr lang="es-PA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en una</a:t>
            </a:r>
            <a:r>
              <a:rPr lang="es-PA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guía de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asuntos o preguntas y</a:t>
            </a:r>
            <a:r>
              <a:rPr lang="es-PA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el entrevistador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tiene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la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libertad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introducir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 preguntas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adicionales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 para precisar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conceptos u obtener mayor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información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sobre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los </a:t>
            </a:r>
            <a:r>
              <a:rPr lang="es-PA" spc="-10" dirty="0">
                <a:latin typeface="Arial Nova Light" panose="020B0304020202020204" pitchFamily="34" charset="0"/>
                <a:cs typeface="Times New Roman"/>
              </a:rPr>
              <a:t>temas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deseados</a:t>
            </a:r>
            <a:r>
              <a:rPr lang="es-PA" spc="2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(es</a:t>
            </a:r>
            <a:r>
              <a:rPr lang="es-PA" spc="2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decir,</a:t>
            </a:r>
            <a:r>
              <a:rPr lang="es-PA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no</a:t>
            </a:r>
            <a:r>
              <a:rPr lang="es-PA" spc="2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todas</a:t>
            </a:r>
            <a:r>
              <a:rPr lang="es-PA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las</a:t>
            </a:r>
            <a:r>
              <a:rPr lang="es-PA" spc="2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preguntas 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están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predeterminadas).</a:t>
            </a:r>
            <a:endParaRPr lang="es-PA" dirty="0">
              <a:latin typeface="Arial Nova Light" panose="020B03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58C77EC-06DE-4E54-B543-2D563379CEB3}"/>
              </a:ext>
            </a:extLst>
          </p:cNvPr>
          <p:cNvSpPr/>
          <p:nvPr/>
        </p:nvSpPr>
        <p:spPr>
          <a:xfrm>
            <a:off x="6645729" y="4500737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12" name="Título 5">
            <a:extLst>
              <a:ext uri="{FF2B5EF4-FFF2-40B4-BE49-F238E27FC236}">
                <a16:creationId xmlns:a16="http://schemas.microsoft.com/office/drawing/2014/main" id="{8FD0030F-C582-4B5B-A92C-9192491BDC39}"/>
              </a:ext>
            </a:extLst>
          </p:cNvPr>
          <p:cNvSpPr txBox="1">
            <a:spLocks/>
          </p:cNvSpPr>
          <p:nvPr/>
        </p:nvSpPr>
        <p:spPr>
          <a:xfrm>
            <a:off x="168729" y="3701224"/>
            <a:ext cx="5735476" cy="723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s-PA" sz="3600" kern="0"/>
              <a:t>Entrevista NO estructurada</a:t>
            </a:r>
            <a:endParaRPr lang="es-PA" sz="3600" kern="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BFF235F-C03D-47FC-921E-5666A46322D4}"/>
              </a:ext>
            </a:extLst>
          </p:cNvPr>
          <p:cNvSpPr/>
          <p:nvPr/>
        </p:nvSpPr>
        <p:spPr>
          <a:xfrm>
            <a:off x="152400" y="4351156"/>
            <a:ext cx="119035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se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fundamentan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en una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guía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general</a:t>
            </a:r>
            <a:r>
              <a:rPr lang="es-PA" spc="-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contenido y</a:t>
            </a:r>
            <a:r>
              <a:rPr lang="es-PA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el entrevistador posee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la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flexibilidad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para manejarla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( él</a:t>
            </a:r>
            <a:r>
              <a:rPr lang="es-PA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o</a:t>
            </a:r>
            <a:r>
              <a:rPr lang="es-PA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ella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es quien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maneja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el</a:t>
            </a:r>
            <a:r>
              <a:rPr lang="es-PA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ritmo, </a:t>
            </a:r>
            <a:r>
              <a:rPr lang="es-PA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la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 estructura y</a:t>
            </a:r>
            <a:r>
              <a:rPr lang="es-PA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el</a:t>
            </a:r>
            <a:r>
              <a:rPr lang="es-PA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dirty="0">
                <a:latin typeface="Arial Nova Light" panose="020B0304020202020204" pitchFamily="34" charset="0"/>
                <a:cs typeface="Times New Roman"/>
              </a:rPr>
              <a:t>contenido de </a:t>
            </a:r>
            <a:r>
              <a:rPr lang="es-PA" spc="-5" dirty="0">
                <a:latin typeface="Arial Nova Light" panose="020B0304020202020204" pitchFamily="34" charset="0"/>
                <a:cs typeface="Times New Roman"/>
              </a:rPr>
              <a:t>los </a:t>
            </a:r>
            <a:r>
              <a:rPr lang="es-PA" spc="-10" dirty="0">
                <a:latin typeface="Arial Nova Light" panose="020B0304020202020204" pitchFamily="34" charset="0"/>
                <a:cs typeface="Times New Roman"/>
              </a:rPr>
              <a:t>ítems)</a:t>
            </a:r>
            <a:endParaRPr lang="es-PA" dirty="0">
              <a:latin typeface="Arial Nova Light" panose="020B0304020202020204" pitchFamily="34" charset="0"/>
            </a:endParaRPr>
          </a:p>
        </p:txBody>
      </p:sp>
      <p:sp>
        <p:nvSpPr>
          <p:cNvPr id="14" name="Título 5">
            <a:extLst>
              <a:ext uri="{FF2B5EF4-FFF2-40B4-BE49-F238E27FC236}">
                <a16:creationId xmlns:a16="http://schemas.microsoft.com/office/drawing/2014/main" id="{C266550A-049A-4FDA-96FA-B45674DB0143}"/>
              </a:ext>
            </a:extLst>
          </p:cNvPr>
          <p:cNvSpPr txBox="1">
            <a:spLocks/>
          </p:cNvSpPr>
          <p:nvPr/>
        </p:nvSpPr>
        <p:spPr>
          <a:xfrm>
            <a:off x="141514" y="6190807"/>
            <a:ext cx="9383486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PA" sz="3600" b="1" kern="0" dirty="0"/>
              <a:t>Las más usadas son las no estructuradas</a:t>
            </a:r>
          </a:p>
        </p:txBody>
      </p:sp>
    </p:spTree>
    <p:extLst>
      <p:ext uri="{BB962C8B-B14F-4D97-AF65-F5344CB8AC3E}">
        <p14:creationId xmlns:p14="http://schemas.microsoft.com/office/powerpoint/2010/main" val="2565193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01C8711-1409-413B-9522-F9BBC058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0" y="533400"/>
            <a:ext cx="8153400" cy="553998"/>
          </a:xfrm>
        </p:spPr>
        <p:txBody>
          <a:bodyPr/>
          <a:lstStyle/>
          <a:p>
            <a:r>
              <a:rPr lang="es-PA" sz="3600" dirty="0">
                <a:latin typeface="Berlin Sans FB Demi" panose="020E0802020502020306" pitchFamily="34" charset="0"/>
              </a:rPr>
              <a:t>Tipos de preguntas para las entrevistas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AB02E323-999F-449F-9D30-9822FE4C4384}"/>
              </a:ext>
            </a:extLst>
          </p:cNvPr>
          <p:cNvSpPr txBox="1"/>
          <p:nvPr/>
        </p:nvSpPr>
        <p:spPr>
          <a:xfrm>
            <a:off x="510539" y="1532890"/>
            <a:ext cx="11343131" cy="3499676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8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sz="5000" dirty="0">
                <a:latin typeface="Arial Nova Light" panose="020B0304020202020204" pitchFamily="34" charset="0"/>
                <a:cs typeface="Times New Roman"/>
              </a:rPr>
              <a:t>Preguntas</a:t>
            </a:r>
            <a:r>
              <a:rPr sz="50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5000" dirty="0">
                <a:latin typeface="Arial Nova Light" panose="020B0304020202020204" pitchFamily="34" charset="0"/>
                <a:cs typeface="Times New Roman"/>
              </a:rPr>
              <a:t>generales</a:t>
            </a:r>
            <a:r>
              <a:rPr sz="50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5000" dirty="0">
                <a:latin typeface="Arial Nova Light" panose="020B0304020202020204" pitchFamily="34" charset="0"/>
                <a:cs typeface="Times New Roman"/>
              </a:rPr>
              <a:t>(</a:t>
            </a:r>
            <a:r>
              <a:rPr sz="50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5000" dirty="0">
                <a:latin typeface="Arial Nova Light" panose="020B0304020202020204" pitchFamily="34" charset="0"/>
                <a:cs typeface="Times New Roman"/>
              </a:rPr>
              <a:t>gran </a:t>
            </a:r>
            <a:r>
              <a:rPr sz="5000" spc="-5" dirty="0">
                <a:latin typeface="Arial Nova Light" panose="020B0304020202020204" pitchFamily="34" charset="0"/>
                <a:cs typeface="Times New Roman"/>
              </a:rPr>
              <a:t>tour)</a:t>
            </a:r>
            <a:endParaRPr sz="5000" dirty="0">
              <a:latin typeface="Arial Nova Light" panose="020B0304020202020204" pitchFamily="34" charset="0"/>
              <a:cs typeface="Times New Roman"/>
            </a:endParaRPr>
          </a:p>
          <a:p>
            <a:pPr marL="381000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sz="5000" dirty="0">
                <a:latin typeface="Arial Nova Light" panose="020B0304020202020204" pitchFamily="34" charset="0"/>
                <a:cs typeface="Times New Roman"/>
              </a:rPr>
              <a:t>Preguntas</a:t>
            </a:r>
            <a:r>
              <a:rPr sz="5000" spc="-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5000" dirty="0">
                <a:latin typeface="Arial Nova Light" panose="020B0304020202020204" pitchFamily="34" charset="0"/>
                <a:cs typeface="Times New Roman"/>
              </a:rPr>
              <a:t>para</a:t>
            </a:r>
            <a:r>
              <a:rPr sz="50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5000" spc="-5" dirty="0">
                <a:latin typeface="Arial Nova Light" panose="020B0304020202020204" pitchFamily="34" charset="0"/>
                <a:cs typeface="Times New Roman"/>
              </a:rPr>
              <a:t>ejemplificar</a:t>
            </a:r>
            <a:endParaRPr sz="5000" dirty="0">
              <a:latin typeface="Arial Nova Light" panose="020B0304020202020204" pitchFamily="34" charset="0"/>
              <a:cs typeface="Times New Roman"/>
            </a:endParaRPr>
          </a:p>
          <a:p>
            <a:pPr marL="381000" indent="-342900">
              <a:lnSpc>
                <a:spcPct val="100000"/>
              </a:lnSpc>
              <a:spcBef>
                <a:spcPts val="8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sz="5000" dirty="0">
                <a:latin typeface="Arial Nova Light" panose="020B0304020202020204" pitchFamily="34" charset="0"/>
                <a:cs typeface="Times New Roman"/>
              </a:rPr>
              <a:t>Preguntas de</a:t>
            </a:r>
            <a:r>
              <a:rPr sz="50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5000" spc="-5" dirty="0">
                <a:latin typeface="Arial Nova Light" panose="020B0304020202020204" pitchFamily="34" charset="0"/>
                <a:cs typeface="Times New Roman"/>
              </a:rPr>
              <a:t>estructura</a:t>
            </a:r>
            <a:r>
              <a:rPr sz="5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5000" dirty="0">
                <a:latin typeface="Arial Nova Light" panose="020B0304020202020204" pitchFamily="34" charset="0"/>
                <a:cs typeface="Times New Roman"/>
              </a:rPr>
              <a:t>o</a:t>
            </a:r>
            <a:r>
              <a:rPr sz="5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5000" spc="-5" dirty="0">
                <a:latin typeface="Arial Nova Light" panose="020B0304020202020204" pitchFamily="34" charset="0"/>
                <a:cs typeface="Times New Roman"/>
              </a:rPr>
              <a:t>estructurales</a:t>
            </a:r>
            <a:endParaRPr sz="5000" dirty="0">
              <a:latin typeface="Arial Nova Light" panose="020B0304020202020204" pitchFamily="34" charset="0"/>
              <a:cs typeface="Times New Roman"/>
            </a:endParaRPr>
          </a:p>
          <a:p>
            <a:pPr marL="381000" indent="-342900">
              <a:lnSpc>
                <a:spcPct val="100000"/>
              </a:lnSpc>
              <a:spcBef>
                <a:spcPts val="8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sz="5000" dirty="0">
                <a:latin typeface="Arial Nova Light" panose="020B0304020202020204" pitchFamily="34" charset="0"/>
                <a:cs typeface="Times New Roman"/>
              </a:rPr>
              <a:t>Preguntas</a:t>
            </a:r>
            <a:r>
              <a:rPr sz="5000" spc="-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5000" dirty="0">
                <a:latin typeface="Arial Nova Light" panose="020B0304020202020204" pitchFamily="34" charset="0"/>
                <a:cs typeface="Times New Roman"/>
              </a:rPr>
              <a:t>de </a:t>
            </a:r>
            <a:r>
              <a:rPr sz="5000" spc="-5" dirty="0">
                <a:latin typeface="Arial Nova Light" panose="020B0304020202020204" pitchFamily="34" charset="0"/>
                <a:cs typeface="Times New Roman"/>
              </a:rPr>
              <a:t>contraste.</a:t>
            </a:r>
            <a:endParaRPr sz="5000" dirty="0">
              <a:latin typeface="Arial Nova Light" panose="020B0304020202020204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85922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6522E3B4-4F4E-4E63-8159-0E73247A3E03}"/>
              </a:ext>
            </a:extLst>
          </p:cNvPr>
          <p:cNvSpPr txBox="1"/>
          <p:nvPr/>
        </p:nvSpPr>
        <p:spPr>
          <a:xfrm>
            <a:off x="497840" y="593090"/>
            <a:ext cx="10779760" cy="4939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8810" algn="ctr">
              <a:lnSpc>
                <a:spcPct val="100000"/>
              </a:lnSpc>
              <a:spcBef>
                <a:spcPts val="100"/>
              </a:spcBef>
            </a:pPr>
            <a:r>
              <a:rPr sz="3200" b="1" i="1" spc="-5" dirty="0">
                <a:latin typeface="Arial Nova Light" panose="020B0304020202020204" pitchFamily="34" charset="0"/>
                <a:cs typeface="Times New Roman"/>
              </a:rPr>
              <a:t>1-Preguntas</a:t>
            </a:r>
            <a:r>
              <a:rPr sz="3200" b="1" i="1" spc="-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b="1" i="1" dirty="0">
                <a:latin typeface="Arial Nova Light" panose="020B0304020202020204" pitchFamily="34" charset="0"/>
                <a:cs typeface="Times New Roman"/>
              </a:rPr>
              <a:t>generales</a:t>
            </a:r>
            <a:r>
              <a:rPr sz="3200" b="1" i="1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b="1" i="1" dirty="0">
                <a:latin typeface="Arial Nova Light" panose="020B0304020202020204" pitchFamily="34" charset="0"/>
                <a:cs typeface="Times New Roman"/>
              </a:rPr>
              <a:t>(gran</a:t>
            </a:r>
            <a:r>
              <a:rPr sz="3200" b="1" i="1" spc="-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b="1" i="1" spc="10" dirty="0">
                <a:latin typeface="Arial Nova Light" panose="020B0304020202020204" pitchFamily="34" charset="0"/>
                <a:cs typeface="Times New Roman"/>
              </a:rPr>
              <a:t>tour)</a:t>
            </a:r>
            <a:r>
              <a:rPr sz="3200" b="1" spc="10" dirty="0">
                <a:latin typeface="Arial Nova Light" panose="020B0304020202020204" pitchFamily="34" charset="0"/>
                <a:cs typeface="Times New Roman"/>
              </a:rPr>
              <a:t>:</a:t>
            </a:r>
            <a:endParaRPr sz="3200" dirty="0">
              <a:latin typeface="Arial Nova Light" panose="020B0304020202020204" pitchFamily="34" charset="0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750" dirty="0">
              <a:latin typeface="Arial Nova Light" panose="020B0304020202020204" pitchFamily="34" charset="0"/>
              <a:cs typeface="Times New Roman"/>
            </a:endParaRPr>
          </a:p>
          <a:p>
            <a:pPr marL="393700" marR="43180" indent="-342900">
              <a:lnSpc>
                <a:spcPct val="100000"/>
              </a:lnSpc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3200" dirty="0">
                <a:latin typeface="Arial Nova Light" panose="020B0304020202020204" pitchFamily="34" charset="0"/>
                <a:cs typeface="Times New Roman"/>
              </a:rPr>
              <a:t>Parten de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planteamientos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 globales 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(disparadores)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para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dirigirse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al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10" dirty="0">
                <a:latin typeface="Arial Nova Light" panose="020B0304020202020204" pitchFamily="34" charset="0"/>
                <a:cs typeface="Times New Roman"/>
              </a:rPr>
              <a:t>tema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que 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interesa</a:t>
            </a:r>
            <a:r>
              <a:rPr sz="32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al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 entrevistador.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endParaRPr lang="es-PA" sz="3200" spc="5" dirty="0">
              <a:latin typeface="Arial Nova Light" panose="020B0304020202020204" pitchFamily="34" charset="0"/>
              <a:cs typeface="Times New Roman"/>
            </a:endParaRPr>
          </a:p>
          <a:p>
            <a:pPr marL="393700" marR="43180" indent="-342900">
              <a:lnSpc>
                <a:spcPct val="100000"/>
              </a:lnSpc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3200" dirty="0">
                <a:latin typeface="Arial Nova Light" panose="020B0304020202020204" pitchFamily="34" charset="0"/>
                <a:cs typeface="Times New Roman"/>
              </a:rPr>
              <a:t>Son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propias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3200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las </a:t>
            </a:r>
            <a:r>
              <a:rPr sz="32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entrevistas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abiertas.</a:t>
            </a:r>
          </a:p>
          <a:p>
            <a:pPr marL="393700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endParaRPr lang="es-PA" sz="3200" spc="-5" dirty="0">
              <a:latin typeface="Arial Nova Light" panose="020B0304020202020204" pitchFamily="34" charset="0"/>
              <a:cs typeface="Times New Roman"/>
            </a:endParaRPr>
          </a:p>
          <a:p>
            <a:pPr marL="393700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3200" spc="-5" dirty="0" err="1">
                <a:latin typeface="Arial Nova Light" panose="020B0304020202020204" pitchFamily="34" charset="0"/>
                <a:cs typeface="Times New Roman"/>
              </a:rPr>
              <a:t>Ejemplo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:</a:t>
            </a:r>
            <a:endParaRPr sz="3200" dirty="0">
              <a:latin typeface="Arial Nova Light" panose="020B0304020202020204" pitchFamily="34" charset="0"/>
              <a:cs typeface="Times New Roman"/>
            </a:endParaRPr>
          </a:p>
          <a:p>
            <a:pPr marL="393700" marR="109220" indent="-342900">
              <a:lnSpc>
                <a:spcPct val="100000"/>
              </a:lnSpc>
              <a:spcBef>
                <a:spcPts val="8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3200" spc="-5" dirty="0">
                <a:latin typeface="Arial Nova Light" panose="020B0304020202020204" pitchFamily="34" charset="0"/>
                <a:cs typeface="Times New Roman"/>
              </a:rPr>
              <a:t>¿Qué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 opina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de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la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violencia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 entre parejas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de </a:t>
            </a:r>
            <a:r>
              <a:rPr sz="32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matrimonios?</a:t>
            </a:r>
            <a:endParaRPr sz="3200" dirty="0">
              <a:latin typeface="Arial Nova Light" panose="020B0304020202020204" pitchFamily="34" charset="0"/>
              <a:cs typeface="Times New Roman"/>
            </a:endParaRPr>
          </a:p>
          <a:p>
            <a:pPr marL="393700" indent="-342900">
              <a:lnSpc>
                <a:spcPct val="100000"/>
              </a:lnSpc>
              <a:spcBef>
                <a:spcPts val="8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3200" spc="-5" dirty="0">
                <a:latin typeface="Arial Nova Light" panose="020B0304020202020204" pitchFamily="34" charset="0"/>
                <a:cs typeface="Times New Roman"/>
              </a:rPr>
              <a:t>¿Cuáles</a:t>
            </a:r>
            <a:r>
              <a:rPr sz="32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son sus</a:t>
            </a:r>
            <a:r>
              <a:rPr sz="32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metas</a:t>
            </a:r>
            <a:r>
              <a:rPr sz="32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en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la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vida?</a:t>
            </a:r>
          </a:p>
        </p:txBody>
      </p:sp>
    </p:spTree>
    <p:extLst>
      <p:ext uri="{BB962C8B-B14F-4D97-AF65-F5344CB8AC3E}">
        <p14:creationId xmlns:p14="http://schemas.microsoft.com/office/powerpoint/2010/main" val="2416828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object 858">
            <a:extLst>
              <a:ext uri="{FF2B5EF4-FFF2-40B4-BE49-F238E27FC236}">
                <a16:creationId xmlns:a16="http://schemas.microsoft.com/office/drawing/2014/main" id="{0C440170-26DE-4CCB-A420-01E3EBAA5272}"/>
              </a:ext>
            </a:extLst>
          </p:cNvPr>
          <p:cNvSpPr txBox="1"/>
          <p:nvPr/>
        </p:nvSpPr>
        <p:spPr>
          <a:xfrm>
            <a:off x="290829" y="593090"/>
            <a:ext cx="11672571" cy="52398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2410" algn="ctr">
              <a:lnSpc>
                <a:spcPct val="100000"/>
              </a:lnSpc>
              <a:spcBef>
                <a:spcPts val="100"/>
              </a:spcBef>
            </a:pPr>
            <a:r>
              <a:rPr sz="3200" b="1" i="1" spc="-5" dirty="0">
                <a:latin typeface="Arial Nova Light" panose="020B0304020202020204" pitchFamily="34" charset="0"/>
                <a:cs typeface="Times New Roman"/>
              </a:rPr>
              <a:t>2-Preguntas</a:t>
            </a:r>
            <a:r>
              <a:rPr sz="3200" b="1" i="1" spc="-2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b="1" i="1" dirty="0">
                <a:latin typeface="Arial Nova Light" panose="020B0304020202020204" pitchFamily="34" charset="0"/>
                <a:cs typeface="Times New Roman"/>
              </a:rPr>
              <a:t>para </a:t>
            </a:r>
            <a:r>
              <a:rPr sz="3200" b="1" i="1" spc="5" dirty="0">
                <a:latin typeface="Arial Nova Light" panose="020B0304020202020204" pitchFamily="34" charset="0"/>
                <a:cs typeface="Times New Roman"/>
              </a:rPr>
              <a:t>ejemplificar</a:t>
            </a:r>
            <a:r>
              <a:rPr sz="3200" b="1" spc="5" dirty="0">
                <a:latin typeface="Arial Nova Light" panose="020B0304020202020204" pitchFamily="34" charset="0"/>
                <a:cs typeface="Times New Roman"/>
              </a:rPr>
              <a:t>:</a:t>
            </a:r>
            <a:endParaRPr sz="3200" dirty="0">
              <a:latin typeface="Arial Nova Light" panose="020B0304020202020204" pitchFamily="34" charset="0"/>
              <a:cs typeface="Times New Roman"/>
            </a:endParaRPr>
          </a:p>
          <a:p>
            <a:pPr marL="393700" marR="259715" indent="-342900">
              <a:lnSpc>
                <a:spcPct val="99900"/>
              </a:lnSpc>
              <a:spcBef>
                <a:spcPts val="231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3200" spc="-5" dirty="0">
                <a:latin typeface="Arial Nova Light" panose="020B0304020202020204" pitchFamily="34" charset="0"/>
                <a:cs typeface="Times New Roman"/>
              </a:rPr>
              <a:t>Sirven como</a:t>
            </a:r>
            <a:r>
              <a:rPr sz="3200" spc="3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b="1" spc="5" dirty="0">
                <a:latin typeface="Arial Nova Light" panose="020B0304020202020204" pitchFamily="34" charset="0"/>
                <a:cs typeface="Times New Roman"/>
              </a:rPr>
              <a:t>disparadore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s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para exploraciones </a:t>
            </a:r>
            <a:r>
              <a:rPr sz="32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más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profundas, en las cuales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se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solicita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al </a:t>
            </a:r>
            <a:r>
              <a:rPr sz="3200" dirty="0" err="1">
                <a:latin typeface="Arial Nova Light" panose="020B0304020202020204" pitchFamily="34" charset="0"/>
                <a:cs typeface="Times New Roman"/>
              </a:rPr>
              <a:t>entrevistado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 que proporcione un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ejemplo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 de</a:t>
            </a:r>
            <a:r>
              <a:rPr sz="32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un </a:t>
            </a:r>
            <a:r>
              <a:rPr sz="32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evento, un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suceso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o una categoría.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endParaRPr lang="es-PA" sz="3200" spc="5" dirty="0">
              <a:latin typeface="Arial Nova Light" panose="020B0304020202020204" pitchFamily="34" charset="0"/>
              <a:cs typeface="Times New Roman"/>
            </a:endParaRPr>
          </a:p>
          <a:p>
            <a:pPr marL="393700" marR="259715" indent="-342900">
              <a:lnSpc>
                <a:spcPct val="99900"/>
              </a:lnSpc>
              <a:spcBef>
                <a:spcPts val="231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3200" spc="-5" dirty="0" err="1">
                <a:latin typeface="Arial Nova Light" panose="020B0304020202020204" pitchFamily="34" charset="0"/>
                <a:cs typeface="Times New Roman"/>
              </a:rPr>
              <a:t>Ejemplo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:</a:t>
            </a:r>
            <a:endParaRPr sz="3200" dirty="0">
              <a:latin typeface="Arial Nova Light" panose="020B0304020202020204" pitchFamily="34" charset="0"/>
              <a:cs typeface="Times New Roman"/>
            </a:endParaRPr>
          </a:p>
          <a:p>
            <a:pPr marL="393700" marR="43180" indent="-342900">
              <a:lnSpc>
                <a:spcPct val="100000"/>
              </a:lnSpc>
              <a:spcBef>
                <a:spcPts val="8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3200" spc="-5" dirty="0">
                <a:latin typeface="Arial Nova Light" panose="020B0304020202020204" pitchFamily="34" charset="0"/>
                <a:cs typeface="Times New Roman"/>
              </a:rPr>
              <a:t>Usted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 ha comentado que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la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 atención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médica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es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 pésima en este hospital,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¿podría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proporcionarme </a:t>
            </a:r>
            <a:r>
              <a:rPr sz="32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un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ejemplo?</a:t>
            </a:r>
            <a:endParaRPr sz="3200" dirty="0">
              <a:latin typeface="Arial Nova Light" panose="020B0304020202020204" pitchFamily="34" charset="0"/>
              <a:cs typeface="Times New Roman"/>
            </a:endParaRPr>
          </a:p>
          <a:p>
            <a:pPr marL="393700" marR="325120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3200" spc="-5" dirty="0">
                <a:latin typeface="Arial Nova Light" panose="020B0304020202020204" pitchFamily="34" charset="0"/>
                <a:cs typeface="Times New Roman"/>
              </a:rPr>
              <a:t>¿Qué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situaciones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le</a:t>
            </a:r>
            <a:r>
              <a:rPr sz="3200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 err="1">
                <a:latin typeface="Arial Nova Light" panose="020B0304020202020204" pitchFamily="34" charset="0"/>
                <a:cs typeface="Times New Roman"/>
              </a:rPr>
              <a:t>generaban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200" spc="5" dirty="0">
                <a:latin typeface="Arial Nova Light" panose="020B0304020202020204" pitchFamily="34" charset="0"/>
                <a:cs typeface="Times New Roman"/>
              </a:rPr>
              <a:t>más </a:t>
            </a:r>
            <a:r>
              <a:rPr sz="3200" dirty="0" err="1">
                <a:latin typeface="Arial Nova Light" panose="020B0304020202020204" pitchFamily="34" charset="0"/>
                <a:cs typeface="Times New Roman"/>
              </a:rPr>
              <a:t>ansiedad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200" dirty="0">
                <a:latin typeface="Arial Nova Light" panose="020B0304020202020204" pitchFamily="34" charset="0"/>
                <a:cs typeface="Times New Roman"/>
              </a:rPr>
              <a:t>durante el confinamiento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, podría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ejemplificar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32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manera</a:t>
            </a:r>
            <a:r>
              <a:rPr sz="32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spc="-5" dirty="0">
                <a:latin typeface="Arial Nova Light" panose="020B0304020202020204" pitchFamily="34" charset="0"/>
                <a:cs typeface="Times New Roman"/>
              </a:rPr>
              <a:t>mas </a:t>
            </a:r>
            <a:r>
              <a:rPr sz="32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200" dirty="0">
                <a:latin typeface="Arial Nova Light" panose="020B0304020202020204" pitchFamily="34" charset="0"/>
                <a:cs typeface="Times New Roman"/>
              </a:rPr>
              <a:t>concreta?</a:t>
            </a:r>
          </a:p>
        </p:txBody>
      </p:sp>
    </p:spTree>
    <p:extLst>
      <p:ext uri="{BB962C8B-B14F-4D97-AF65-F5344CB8AC3E}">
        <p14:creationId xmlns:p14="http://schemas.microsoft.com/office/powerpoint/2010/main" val="1295375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object 858">
            <a:extLst>
              <a:ext uri="{FF2B5EF4-FFF2-40B4-BE49-F238E27FC236}">
                <a16:creationId xmlns:a16="http://schemas.microsoft.com/office/drawing/2014/main" id="{5D83DC45-126E-427C-B92A-7FD8989EEA63}"/>
              </a:ext>
            </a:extLst>
          </p:cNvPr>
          <p:cNvSpPr txBox="1"/>
          <p:nvPr/>
        </p:nvSpPr>
        <p:spPr>
          <a:xfrm>
            <a:off x="466768" y="685800"/>
            <a:ext cx="11355831" cy="41165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1495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latin typeface="Arial Nova Light" panose="020B0304020202020204" pitchFamily="34" charset="0"/>
                <a:cs typeface="Times New Roman"/>
              </a:rPr>
              <a:t>3</a:t>
            </a:r>
            <a:r>
              <a:rPr sz="3000" b="1" i="1" spc="-5" dirty="0">
                <a:latin typeface="Arial Nova Light" panose="020B0304020202020204" pitchFamily="34" charset="0"/>
                <a:cs typeface="Times New Roman"/>
              </a:rPr>
              <a:t>-Preguntas </a:t>
            </a:r>
            <a:r>
              <a:rPr sz="3000" b="1" i="1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3000" b="1" i="1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b="1" i="1" spc="-5" dirty="0">
                <a:latin typeface="Arial Nova Light" panose="020B0304020202020204" pitchFamily="34" charset="0"/>
                <a:cs typeface="Times New Roman"/>
              </a:rPr>
              <a:t>estructura</a:t>
            </a:r>
            <a:r>
              <a:rPr sz="3000" b="1" i="1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b="1" i="1" dirty="0">
                <a:latin typeface="Arial Nova Light" panose="020B0304020202020204" pitchFamily="34" charset="0"/>
                <a:cs typeface="Times New Roman"/>
              </a:rPr>
              <a:t>o</a:t>
            </a:r>
            <a:r>
              <a:rPr sz="3000" b="1" i="1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b="1" i="1" spc="-5" dirty="0">
                <a:latin typeface="Arial Nova Light" panose="020B0304020202020204" pitchFamily="34" charset="0"/>
                <a:cs typeface="Times New Roman"/>
              </a:rPr>
              <a:t>estructurales:</a:t>
            </a:r>
            <a:endParaRPr sz="3000" dirty="0">
              <a:latin typeface="Arial Nova Light" panose="020B0304020202020204" pitchFamily="34" charset="0"/>
              <a:cs typeface="Times New Roman"/>
            </a:endParaRPr>
          </a:p>
          <a:p>
            <a:pPr marL="393700" marR="649605" indent="-342900">
              <a:lnSpc>
                <a:spcPct val="100000"/>
              </a:lnSpc>
              <a:spcBef>
                <a:spcPts val="263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700" algn="l"/>
              </a:tabLst>
            </a:pP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E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l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 err="1">
                <a:latin typeface="Arial Nova Light" panose="020B0304020202020204" pitchFamily="34" charset="0"/>
                <a:cs typeface="Times New Roman"/>
              </a:rPr>
              <a:t>entrevistador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solicita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al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entrevistado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una </a:t>
            </a:r>
            <a:r>
              <a:rPr sz="30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 err="1">
                <a:latin typeface="Arial Nova Light" panose="020B0304020202020204" pitchFamily="34" charset="0"/>
                <a:cs typeface="Times New Roman"/>
              </a:rPr>
              <a:t>lista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 err="1">
                <a:latin typeface="Arial Nova Light" panose="020B0304020202020204" pitchFamily="34" charset="0"/>
                <a:cs typeface="Times New Roman"/>
              </a:rPr>
              <a:t>conceptos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 a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manera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de conjuntos o </a:t>
            </a:r>
            <a:r>
              <a:rPr sz="30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categorías. </a:t>
            </a:r>
            <a:endParaRPr lang="es-PA" sz="3000" dirty="0">
              <a:latin typeface="Arial Nova Light" panose="020B0304020202020204" pitchFamily="34" charset="0"/>
              <a:cs typeface="Times New Roman"/>
            </a:endParaRPr>
          </a:p>
          <a:p>
            <a:pPr marL="393700" marR="649605" indent="-342900">
              <a:lnSpc>
                <a:spcPct val="100000"/>
              </a:lnSpc>
              <a:spcBef>
                <a:spcPts val="263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700" algn="l"/>
              </a:tabLst>
            </a:pPr>
            <a:r>
              <a:rPr sz="3000" spc="-5" dirty="0" err="1">
                <a:latin typeface="Arial Nova Light" panose="020B0304020202020204" pitchFamily="34" charset="0"/>
                <a:cs typeface="Times New Roman"/>
              </a:rPr>
              <a:t>Ejemplo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:</a:t>
            </a:r>
            <a:endParaRPr sz="3000" dirty="0">
              <a:latin typeface="Arial Nova Light" panose="020B0304020202020204" pitchFamily="34" charset="0"/>
              <a:cs typeface="Times New Roman"/>
            </a:endParaRPr>
          </a:p>
          <a:p>
            <a:pPr marL="393700" marR="64135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3000" spc="-5" dirty="0">
                <a:latin typeface="Arial Nova Light" panose="020B0304020202020204" pitchFamily="34" charset="0"/>
                <a:cs typeface="Times New Roman"/>
              </a:rPr>
              <a:t>¿</a:t>
            </a: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Qué tipo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30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problemas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tuvo</a:t>
            </a:r>
            <a:r>
              <a:rPr sz="30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al</a:t>
            </a:r>
            <a:r>
              <a:rPr sz="30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construir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este </a:t>
            </a:r>
            <a:r>
              <a:rPr sz="30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puente?</a:t>
            </a:r>
          </a:p>
          <a:p>
            <a:pPr marL="393700" marR="43180" indent="-342900">
              <a:lnSpc>
                <a:spcPct val="100000"/>
              </a:lnSpc>
              <a:spcBef>
                <a:spcPts val="8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3000" spc="-5" dirty="0">
                <a:latin typeface="Arial Nova Light" panose="020B0304020202020204" pitchFamily="34" charset="0"/>
                <a:cs typeface="Times New Roman"/>
              </a:rPr>
              <a:t>¿Qué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elementos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10" dirty="0">
                <a:latin typeface="Arial Nova Light" panose="020B0304020202020204" pitchFamily="34" charset="0"/>
                <a:cs typeface="Times New Roman"/>
              </a:rPr>
              <a:t>toma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en cuenta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para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decir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 que </a:t>
            </a:r>
            <a:r>
              <a:rPr sz="30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la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 ropa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una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tienda </a:t>
            </a:r>
            <a:r>
              <a:rPr sz="3000" spc="-5" dirty="0" err="1">
                <a:latin typeface="Arial Nova Light" panose="020B0304020202020204" pitchFamily="34" charset="0"/>
                <a:cs typeface="Times New Roman"/>
              </a:rPr>
              <a:t>departamental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es de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 err="1">
                <a:latin typeface="Arial Nova Light" panose="020B0304020202020204" pitchFamily="34" charset="0"/>
                <a:cs typeface="Times New Roman"/>
              </a:rPr>
              <a:t>buena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 calidad?</a:t>
            </a:r>
          </a:p>
        </p:txBody>
      </p:sp>
    </p:spTree>
    <p:extLst>
      <p:ext uri="{BB962C8B-B14F-4D97-AF65-F5344CB8AC3E}">
        <p14:creationId xmlns:p14="http://schemas.microsoft.com/office/powerpoint/2010/main" val="603470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object 858">
            <a:extLst>
              <a:ext uri="{FF2B5EF4-FFF2-40B4-BE49-F238E27FC236}">
                <a16:creationId xmlns:a16="http://schemas.microsoft.com/office/drawing/2014/main" id="{42DB12AA-48E8-472A-AB72-6D7A044B1420}"/>
              </a:ext>
            </a:extLst>
          </p:cNvPr>
          <p:cNvSpPr txBox="1"/>
          <p:nvPr/>
        </p:nvSpPr>
        <p:spPr>
          <a:xfrm>
            <a:off x="228600" y="465338"/>
            <a:ext cx="11443971" cy="5377113"/>
          </a:xfrm>
          <a:prstGeom prst="rect">
            <a:avLst/>
          </a:prstGeom>
        </p:spPr>
        <p:txBody>
          <a:bodyPr vert="horz" wrap="square" lIns="0" tIns="232410" rIns="0" bIns="0" rtlCol="0">
            <a:spAutoFit/>
          </a:bodyPr>
          <a:lstStyle/>
          <a:p>
            <a:pPr marL="2119630" algn="just">
              <a:lnSpc>
                <a:spcPct val="100000"/>
              </a:lnSpc>
              <a:spcBef>
                <a:spcPts val="1830"/>
              </a:spcBef>
            </a:pPr>
            <a:r>
              <a:rPr sz="3000" b="1" i="1" spc="-5" dirty="0">
                <a:latin typeface="Arial Nova Light" panose="020B0304020202020204" pitchFamily="34" charset="0"/>
                <a:cs typeface="Times New Roman"/>
              </a:rPr>
              <a:t>4-Preguntas</a:t>
            </a:r>
            <a:r>
              <a:rPr sz="3000" b="1" i="1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b="1" i="1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3000" b="1" i="1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b="1" i="1" spc="-5" dirty="0">
                <a:latin typeface="Arial Nova Light" panose="020B0304020202020204" pitchFamily="34" charset="0"/>
                <a:cs typeface="Times New Roman"/>
              </a:rPr>
              <a:t>contraste:</a:t>
            </a:r>
            <a:endParaRPr sz="3000" dirty="0">
              <a:latin typeface="Arial Nova Light" panose="020B0304020202020204" pitchFamily="34" charset="0"/>
              <a:cs typeface="Times New Roman"/>
            </a:endParaRPr>
          </a:p>
          <a:p>
            <a:pPr marL="393700" marR="80010" indent="-342900">
              <a:lnSpc>
                <a:spcPct val="100000"/>
              </a:lnSpc>
              <a:spcBef>
                <a:spcPts val="173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700" algn="l"/>
              </a:tabLst>
            </a:pPr>
            <a:r>
              <a:rPr sz="3000" dirty="0">
                <a:latin typeface="Arial Nova Light" panose="020B0304020202020204" pitchFamily="34" charset="0"/>
                <a:cs typeface="Times New Roman"/>
              </a:rPr>
              <a:t>Al entrevistado se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le cuestiona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sobre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similitudes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y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diferencias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respecto a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símbolos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o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tópicos,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y se </a:t>
            </a:r>
            <a:r>
              <a:rPr sz="30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le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pide</a:t>
            </a:r>
            <a:r>
              <a:rPr sz="30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que</a:t>
            </a:r>
            <a:r>
              <a:rPr sz="3000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clasifique</a:t>
            </a:r>
            <a:r>
              <a:rPr sz="30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símbolos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 en categorías.</a:t>
            </a:r>
          </a:p>
          <a:p>
            <a:pPr marL="393700" indent="-342900" algn="just">
              <a:lnSpc>
                <a:spcPct val="100000"/>
              </a:lnSpc>
              <a:spcBef>
                <a:spcPts val="8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700" algn="l"/>
              </a:tabLst>
            </a:pPr>
            <a:endParaRPr lang="es-PA" sz="3000" spc="-5" dirty="0">
              <a:latin typeface="Arial Nova Light" panose="020B0304020202020204" pitchFamily="34" charset="0"/>
              <a:cs typeface="Times New Roman"/>
            </a:endParaRPr>
          </a:p>
          <a:p>
            <a:pPr marL="393700" indent="-342900" algn="just">
              <a:lnSpc>
                <a:spcPct val="100000"/>
              </a:lnSpc>
              <a:spcBef>
                <a:spcPts val="8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700" algn="l"/>
              </a:tabLst>
            </a:pPr>
            <a:r>
              <a:rPr sz="3000" spc="-5" dirty="0" err="1">
                <a:latin typeface="Arial Nova Light" panose="020B0304020202020204" pitchFamily="34" charset="0"/>
                <a:cs typeface="Times New Roman"/>
              </a:rPr>
              <a:t>Ejemplo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:</a:t>
            </a:r>
            <a:endParaRPr sz="3000" dirty="0">
              <a:latin typeface="Arial Nova Light" panose="020B0304020202020204" pitchFamily="34" charset="0"/>
              <a:cs typeface="Times New Roman"/>
            </a:endParaRPr>
          </a:p>
          <a:p>
            <a:pPr marL="393700" marR="43180" indent="-342900">
              <a:lnSpc>
                <a:spcPct val="100000"/>
              </a:lnSpc>
              <a:spcBef>
                <a:spcPts val="8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3000" dirty="0">
                <a:latin typeface="Arial Nova Light" panose="020B0304020202020204" pitchFamily="34" charset="0"/>
                <a:cs typeface="Times New Roman"/>
              </a:rPr>
              <a:t>Hay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personas a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las</a:t>
            </a:r>
            <a:r>
              <a:rPr sz="30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que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les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agrada</a:t>
            </a:r>
            <a:r>
              <a:rPr sz="3000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que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los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pendiente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s</a:t>
            </a:r>
            <a:r>
              <a:rPr sz="30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3000" spc="2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la</a:t>
            </a:r>
            <a:r>
              <a:rPr sz="3000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tienda</a:t>
            </a:r>
            <a:r>
              <a:rPr sz="3000" spc="2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se</a:t>
            </a:r>
            <a:r>
              <a:rPr sz="3000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mantengan</a:t>
            </a:r>
            <a:r>
              <a:rPr sz="3000" spc="2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 err="1">
                <a:latin typeface="Arial Nova Light" panose="020B0304020202020204" pitchFamily="34" charset="0"/>
                <a:cs typeface="Times New Roman"/>
              </a:rPr>
              <a:t>cerca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al</a:t>
            </a:r>
            <a:r>
              <a:rPr sz="30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cliente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y</a:t>
            </a:r>
            <a:r>
              <a:rPr sz="3000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al</a:t>
            </a:r>
            <a:r>
              <a:rPr sz="30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pendiente de sus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necesidades, </a:t>
            </a:r>
            <a:r>
              <a:rPr sz="3000" spc="-5" dirty="0" err="1">
                <a:latin typeface="Arial Nova Light" panose="020B0304020202020204" pitchFamily="34" charset="0"/>
                <a:cs typeface="Times New Roman"/>
              </a:rPr>
              <a:t>mientras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 err="1">
                <a:latin typeface="Arial Nova Light" panose="020B0304020202020204" pitchFamily="34" charset="0"/>
                <a:cs typeface="Times New Roman"/>
              </a:rPr>
              <a:t>otras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prefieren</a:t>
            </a:r>
            <a:r>
              <a:rPr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que</a:t>
            </a:r>
            <a:r>
              <a:rPr sz="3000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 err="1">
                <a:latin typeface="Arial Nova Light" panose="020B0304020202020204" pitchFamily="34" charset="0"/>
                <a:cs typeface="Times New Roman"/>
              </a:rPr>
              <a:t>acudan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 err="1">
                <a:latin typeface="Arial Nova Light" panose="020B0304020202020204" pitchFamily="34" charset="0"/>
                <a:cs typeface="Times New Roman"/>
              </a:rPr>
              <a:t>solamente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si se les requiere,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¿usted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qué opina en </a:t>
            </a:r>
            <a:r>
              <a:rPr sz="30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cada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caso?</a:t>
            </a:r>
          </a:p>
        </p:txBody>
      </p:sp>
    </p:spTree>
    <p:extLst>
      <p:ext uri="{BB962C8B-B14F-4D97-AF65-F5344CB8AC3E}">
        <p14:creationId xmlns:p14="http://schemas.microsoft.com/office/powerpoint/2010/main" val="5339793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object 858">
            <a:extLst>
              <a:ext uri="{FF2B5EF4-FFF2-40B4-BE49-F238E27FC236}">
                <a16:creationId xmlns:a16="http://schemas.microsoft.com/office/drawing/2014/main" id="{42DB12AA-48E8-472A-AB72-6D7A044B1420}"/>
              </a:ext>
            </a:extLst>
          </p:cNvPr>
          <p:cNvSpPr txBox="1"/>
          <p:nvPr/>
        </p:nvSpPr>
        <p:spPr>
          <a:xfrm>
            <a:off x="228600" y="465338"/>
            <a:ext cx="11443971" cy="2979021"/>
          </a:xfrm>
          <a:prstGeom prst="rect">
            <a:avLst/>
          </a:prstGeom>
        </p:spPr>
        <p:txBody>
          <a:bodyPr vert="horz" wrap="square" lIns="0" tIns="232410" rIns="0" bIns="0" rtlCol="0">
            <a:spAutoFit/>
          </a:bodyPr>
          <a:lstStyle/>
          <a:p>
            <a:pPr marL="2119630" algn="just">
              <a:lnSpc>
                <a:spcPct val="100000"/>
              </a:lnSpc>
              <a:spcBef>
                <a:spcPts val="1830"/>
              </a:spcBef>
            </a:pPr>
            <a:r>
              <a:rPr sz="3000" b="1" i="1" spc="-5" dirty="0">
                <a:latin typeface="Arial Nova Light" panose="020B0304020202020204" pitchFamily="34" charset="0"/>
                <a:cs typeface="Times New Roman"/>
              </a:rPr>
              <a:t>4-Preguntas</a:t>
            </a:r>
            <a:r>
              <a:rPr sz="3000" b="1" i="1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b="1" i="1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3000" b="1" i="1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b="1" i="1" spc="-5" dirty="0">
                <a:latin typeface="Arial Nova Light" panose="020B0304020202020204" pitchFamily="34" charset="0"/>
                <a:cs typeface="Times New Roman"/>
              </a:rPr>
              <a:t>contraste:</a:t>
            </a:r>
            <a:endParaRPr sz="3000" dirty="0">
              <a:latin typeface="Arial Nova Light" panose="020B0304020202020204" pitchFamily="34" charset="0"/>
              <a:cs typeface="Times New Roman"/>
            </a:endParaRPr>
          </a:p>
          <a:p>
            <a:pPr marL="393700" marR="80010" indent="-342900">
              <a:lnSpc>
                <a:spcPct val="100000"/>
              </a:lnSpc>
              <a:spcBef>
                <a:spcPts val="173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700" algn="l"/>
              </a:tabLst>
            </a:pPr>
            <a:r>
              <a:rPr sz="3000" dirty="0">
                <a:latin typeface="Arial Nova Light" panose="020B0304020202020204" pitchFamily="34" charset="0"/>
                <a:cs typeface="Times New Roman"/>
              </a:rPr>
              <a:t>Al entrevistado se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le cuestiona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sobre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similitudes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y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diferencias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respecto a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símbolos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o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tópicos,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y se </a:t>
            </a:r>
            <a:r>
              <a:rPr sz="30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le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pide</a:t>
            </a:r>
            <a:r>
              <a:rPr sz="30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que</a:t>
            </a:r>
            <a:r>
              <a:rPr sz="3000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clasifique</a:t>
            </a:r>
            <a:r>
              <a:rPr sz="30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3000" spc="-5" dirty="0">
                <a:latin typeface="Arial Nova Light" panose="020B0304020202020204" pitchFamily="34" charset="0"/>
                <a:cs typeface="Times New Roman"/>
              </a:rPr>
              <a:t>símbolos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 en </a:t>
            </a:r>
            <a:r>
              <a:rPr sz="3000" dirty="0" err="1">
                <a:latin typeface="Arial Nova Light" panose="020B0304020202020204" pitchFamily="34" charset="0"/>
                <a:cs typeface="Times New Roman"/>
              </a:rPr>
              <a:t>categorías</a:t>
            </a:r>
            <a:r>
              <a:rPr sz="3000" dirty="0">
                <a:latin typeface="Arial Nova Light" panose="020B0304020202020204" pitchFamily="34" charset="0"/>
                <a:cs typeface="Times New Roman"/>
              </a:rPr>
              <a:t>.</a:t>
            </a:r>
            <a:endParaRPr lang="es-PA" sz="3000" dirty="0">
              <a:latin typeface="Arial Nova Light" panose="020B0304020202020204" pitchFamily="34" charset="0"/>
              <a:cs typeface="Times New Roman"/>
            </a:endParaRPr>
          </a:p>
          <a:p>
            <a:pPr marL="393700" marR="80010" indent="-342900">
              <a:lnSpc>
                <a:spcPct val="100000"/>
              </a:lnSpc>
              <a:spcBef>
                <a:spcPts val="173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700" algn="l"/>
              </a:tabLst>
            </a:pP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Otro ejemplo:</a:t>
            </a:r>
            <a:endParaRPr sz="3000" dirty="0">
              <a:latin typeface="Arial Nova Light" panose="020B0304020202020204" pitchFamily="34" charset="0"/>
              <a:cs typeface="Times New Roman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BD1FE3B-2702-42D8-8779-49C38980744A}"/>
              </a:ext>
            </a:extLst>
          </p:cNvPr>
          <p:cNvSpPr/>
          <p:nvPr/>
        </p:nvSpPr>
        <p:spPr>
          <a:xfrm>
            <a:off x="464185" y="3611236"/>
            <a:ext cx="10972800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marR="30480" indent="-342900">
              <a:lnSpc>
                <a:spcPct val="99900"/>
              </a:lnSpc>
              <a:spcBef>
                <a:spcPts val="1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lang="es-PA" sz="3000" spc="-10" dirty="0">
                <a:latin typeface="Arial Nova Light" panose="020B0304020202020204" pitchFamily="34" charset="0"/>
                <a:cs typeface="Times New Roman"/>
              </a:rPr>
              <a:t>¿Cómo</a:t>
            </a:r>
            <a:r>
              <a:rPr lang="es-PA"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es que</a:t>
            </a:r>
            <a:r>
              <a:rPr lang="es-PA"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trato</a:t>
            </a:r>
            <a:r>
              <a:rPr lang="es-PA"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que</a:t>
            </a:r>
            <a:r>
              <a:rPr lang="es-PA"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usted</a:t>
            </a:r>
            <a:r>
              <a:rPr lang="es-PA" sz="30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recibe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 de</a:t>
            </a:r>
            <a:r>
              <a:rPr lang="es-PA" sz="30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las 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enfermeras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 del</a:t>
            </a: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 turno</a:t>
            </a:r>
            <a:r>
              <a:rPr lang="es-PA" sz="30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matutino,</a:t>
            </a:r>
            <a:r>
              <a:rPr lang="es-PA" sz="30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en comparación con el</a:t>
            </a:r>
            <a:r>
              <a:rPr lang="es-PA" sz="30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trato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 de </a:t>
            </a: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las 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del </a:t>
            </a:r>
            <a:r>
              <a:rPr lang="es-PA" sz="30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turno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 vespertino</a:t>
            </a:r>
            <a:r>
              <a:rPr lang="es-PA" sz="30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o nocturno?</a:t>
            </a:r>
          </a:p>
          <a:p>
            <a:pPr marL="381000" indent="-342900">
              <a:lnSpc>
                <a:spcPct val="100000"/>
              </a:lnSpc>
              <a:spcBef>
                <a:spcPts val="8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¿qué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 semejanzas</a:t>
            </a: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y</a:t>
            </a:r>
            <a:r>
              <a:rPr lang="es-PA" sz="3000" spc="2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3000" spc="-5" dirty="0">
                <a:latin typeface="Arial Nova Light" panose="020B0304020202020204" pitchFamily="34" charset="0"/>
                <a:cs typeface="Times New Roman"/>
              </a:rPr>
              <a:t>diferencias</a:t>
            </a:r>
            <a:r>
              <a:rPr lang="es-PA" sz="3000" dirty="0">
                <a:latin typeface="Arial Nova Light" panose="020B0304020202020204" pitchFamily="34" charset="0"/>
                <a:cs typeface="Times New Roman"/>
              </a:rPr>
              <a:t> encuentra?</a:t>
            </a:r>
          </a:p>
        </p:txBody>
      </p:sp>
    </p:spTree>
    <p:extLst>
      <p:ext uri="{BB962C8B-B14F-4D97-AF65-F5344CB8AC3E}">
        <p14:creationId xmlns:p14="http://schemas.microsoft.com/office/powerpoint/2010/main" val="17517265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F9CED22-D9B3-419B-B52B-01FBB532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0" y="3152001"/>
            <a:ext cx="4000500" cy="553998"/>
          </a:xfrm>
        </p:spPr>
        <p:txBody>
          <a:bodyPr/>
          <a:lstStyle/>
          <a:p>
            <a:r>
              <a:rPr lang="es-PA" sz="3600" dirty="0">
                <a:latin typeface="Berlin Sans FB Demi" panose="020E0802020502020306" pitchFamily="34" charset="0"/>
              </a:rPr>
              <a:t>Tipos de Preguntas</a:t>
            </a:r>
          </a:p>
        </p:txBody>
      </p:sp>
    </p:spTree>
    <p:extLst>
      <p:ext uri="{BB962C8B-B14F-4D97-AF65-F5344CB8AC3E}">
        <p14:creationId xmlns:p14="http://schemas.microsoft.com/office/powerpoint/2010/main" val="4182367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76F4271E-10A3-48F4-9840-0A73DC1861BD}"/>
              </a:ext>
            </a:extLst>
          </p:cNvPr>
          <p:cNvSpPr txBox="1"/>
          <p:nvPr/>
        </p:nvSpPr>
        <p:spPr>
          <a:xfrm>
            <a:off x="259714" y="480134"/>
            <a:ext cx="11672571" cy="4860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44900" marR="713105" indent="-336042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Arial Nova Light" panose="020B0304020202020204" pitchFamily="34" charset="0"/>
                <a:cs typeface="Times New Roman"/>
              </a:rPr>
              <a:t>Mertens(2005) clasifica </a:t>
            </a: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las </a:t>
            </a:r>
            <a:r>
              <a:rPr sz="2800" b="1" dirty="0">
                <a:latin typeface="Arial Nova Light" panose="020B0304020202020204" pitchFamily="34" charset="0"/>
                <a:cs typeface="Times New Roman"/>
              </a:rPr>
              <a:t>preguntas en </a:t>
            </a: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seis </a:t>
            </a:r>
            <a:r>
              <a:rPr sz="2800" b="1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b="1" dirty="0">
                <a:latin typeface="Arial Nova Light" panose="020B0304020202020204" pitchFamily="34" charset="0"/>
                <a:cs typeface="Times New Roman"/>
              </a:rPr>
              <a:t>tipos:</a:t>
            </a:r>
            <a:endParaRPr sz="2800" dirty="0">
              <a:latin typeface="Arial Nova Light" panose="020B0304020202020204" pitchFamily="34" charset="0"/>
              <a:cs typeface="Times New Roman"/>
            </a:endParaRPr>
          </a:p>
          <a:p>
            <a:pPr marL="393700" marR="43180" indent="-342900">
              <a:lnSpc>
                <a:spcPct val="100000"/>
              </a:lnSpc>
              <a:spcBef>
                <a:spcPts val="64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endParaRPr lang="es-PA" sz="2800" b="1" dirty="0">
              <a:latin typeface="Arial Nova Light" panose="020B0304020202020204" pitchFamily="34" charset="0"/>
              <a:cs typeface="Times New Roman"/>
            </a:endParaRPr>
          </a:p>
          <a:p>
            <a:pPr marL="393700" marR="43180" indent="-342900">
              <a:lnSpc>
                <a:spcPct val="100000"/>
              </a:lnSpc>
              <a:spcBef>
                <a:spcPts val="64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2800" b="1" dirty="0">
                <a:latin typeface="Arial Nova Light" panose="020B0304020202020204" pitchFamily="34" charset="0"/>
                <a:cs typeface="Times New Roman"/>
              </a:rPr>
              <a:t>De </a:t>
            </a:r>
            <a:r>
              <a:rPr sz="2800" b="1" dirty="0" err="1">
                <a:latin typeface="Arial Nova Light" panose="020B0304020202020204" pitchFamily="34" charset="0"/>
                <a:cs typeface="Times New Roman"/>
              </a:rPr>
              <a:t>opinión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:</a:t>
            </a:r>
            <a:endParaRPr lang="es-PA" sz="2800" dirty="0">
              <a:latin typeface="Arial Nova Light" panose="020B0304020202020204" pitchFamily="34" charset="0"/>
              <a:cs typeface="Times New Roman"/>
            </a:endParaRPr>
          </a:p>
          <a:p>
            <a:pPr marL="393700" marR="43180" indent="-342900">
              <a:lnSpc>
                <a:spcPct val="100000"/>
              </a:lnSpc>
              <a:spcBef>
                <a:spcPts val="64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endParaRPr lang="es-PA" sz="2800" dirty="0">
              <a:latin typeface="Arial Nova Light" panose="020B0304020202020204" pitchFamily="34" charset="0"/>
              <a:cs typeface="Times New Roman"/>
            </a:endParaRPr>
          </a:p>
          <a:p>
            <a:pPr marL="393700" marR="43180" indent="-342900">
              <a:lnSpc>
                <a:spcPct val="100000"/>
              </a:lnSpc>
              <a:spcBef>
                <a:spcPts val="64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2800" dirty="0">
                <a:latin typeface="Arial Nova Light" panose="020B0304020202020204" pitchFamily="34" charset="0"/>
                <a:cs typeface="Times New Roman"/>
              </a:rPr>
              <a:t>¿ cree usted que 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haya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corrupción en el </a:t>
            </a:r>
            <a:r>
              <a:rPr sz="28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actual</a:t>
            </a:r>
            <a:r>
              <a:rPr sz="2800" spc="-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gobierno de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…..?</a:t>
            </a:r>
            <a:endParaRPr lang="es-PA" sz="2800" dirty="0">
              <a:latin typeface="Arial Nova Light" panose="020B0304020202020204" pitchFamily="34" charset="0"/>
              <a:cs typeface="Times New Roman"/>
            </a:endParaRPr>
          </a:p>
          <a:p>
            <a:pPr marL="393700" marR="43180" indent="-342900">
              <a:lnSpc>
                <a:spcPct val="100000"/>
              </a:lnSpc>
              <a:spcBef>
                <a:spcPts val="64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endParaRPr lang="es-PA" sz="2800" dirty="0">
              <a:latin typeface="Arial Nova Light" panose="020B0304020202020204" pitchFamily="34" charset="0"/>
              <a:cs typeface="Times New Roman"/>
            </a:endParaRPr>
          </a:p>
          <a:p>
            <a:pPr marL="393700" marR="43180" indent="-342900">
              <a:lnSpc>
                <a:spcPct val="100000"/>
              </a:lnSpc>
              <a:spcBef>
                <a:spcPts val="64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2800" dirty="0" err="1">
                <a:latin typeface="Arial Nova Light" panose="020B0304020202020204" pitchFamily="34" charset="0"/>
                <a:cs typeface="Times New Roman"/>
              </a:rPr>
              <a:t>Desde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su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punto de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vista,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¿cree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usted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que</a:t>
            </a:r>
            <a:r>
              <a:rPr sz="2800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el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problema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en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 err="1">
                <a:latin typeface="Arial Nova Light" panose="020B0304020202020204" pitchFamily="34" charset="0"/>
                <a:cs typeface="Times New Roman"/>
              </a:rPr>
              <a:t>este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caso</a:t>
            </a:r>
            <a:r>
              <a:rPr lang="es-PA" sz="2800" dirty="0">
                <a:latin typeface="Arial Nova Light" panose="020B0304020202020204" pitchFamily="34" charset="0"/>
                <a:cs typeface="Times New Roman"/>
              </a:rPr>
              <a:t> se debe a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….? </a:t>
            </a:r>
            <a:endParaRPr lang="es-PA" sz="2800" dirty="0">
              <a:latin typeface="Arial Nova Light" panose="020B0304020202020204" pitchFamily="34" charset="0"/>
              <a:cs typeface="Times New Roman"/>
            </a:endParaRPr>
          </a:p>
          <a:p>
            <a:pPr marL="50800" marR="43180">
              <a:lnSpc>
                <a:spcPct val="100000"/>
              </a:lnSpc>
              <a:spcBef>
                <a:spcPts val="640"/>
              </a:spcBef>
              <a:buClr>
                <a:srgbClr val="FFFFCC"/>
              </a:buClr>
              <a:buSzPct val="59375"/>
              <a:tabLst>
                <a:tab pos="393065" algn="l"/>
                <a:tab pos="393700" algn="l"/>
              </a:tabLst>
            </a:pPr>
            <a:r>
              <a:rPr sz="2800" spc="-785" dirty="0">
                <a:latin typeface="Arial Nova Light" panose="020B0304020202020204" pitchFamily="34" charset="0"/>
                <a:cs typeface="Times New Roman"/>
              </a:rPr>
              <a:t> </a:t>
            </a:r>
            <a:endParaRPr lang="es-PA" sz="2800" spc="-785" dirty="0">
              <a:latin typeface="Arial Nova Light" panose="020B0304020202020204" pitchFamily="34" charset="0"/>
              <a:cs typeface="Times New Roman"/>
            </a:endParaRPr>
          </a:p>
          <a:p>
            <a:pPr marL="393700" marR="563880">
              <a:lnSpc>
                <a:spcPct val="100000"/>
              </a:lnSpc>
            </a:pPr>
            <a:r>
              <a:rPr sz="2800" dirty="0">
                <a:latin typeface="Arial Nova Light" panose="020B0304020202020204" pitchFamily="34" charset="0"/>
                <a:cs typeface="Times New Roman"/>
              </a:rPr>
              <a:t>Que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piensa de 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esto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….?</a:t>
            </a:r>
          </a:p>
        </p:txBody>
      </p:sp>
    </p:spTree>
    <p:extLst>
      <p:ext uri="{BB962C8B-B14F-4D97-AF65-F5344CB8AC3E}">
        <p14:creationId xmlns:p14="http://schemas.microsoft.com/office/powerpoint/2010/main" val="2684306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76F4271E-10A3-48F4-9840-0A73DC1861BD}"/>
              </a:ext>
            </a:extLst>
          </p:cNvPr>
          <p:cNvSpPr txBox="1"/>
          <p:nvPr/>
        </p:nvSpPr>
        <p:spPr>
          <a:xfrm>
            <a:off x="259714" y="480134"/>
            <a:ext cx="11672571" cy="5116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44900" marR="713105" indent="-336042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Arial Nova Light" panose="020B0304020202020204" pitchFamily="34" charset="0"/>
                <a:cs typeface="Times New Roman"/>
              </a:rPr>
              <a:t>Mertens(2005) clasifica </a:t>
            </a: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las </a:t>
            </a:r>
            <a:r>
              <a:rPr sz="2800" b="1" dirty="0">
                <a:latin typeface="Arial Nova Light" panose="020B0304020202020204" pitchFamily="34" charset="0"/>
                <a:cs typeface="Times New Roman"/>
              </a:rPr>
              <a:t>preguntas en </a:t>
            </a: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seis </a:t>
            </a:r>
            <a:r>
              <a:rPr sz="2800" b="1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b="1" dirty="0">
                <a:latin typeface="Arial Nova Light" panose="020B0304020202020204" pitchFamily="34" charset="0"/>
                <a:cs typeface="Times New Roman"/>
              </a:rPr>
              <a:t>tipos:</a:t>
            </a:r>
            <a:endParaRPr sz="2800" dirty="0">
              <a:latin typeface="Arial Nova Light" panose="020B0304020202020204" pitchFamily="34" charset="0"/>
              <a:cs typeface="Times New Roman"/>
            </a:endParaRPr>
          </a:p>
          <a:p>
            <a:pPr marL="393700" marR="43180" indent="-342900">
              <a:lnSpc>
                <a:spcPct val="100000"/>
              </a:lnSpc>
              <a:spcBef>
                <a:spcPts val="64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endParaRPr lang="es-PA" sz="2800" b="1" dirty="0">
              <a:latin typeface="Arial Nova Light" panose="020B0304020202020204" pitchFamily="34" charset="0"/>
              <a:cs typeface="Times New Roman"/>
            </a:endParaRPr>
          </a:p>
          <a:p>
            <a:pPr marL="393700" marR="224790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2800" b="1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b="1" dirty="0">
                <a:latin typeface="Arial Nova Light" panose="020B0304020202020204" pitchFamily="34" charset="0"/>
                <a:cs typeface="Times New Roman"/>
              </a:rPr>
              <a:t>expresión</a:t>
            </a:r>
            <a:r>
              <a:rPr sz="2800" b="1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2800" b="1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b="1" dirty="0">
                <a:latin typeface="Arial Nova Light" panose="020B0304020202020204" pitchFamily="34" charset="0"/>
                <a:cs typeface="Times New Roman"/>
              </a:rPr>
              <a:t>sentimientos:</a:t>
            </a:r>
            <a:r>
              <a:rPr sz="2800" b="1" spc="75" dirty="0">
                <a:latin typeface="Arial Nova Light" panose="020B0304020202020204" pitchFamily="34" charset="0"/>
                <a:cs typeface="Times New Roman"/>
              </a:rPr>
              <a:t> </a:t>
            </a:r>
            <a:endParaRPr lang="es-PA" sz="2800" b="1" spc="75" dirty="0">
              <a:latin typeface="Arial Nova Light" panose="020B0304020202020204" pitchFamily="34" charset="0"/>
              <a:cs typeface="Times New Roman"/>
            </a:endParaRPr>
          </a:p>
          <a:p>
            <a:pPr marL="393700" marR="224790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2800" spc="-5" dirty="0">
                <a:latin typeface="Arial Nova Light" panose="020B0304020202020204" pitchFamily="34" charset="0"/>
                <a:cs typeface="Times New Roman"/>
              </a:rPr>
              <a:t>¿cómo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se 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siente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con respecto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al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alcoholismo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de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su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esposo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?</a:t>
            </a:r>
            <a:endParaRPr lang="es-PA" sz="2800" dirty="0">
              <a:latin typeface="Arial Nova Light" panose="020B0304020202020204" pitchFamily="34" charset="0"/>
              <a:cs typeface="Times New Roman"/>
            </a:endParaRPr>
          </a:p>
          <a:p>
            <a:pPr marL="393700" marR="224790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2800" dirty="0">
                <a:latin typeface="Arial Nova Light" panose="020B0304020202020204" pitchFamily="34" charset="0"/>
                <a:cs typeface="Times New Roman"/>
              </a:rPr>
              <a:t>¿</a:t>
            </a:r>
            <a:r>
              <a:rPr sz="28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cómo </a:t>
            </a:r>
            <a:r>
              <a:rPr sz="28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describiría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lo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que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siente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sobre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….?</a:t>
            </a:r>
            <a:endParaRPr lang="es-PA" sz="2800" dirty="0">
              <a:latin typeface="Arial Nova Light" panose="020B0304020202020204" pitchFamily="34" charset="0"/>
              <a:cs typeface="Times New Roman"/>
            </a:endParaRPr>
          </a:p>
          <a:p>
            <a:pPr marL="393700" marR="224790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endParaRPr sz="2800" dirty="0">
              <a:latin typeface="Arial Nova Light" panose="020B0304020202020204" pitchFamily="34" charset="0"/>
              <a:cs typeface="Times New Roman"/>
            </a:endParaRPr>
          </a:p>
          <a:p>
            <a:pPr marL="393700" marR="426084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2800" b="1" dirty="0">
                <a:latin typeface="Arial Nova Light" panose="020B0304020202020204" pitchFamily="34" charset="0"/>
                <a:cs typeface="Times New Roman"/>
              </a:rPr>
              <a:t>De conocimientos:</a:t>
            </a:r>
            <a:r>
              <a:rPr sz="2800" b="1" spc="45" dirty="0">
                <a:latin typeface="Arial Nova Light" panose="020B0304020202020204" pitchFamily="34" charset="0"/>
                <a:cs typeface="Times New Roman"/>
              </a:rPr>
              <a:t> </a:t>
            </a:r>
            <a:endParaRPr lang="es-PA" sz="2800" b="1" spc="45" dirty="0">
              <a:latin typeface="Arial Nova Light" panose="020B0304020202020204" pitchFamily="34" charset="0"/>
              <a:cs typeface="Times New Roman"/>
            </a:endParaRPr>
          </a:p>
          <a:p>
            <a:pPr marL="393700" marR="426084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2800" spc="-5" dirty="0">
                <a:latin typeface="Arial Nova Light" panose="020B0304020202020204" pitchFamily="34" charset="0"/>
                <a:cs typeface="Times New Roman"/>
              </a:rPr>
              <a:t>¿cuáles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son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los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candidatos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a </a:t>
            </a:r>
            <a:r>
              <a:rPr sz="28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ocupar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 la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alcaldía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de…..?</a:t>
            </a:r>
            <a:endParaRPr lang="es-PA" sz="2800" dirty="0">
              <a:latin typeface="Arial Nova Light" panose="020B0304020202020204" pitchFamily="34" charset="0"/>
              <a:cs typeface="Times New Roman"/>
            </a:endParaRPr>
          </a:p>
          <a:p>
            <a:pPr marL="393700" marR="426084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93065" algn="l"/>
                <a:tab pos="393700" algn="l"/>
              </a:tabLst>
            </a:pPr>
            <a:r>
              <a:rPr sz="2800" dirty="0">
                <a:latin typeface="Arial Nova Light" panose="020B0304020202020204" pitchFamily="34" charset="0"/>
                <a:cs typeface="Times New Roman"/>
              </a:rPr>
              <a:t>¿qué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sabe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 usted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las 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causas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que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provocaron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el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alcoholismo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su 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esposo?</a:t>
            </a:r>
          </a:p>
        </p:txBody>
      </p:sp>
    </p:spTree>
    <p:extLst>
      <p:ext uri="{BB962C8B-B14F-4D97-AF65-F5344CB8AC3E}">
        <p14:creationId xmlns:p14="http://schemas.microsoft.com/office/powerpoint/2010/main" val="2314746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4" name="object 858">
            <a:extLst>
              <a:ext uri="{FF2B5EF4-FFF2-40B4-BE49-F238E27FC236}">
                <a16:creationId xmlns:a16="http://schemas.microsoft.com/office/drawing/2014/main" id="{B1671AFD-474A-4122-88FC-2E6C1ECBC0D1}"/>
              </a:ext>
            </a:extLst>
          </p:cNvPr>
          <p:cNvSpPr txBox="1"/>
          <p:nvPr/>
        </p:nvSpPr>
        <p:spPr>
          <a:xfrm>
            <a:off x="424434" y="533400"/>
            <a:ext cx="11343131" cy="55604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36195" indent="-342900">
              <a:lnSpc>
                <a:spcPct val="100000"/>
              </a:lnSpc>
              <a:spcBef>
                <a:spcPts val="1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sz="2800" b="1" dirty="0">
                <a:latin typeface="Arial Nova Light" panose="020B0304020202020204" pitchFamily="34" charset="0"/>
                <a:cs typeface="Times New Roman"/>
              </a:rPr>
              <a:t>Sensitivas </a:t>
            </a: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(relativas </a:t>
            </a:r>
            <a:r>
              <a:rPr sz="2800" b="1" dirty="0">
                <a:latin typeface="Arial Nova Light" panose="020B0304020202020204" pitchFamily="34" charset="0"/>
                <a:cs typeface="Times New Roman"/>
              </a:rPr>
              <a:t>a </a:t>
            </a: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los </a:t>
            </a:r>
            <a:r>
              <a:rPr sz="2800" b="1" spc="-5" dirty="0" err="1">
                <a:latin typeface="Arial Nova Light" panose="020B0304020202020204" pitchFamily="34" charset="0"/>
                <a:cs typeface="Times New Roman"/>
              </a:rPr>
              <a:t>sentidos</a:t>
            </a: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)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:</a:t>
            </a:r>
            <a:endParaRPr lang="es-PA" sz="2800" spc="-5" dirty="0">
              <a:latin typeface="Arial Nova Light" panose="020B0304020202020204" pitchFamily="34" charset="0"/>
              <a:cs typeface="Times New Roman"/>
            </a:endParaRPr>
          </a:p>
          <a:p>
            <a:pPr marL="381000" marR="36195" indent="-342900">
              <a:lnSpc>
                <a:spcPct val="100000"/>
              </a:lnSpc>
              <a:spcBef>
                <a:spcPts val="1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sz="2800" spc="-5" dirty="0">
                <a:latin typeface="Arial Nova Light" panose="020B0304020202020204" pitchFamily="34" charset="0"/>
                <a:cs typeface="Times New Roman"/>
              </a:rPr>
              <a:t>¿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qué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género de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música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le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gusta 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escuchar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cuando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se encuentra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estresado?</a:t>
            </a:r>
            <a:r>
              <a:rPr sz="2800" spc="15" dirty="0">
                <a:latin typeface="Arial Nova Light" panose="020B0304020202020204" pitchFamily="34" charset="0"/>
                <a:cs typeface="Times New Roman"/>
              </a:rPr>
              <a:t> </a:t>
            </a:r>
            <a:endParaRPr lang="es-PA" sz="2800" spc="15" dirty="0">
              <a:latin typeface="Arial Nova Light" panose="020B0304020202020204" pitchFamily="34" charset="0"/>
              <a:cs typeface="Times New Roman"/>
            </a:endParaRPr>
          </a:p>
          <a:p>
            <a:pPr marL="381000" marR="36195" indent="-342900">
              <a:lnSpc>
                <a:spcPct val="100000"/>
              </a:lnSpc>
              <a:spcBef>
                <a:spcPts val="1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sz="2800" dirty="0">
                <a:latin typeface="Arial Nova Light" panose="020B0304020202020204" pitchFamily="34" charset="0"/>
                <a:cs typeface="Times New Roman"/>
              </a:rPr>
              <a:t>¿que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vio en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la </a:t>
            </a:r>
            <a:r>
              <a:rPr sz="28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escena del</a:t>
            </a:r>
            <a:r>
              <a:rPr sz="28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 err="1">
                <a:latin typeface="Arial Nova Light" panose="020B0304020202020204" pitchFamily="34" charset="0"/>
                <a:cs typeface="Times New Roman"/>
              </a:rPr>
              <a:t>crimen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?</a:t>
            </a:r>
            <a:endParaRPr lang="es-PA" sz="2800" spc="-5" dirty="0">
              <a:latin typeface="Arial Nova Light" panose="020B0304020202020204" pitchFamily="34" charset="0"/>
              <a:cs typeface="Times New Roman"/>
            </a:endParaRPr>
          </a:p>
          <a:p>
            <a:pPr marL="381000" marR="36195" indent="-342900">
              <a:lnSpc>
                <a:spcPct val="100000"/>
              </a:lnSpc>
              <a:spcBef>
                <a:spcPts val="10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endParaRPr sz="1000" dirty="0">
              <a:latin typeface="Arial Nova Light" panose="020B0304020202020204" pitchFamily="34" charset="0"/>
              <a:cs typeface="Times New Roman"/>
            </a:endParaRPr>
          </a:p>
          <a:p>
            <a:pPr marL="381000" marR="113664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2800" b="1" spc="2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antecedentes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: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endParaRPr lang="es-PA" sz="2800" spc="5" dirty="0">
              <a:latin typeface="Arial Nova Light" panose="020B0304020202020204" pitchFamily="34" charset="0"/>
              <a:cs typeface="Times New Roman"/>
            </a:endParaRPr>
          </a:p>
          <a:p>
            <a:pPr marL="381000" marR="113664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sz="2800" spc="-5" dirty="0">
                <a:latin typeface="Arial Nova Light" panose="020B0304020202020204" pitchFamily="34" charset="0"/>
                <a:cs typeface="Times New Roman"/>
              </a:rPr>
              <a:t>¿cuánto</a:t>
            </a:r>
            <a:r>
              <a:rPr sz="2800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 err="1">
                <a:latin typeface="Arial Nova Light" panose="020B0304020202020204" pitchFamily="34" charset="0"/>
                <a:cs typeface="Times New Roman"/>
              </a:rPr>
              <a:t>tiempo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lang="es-PA" sz="2800" spc="-5" dirty="0">
                <a:latin typeface="Arial Nova Light" panose="020B0304020202020204" pitchFamily="34" charset="0"/>
                <a:cs typeface="Times New Roman"/>
              </a:rPr>
              <a:t>lleva participando en el evento </a:t>
            </a:r>
            <a:r>
              <a:rPr lang="es-PA" sz="2800" spc="5" dirty="0">
                <a:latin typeface="Arial Nova Light" panose="020B0304020202020204" pitchFamily="34" charset="0"/>
                <a:cs typeface="Times New Roman"/>
              </a:rPr>
              <a:t>X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?</a:t>
            </a:r>
            <a:endParaRPr lang="es-PA" sz="2800" spc="5" dirty="0">
              <a:latin typeface="Arial Nova Light" panose="020B0304020202020204" pitchFamily="34" charset="0"/>
              <a:cs typeface="Times New Roman"/>
            </a:endParaRPr>
          </a:p>
          <a:p>
            <a:pPr marL="381000" marR="113664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sz="2800" spc="5" dirty="0">
                <a:latin typeface="Arial Nova Light" panose="020B0304020202020204" pitchFamily="34" charset="0"/>
                <a:cs typeface="Times New Roman"/>
              </a:rPr>
              <a:t>¿</a:t>
            </a:r>
            <a:r>
              <a:rPr sz="2800" dirty="0" err="1">
                <a:latin typeface="Arial Nova Light" panose="020B0304020202020204" pitchFamily="34" charset="0"/>
                <a:cs typeface="Times New Roman"/>
              </a:rPr>
              <a:t>después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su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a</a:t>
            </a:r>
            <a:r>
              <a:rPr sz="2800" u="heavy" spc="-5" dirty="0">
                <a:uFill>
                  <a:solidFill>
                    <a:srgbClr val="9C3A00"/>
                  </a:solidFill>
                </a:uFill>
                <a:latin typeface="Arial Nova Light" panose="020B0304020202020204" pitchFamily="34" charset="0"/>
                <a:cs typeface="Times New Roman"/>
              </a:rPr>
              <a:t>lumbram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iento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sufrió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depresión</a:t>
            </a:r>
            <a:r>
              <a:rPr sz="2800" spc="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 err="1">
                <a:latin typeface="Arial Nova Light" panose="020B0304020202020204" pitchFamily="34" charset="0"/>
                <a:cs typeface="Times New Roman"/>
              </a:rPr>
              <a:t>postparto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?</a:t>
            </a:r>
            <a:endParaRPr lang="es-PA" sz="2800" spc="-5" dirty="0">
              <a:latin typeface="Arial Nova Light" panose="020B0304020202020204" pitchFamily="34" charset="0"/>
              <a:cs typeface="Times New Roman"/>
            </a:endParaRPr>
          </a:p>
          <a:p>
            <a:pPr marL="381000" marR="113664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endParaRPr sz="2800" dirty="0">
              <a:latin typeface="Arial Nova Light" panose="020B0304020202020204" pitchFamily="34" charset="0"/>
              <a:cs typeface="Times New Roman"/>
            </a:endParaRPr>
          </a:p>
          <a:p>
            <a:pPr marL="381000" marR="30480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De</a:t>
            </a:r>
            <a:r>
              <a:rPr sz="2800" b="1" spc="1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b="1" spc="-5" dirty="0">
                <a:latin typeface="Arial Nova Light" panose="020B0304020202020204" pitchFamily="34" charset="0"/>
                <a:cs typeface="Times New Roman"/>
              </a:rPr>
              <a:t>simulación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:</a:t>
            </a:r>
            <a:r>
              <a:rPr sz="2800" spc="-10" dirty="0">
                <a:latin typeface="Arial Nova Light" panose="020B0304020202020204" pitchFamily="34" charset="0"/>
                <a:cs typeface="Times New Roman"/>
              </a:rPr>
              <a:t> </a:t>
            </a:r>
            <a:endParaRPr lang="es-PA" sz="2800" spc="-10" dirty="0">
              <a:latin typeface="Arial Nova Light" panose="020B0304020202020204" pitchFamily="34" charset="0"/>
              <a:cs typeface="Times New Roman"/>
            </a:endParaRPr>
          </a:p>
          <a:p>
            <a:pPr marL="381000" marR="30480" indent="-342900">
              <a:lnSpc>
                <a:spcPct val="100000"/>
              </a:lnSpc>
              <a:spcBef>
                <a:spcPts val="790"/>
              </a:spcBef>
              <a:buClr>
                <a:srgbClr val="FFFFCC"/>
              </a:buClr>
              <a:buSzPct val="59375"/>
              <a:buFont typeface="Lucida Sans Unicode"/>
              <a:buChar char="■"/>
              <a:tabLst>
                <a:tab pos="380365" algn="l"/>
                <a:tab pos="381000" algn="l"/>
              </a:tabLst>
            </a:pPr>
            <a:r>
              <a:rPr sz="2800" dirty="0" err="1">
                <a:latin typeface="Arial Nova Light" panose="020B0304020202020204" pitchFamily="34" charset="0"/>
                <a:cs typeface="Times New Roman"/>
              </a:rPr>
              <a:t>suponga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usted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que</a:t>
            </a:r>
            <a:r>
              <a:rPr sz="2800" spc="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el</a:t>
            </a:r>
            <a:r>
              <a:rPr sz="2800" spc="-10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alcalde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de…..? , ¿cuál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seria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el principal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problema 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que </a:t>
            </a:r>
            <a:r>
              <a:rPr sz="2800" spc="-785" dirty="0">
                <a:latin typeface="Arial Nova Light" panose="020B0304020202020204" pitchFamily="34" charset="0"/>
                <a:cs typeface="Times New Roman"/>
              </a:rPr>
              <a:t> </a:t>
            </a:r>
            <a:r>
              <a:rPr sz="2800" spc="-5" dirty="0">
                <a:latin typeface="Arial Nova Light" panose="020B0304020202020204" pitchFamily="34" charset="0"/>
                <a:cs typeface="Times New Roman"/>
              </a:rPr>
              <a:t>intentaría</a:t>
            </a:r>
            <a:r>
              <a:rPr sz="2800" dirty="0">
                <a:latin typeface="Arial Nova Light" panose="020B0304020202020204" pitchFamily="34" charset="0"/>
                <a:cs typeface="Times New Roman"/>
              </a:rPr>
              <a:t> resolver?</a:t>
            </a:r>
          </a:p>
        </p:txBody>
      </p:sp>
    </p:spTree>
    <p:extLst>
      <p:ext uri="{BB962C8B-B14F-4D97-AF65-F5344CB8AC3E}">
        <p14:creationId xmlns:p14="http://schemas.microsoft.com/office/powerpoint/2010/main" val="3142052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521695" y="5855208"/>
            <a:ext cx="1331976" cy="80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E757DFA-41B5-4A96-ABED-03545604C0C8}"/>
              </a:ext>
            </a:extLst>
          </p:cNvPr>
          <p:cNvSpPr/>
          <p:nvPr/>
        </p:nvSpPr>
        <p:spPr>
          <a:xfrm>
            <a:off x="6629400" y="1371600"/>
            <a:ext cx="5735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PA" sz="3000" dirty="0">
                <a:solidFill>
                  <a:schemeClr val="bg1"/>
                </a:solidFill>
                <a:latin typeface="Roboto"/>
              </a:rPr>
              <a:t>1. Identificación del problema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FA9080-B0C3-4641-B52D-D987BBDF00B1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F9CED22-D9B3-419B-B52B-01FBB532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0" y="3152001"/>
            <a:ext cx="5143500" cy="553998"/>
          </a:xfrm>
        </p:spPr>
        <p:txBody>
          <a:bodyPr/>
          <a:lstStyle/>
          <a:p>
            <a:r>
              <a:rPr lang="es-PA" sz="3600" dirty="0">
                <a:latin typeface="Berlin Sans FB Demi" panose="020E0802020502020306" pitchFamily="34" charset="0"/>
              </a:rPr>
              <a:t>Recomendaciones finales</a:t>
            </a:r>
          </a:p>
        </p:txBody>
      </p:sp>
    </p:spTree>
    <p:extLst>
      <p:ext uri="{BB962C8B-B14F-4D97-AF65-F5344CB8AC3E}">
        <p14:creationId xmlns:p14="http://schemas.microsoft.com/office/powerpoint/2010/main" val="1717060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5" name="object 5"/>
          <p:cNvSpPr/>
          <p:nvPr/>
        </p:nvSpPr>
        <p:spPr>
          <a:xfrm>
            <a:off x="5430012" y="5998464"/>
            <a:ext cx="1331976" cy="8046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Métodos y técnicas de investigación social - La Entr">
            <a:hlinkClick r:id="" action="ppaction://media"/>
            <a:extLst>
              <a:ext uri="{FF2B5EF4-FFF2-40B4-BE49-F238E27FC236}">
                <a16:creationId xmlns:a16="http://schemas.microsoft.com/office/drawing/2014/main" id="{8B44D3EA-61C6-4819-881A-172CDE3DC9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9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5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08832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562600" y="2405578"/>
            <a:ext cx="586740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PA" sz="5000" b="1" spc="-20" dirty="0">
                <a:solidFill>
                  <a:srgbClr val="000000"/>
                </a:solidFill>
                <a:latin typeface="Carlito"/>
                <a:cs typeface="Carlito"/>
              </a:rPr>
              <a:t>FIN</a:t>
            </a:r>
            <a:endParaRPr sz="50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7397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568B5DAF9081947BA6E5E74659BC90D" ma:contentTypeVersion="4" ma:contentTypeDescription="Crear nuevo documento." ma:contentTypeScope="" ma:versionID="e2a476d8eebd9edcfc83ced4a9c83042">
  <xsd:schema xmlns:xsd="http://www.w3.org/2001/XMLSchema" xmlns:xs="http://www.w3.org/2001/XMLSchema" xmlns:p="http://schemas.microsoft.com/office/2006/metadata/properties" xmlns:ns2="1a254d15-f5fb-4a7a-a6ba-bba584983fb2" targetNamespace="http://schemas.microsoft.com/office/2006/metadata/properties" ma:root="true" ma:fieldsID="3f7214c2af662255bdf43694a72cf0ed" ns2:_="">
    <xsd:import namespace="1a254d15-f5fb-4a7a-a6ba-bba584983f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54d15-f5fb-4a7a-a6ba-bba584983f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C048FCE-4D70-4C07-B68A-78657095CE77}"/>
</file>

<file path=customXml/itemProps2.xml><?xml version="1.0" encoding="utf-8"?>
<ds:datastoreItem xmlns:ds="http://schemas.openxmlformats.org/officeDocument/2006/customXml" ds:itemID="{B386CFFC-98A5-41F6-B229-2E9D9C4A2857}"/>
</file>

<file path=customXml/itemProps3.xml><?xml version="1.0" encoding="utf-8"?>
<ds:datastoreItem xmlns:ds="http://schemas.openxmlformats.org/officeDocument/2006/customXml" ds:itemID="{C049D3BA-C1FD-4353-89A1-9ED21BE25C1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1529</TotalTime>
  <Words>928</Words>
  <Application>Microsoft Office PowerPoint</Application>
  <PresentationFormat>Panorámica</PresentationFormat>
  <Paragraphs>101</Paragraphs>
  <Slides>28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7" baseType="lpstr">
      <vt:lpstr>Arial</vt:lpstr>
      <vt:lpstr>Arial Nova Light</vt:lpstr>
      <vt:lpstr>Berlin Sans FB Demi</vt:lpstr>
      <vt:lpstr>Calibri</vt:lpstr>
      <vt:lpstr>Carlito</vt:lpstr>
      <vt:lpstr>Lucida Sans Unicode</vt:lpstr>
      <vt:lpstr>Roboto</vt:lpstr>
      <vt:lpstr>Times New Roman</vt:lpstr>
      <vt:lpstr>Office Theme</vt:lpstr>
      <vt:lpstr>Recolección de datos cualitativos</vt:lpstr>
      <vt:lpstr>Presentación de PowerPoint</vt:lpstr>
      <vt:lpstr>Presentación de PowerPoint</vt:lpstr>
      <vt:lpstr>Entrevistas a Profundidad</vt:lpstr>
      <vt:lpstr>¿Cuál es el instrumento más importante en las entrevistas a profundidad?</vt:lpstr>
      <vt:lpstr>Presentación de PowerPoint</vt:lpstr>
      <vt:lpstr>Importancia de un buen proceso de observación</vt:lpstr>
      <vt:lpstr>Importancia de un buen proceso de observación</vt:lpstr>
      <vt:lpstr>Importancia de un buen proceso de observación</vt:lpstr>
      <vt:lpstr>Importancia de un buen proceso de observación</vt:lpstr>
      <vt:lpstr>Importancia de un buen proceso de observación</vt:lpstr>
      <vt:lpstr>Entrevistas a Profundidad</vt:lpstr>
      <vt:lpstr>Presentación de PowerPoint</vt:lpstr>
      <vt:lpstr>Presentación de PowerPoint</vt:lpstr>
      <vt:lpstr>Entrevista estructurada</vt:lpstr>
      <vt:lpstr>Tipos de preguntas para las entrevistas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Tipos de Preguntas</vt:lpstr>
      <vt:lpstr>Presentación de PowerPoint</vt:lpstr>
      <vt:lpstr>Presentación de PowerPoint</vt:lpstr>
      <vt:lpstr>Presentación de PowerPoint</vt:lpstr>
      <vt:lpstr>Recomendaciones finales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CAPITULO 2</dc:title>
  <dc:creator>USER</dc:creator>
  <cp:lastModifiedBy>Ricardo Cajina</cp:lastModifiedBy>
  <cp:revision>49</cp:revision>
  <dcterms:created xsi:type="dcterms:W3CDTF">2020-04-08T22:52:11Z</dcterms:created>
  <dcterms:modified xsi:type="dcterms:W3CDTF">2021-05-24T23:28:36Z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2020-04-08T00:00:00Z</vt:filetime>
  </property>
  <property fmtid="{D5CDD505-2E9C-101B-9397-08002B2CF9AE}" pid="5" name="ContentTypeId">
    <vt:lpwstr>0x0101002568B5DAF9081947BA6E5E74659BC90D</vt:lpwstr>
  </property>
</Properties>
</file>