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375" r:id="rId6"/>
    <p:sldId id="376" r:id="rId7"/>
    <p:sldId id="379" r:id="rId8"/>
    <p:sldId id="381" r:id="rId9"/>
    <p:sldId id="378" r:id="rId10"/>
    <p:sldId id="380" r:id="rId11"/>
    <p:sldId id="382" r:id="rId12"/>
    <p:sldId id="377" r:id="rId13"/>
    <p:sldId id="383" r:id="rId14"/>
    <p:sldId id="384" r:id="rId15"/>
    <p:sldId id="385" r:id="rId16"/>
  </p:sldIdLst>
  <p:sldSz cx="12192000" cy="6858000"/>
  <p:notesSz cx="12192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>
      <p:cViewPr varScale="1">
        <p:scale>
          <a:sx n="68" d="100"/>
          <a:sy n="68" d="100"/>
        </p:scale>
        <p:origin x="78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-1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71698" y="447497"/>
            <a:ext cx="5848603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7859" y="454279"/>
            <a:ext cx="733628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8066" y="1415541"/>
            <a:ext cx="8642350" cy="369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562600" y="2405578"/>
            <a:ext cx="5867400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Recolección de datos cualitativos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F9CED22-D9B3-419B-B52B-01FBB532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0" y="3152001"/>
            <a:ext cx="5333999" cy="553998"/>
          </a:xfrm>
        </p:spPr>
        <p:txBody>
          <a:bodyPr/>
          <a:lstStyle/>
          <a:p>
            <a:r>
              <a:rPr lang="es-PA" sz="3600" dirty="0">
                <a:latin typeface="Berlin Sans FB Demi" panose="020E0802020502020306" pitchFamily="34" charset="0"/>
              </a:rPr>
              <a:t>Investigación Etnográfica</a:t>
            </a:r>
          </a:p>
        </p:txBody>
      </p:sp>
    </p:spTree>
    <p:extLst>
      <p:ext uri="{BB962C8B-B14F-4D97-AF65-F5344CB8AC3E}">
        <p14:creationId xmlns:p14="http://schemas.microsoft.com/office/powerpoint/2010/main" val="3574867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8" name="QUÉ ES EL DISEÑO O INVESTIGACIÓN ETNOG">
            <a:hlinkClick r:id="" action="ppaction://media"/>
            <a:extLst>
              <a:ext uri="{FF2B5EF4-FFF2-40B4-BE49-F238E27FC236}">
                <a16:creationId xmlns:a16="http://schemas.microsoft.com/office/drawing/2014/main" id="{F6B5CC33-1756-4DA4-B89C-A88D8EB18A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00" y="535781"/>
            <a:ext cx="10287000" cy="578643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804225" y="5486400"/>
            <a:ext cx="1331976" cy="8046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693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F9CED22-D9B3-419B-B52B-01FBB532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325" y="3152001"/>
            <a:ext cx="3181350" cy="553998"/>
          </a:xfrm>
        </p:spPr>
        <p:txBody>
          <a:bodyPr/>
          <a:lstStyle/>
          <a:p>
            <a:r>
              <a:rPr lang="es-PA" sz="3600" dirty="0">
                <a:latin typeface="Berlin Sans FB Demi" panose="020E0802020502020306" pitchFamily="34" charset="0"/>
              </a:rPr>
              <a:t>Casos de diseño</a:t>
            </a:r>
          </a:p>
        </p:txBody>
      </p:sp>
    </p:spTree>
    <p:extLst>
      <p:ext uri="{BB962C8B-B14F-4D97-AF65-F5344CB8AC3E}">
        <p14:creationId xmlns:p14="http://schemas.microsoft.com/office/powerpoint/2010/main" val="3798017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D758949-1F64-468E-98D1-B5A87607A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859" y="454279"/>
            <a:ext cx="4963541" cy="695325"/>
          </a:xfrm>
        </p:spPr>
        <p:txBody>
          <a:bodyPr/>
          <a:lstStyle/>
          <a:p>
            <a:r>
              <a:rPr lang="es-PA" dirty="0"/>
              <a:t>Diseño de artículos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F73F48-B7B5-44EA-B7AF-3C34E4AD7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4397612" cy="44196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94EFB9-56C3-4C46-9434-A60F0CA33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1372340"/>
            <a:ext cx="5900208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210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F9CED22-D9B3-419B-B52B-01FBB532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0" y="3152001"/>
            <a:ext cx="5143500" cy="553998"/>
          </a:xfrm>
        </p:spPr>
        <p:txBody>
          <a:bodyPr/>
          <a:lstStyle/>
          <a:p>
            <a:r>
              <a:rPr lang="es-PA" sz="3600" dirty="0">
                <a:latin typeface="Berlin Sans FB Demi" panose="020E0802020502020306" pitchFamily="34" charset="0"/>
              </a:rPr>
              <a:t>Casos de cultura y marca</a:t>
            </a:r>
          </a:p>
        </p:txBody>
      </p:sp>
    </p:spTree>
    <p:extLst>
      <p:ext uri="{BB962C8B-B14F-4D97-AF65-F5344CB8AC3E}">
        <p14:creationId xmlns:p14="http://schemas.microsoft.com/office/powerpoint/2010/main" val="1999349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909E182-70B5-49D9-8FAA-D81B12663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54279"/>
            <a:ext cx="11049000" cy="615553"/>
          </a:xfrm>
        </p:spPr>
        <p:txBody>
          <a:bodyPr/>
          <a:lstStyle/>
          <a:p>
            <a:r>
              <a:rPr lang="es-PA" sz="4000" dirty="0"/>
              <a:t>Colocación correcta de </a:t>
            </a:r>
            <a:r>
              <a:rPr lang="es-PA" sz="4000" dirty="0" err="1"/>
              <a:t>SmartPhones</a:t>
            </a:r>
            <a:r>
              <a:rPr lang="es-PA" sz="4000" dirty="0"/>
              <a:t> en tiendas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D0FD5C2-156B-4B7F-A98E-01F86CF0B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219200"/>
            <a:ext cx="7990845" cy="533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32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909E182-70B5-49D9-8FAA-D81B12663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54279"/>
            <a:ext cx="9372600" cy="615553"/>
          </a:xfrm>
        </p:spPr>
        <p:txBody>
          <a:bodyPr/>
          <a:lstStyle/>
          <a:p>
            <a:r>
              <a:rPr lang="es-PA" sz="4000" dirty="0"/>
              <a:t>Comportamientos en el uso de productos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199B928-1962-48BA-AEB9-7EDE7A62A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388808"/>
            <a:ext cx="8915400" cy="501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32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F9CED22-D9B3-419B-B52B-01FBB532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3225" y="3152001"/>
            <a:ext cx="6305550" cy="553998"/>
          </a:xfrm>
        </p:spPr>
        <p:txBody>
          <a:bodyPr/>
          <a:lstStyle/>
          <a:p>
            <a:r>
              <a:rPr lang="es-PA" sz="3600" dirty="0">
                <a:latin typeface="Berlin Sans FB Demi" panose="020E0802020502020306" pitchFamily="34" charset="0"/>
              </a:rPr>
              <a:t>Casos globales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855433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C4CC9C0-42F0-466D-82B9-1A4597F9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457201"/>
            <a:ext cx="10163083" cy="762000"/>
          </a:xfrm>
        </p:spPr>
        <p:txBody>
          <a:bodyPr/>
          <a:lstStyle/>
          <a:p>
            <a:r>
              <a:rPr lang="es-PA" dirty="0"/>
              <a:t>Rituales de los individuos en la sociedad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C12DF09-7976-4EC9-8BEE-C9F5AFF36221}"/>
              </a:ext>
            </a:extLst>
          </p:cNvPr>
          <p:cNvSpPr/>
          <p:nvPr/>
        </p:nvSpPr>
        <p:spPr>
          <a:xfrm>
            <a:off x="397764" y="1524000"/>
            <a:ext cx="1139647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+mj-lt"/>
              <a:buAutoNum type="arabicPeriod"/>
            </a:pPr>
            <a:r>
              <a:rPr lang="es-PA" sz="2200" b="1" dirty="0" err="1">
                <a:solidFill>
                  <a:srgbClr val="272C30"/>
                </a:solidFill>
                <a:latin typeface="Arial Nova Light" panose="020B0304020202020204" pitchFamily="34" charset="0"/>
              </a:rPr>
              <a:t>Preparing</a:t>
            </a:r>
            <a:r>
              <a:rPr lang="es-PA" sz="2200" b="1" dirty="0">
                <a:solidFill>
                  <a:srgbClr val="272C30"/>
                </a:solidFill>
                <a:latin typeface="Arial Nova Light" panose="020B0304020202020204" pitchFamily="34" charset="0"/>
              </a:rPr>
              <a:t> </a:t>
            </a:r>
            <a:r>
              <a:rPr lang="es-PA" sz="2200" b="1" dirty="0" err="1">
                <a:solidFill>
                  <a:srgbClr val="272C30"/>
                </a:solidFill>
                <a:latin typeface="Arial Nova Light" panose="020B0304020202020204" pitchFamily="34" charset="0"/>
              </a:rPr>
              <a:t>for</a:t>
            </a:r>
            <a:r>
              <a:rPr lang="es-PA" sz="2200" b="1" dirty="0">
                <a:solidFill>
                  <a:srgbClr val="272C30"/>
                </a:solidFill>
                <a:latin typeface="Arial Nova Light" panose="020B0304020202020204" pitchFamily="34" charset="0"/>
              </a:rPr>
              <a:t> </a:t>
            </a:r>
            <a:r>
              <a:rPr lang="es-PA" sz="2200" b="1" dirty="0" err="1">
                <a:solidFill>
                  <a:srgbClr val="272C30"/>
                </a:solidFill>
                <a:latin typeface="Arial Nova Light" panose="020B0304020202020204" pitchFamily="34" charset="0"/>
              </a:rPr>
              <a:t>battle</a:t>
            </a:r>
            <a:r>
              <a:rPr lang="es-PA" sz="2200" dirty="0">
                <a:solidFill>
                  <a:srgbClr val="272C30"/>
                </a:solidFill>
                <a:latin typeface="Arial Nova Light" panose="020B0304020202020204" pitchFamily="34" charset="0"/>
              </a:rPr>
              <a:t>: Ritual en torno a la preparación para el día que va a comenzar.</a:t>
            </a:r>
          </a:p>
          <a:p>
            <a:pPr fontAlgn="base">
              <a:buFont typeface="+mj-lt"/>
              <a:buAutoNum type="arabicPeriod"/>
            </a:pPr>
            <a:endParaRPr lang="es-PA" sz="2200" b="1" dirty="0">
              <a:solidFill>
                <a:srgbClr val="272C30"/>
              </a:solidFill>
              <a:latin typeface="Arial Nova Light" panose="020B030402020202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es-PA" sz="2200" b="1" dirty="0" err="1">
                <a:solidFill>
                  <a:srgbClr val="272C30"/>
                </a:solidFill>
                <a:latin typeface="Arial Nova Light" panose="020B0304020202020204" pitchFamily="34" charset="0"/>
              </a:rPr>
              <a:t>Feasting</a:t>
            </a:r>
            <a:r>
              <a:rPr lang="es-PA" sz="2200" dirty="0">
                <a:solidFill>
                  <a:srgbClr val="272C30"/>
                </a:solidFill>
                <a:latin typeface="Arial Nova Light" panose="020B0304020202020204" pitchFamily="34" charset="0"/>
              </a:rPr>
              <a:t>: Ritual sobre la comida y todo lo que rodea a esta.</a:t>
            </a:r>
          </a:p>
          <a:p>
            <a:pPr fontAlgn="base">
              <a:buFont typeface="+mj-lt"/>
              <a:buAutoNum type="arabicPeriod"/>
            </a:pPr>
            <a:endParaRPr lang="es-PA" sz="2200" b="1" dirty="0">
              <a:solidFill>
                <a:srgbClr val="272C30"/>
              </a:solidFill>
              <a:latin typeface="Arial Nova Light" panose="020B030402020202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es-PA" sz="2200" b="1" dirty="0" err="1">
                <a:solidFill>
                  <a:srgbClr val="272C30"/>
                </a:solidFill>
                <a:latin typeface="Arial Nova Light" panose="020B0304020202020204" pitchFamily="34" charset="0"/>
              </a:rPr>
              <a:t>Sexing</a:t>
            </a:r>
            <a:r>
              <a:rPr lang="es-PA" sz="2200" b="1" dirty="0">
                <a:solidFill>
                  <a:srgbClr val="272C30"/>
                </a:solidFill>
                <a:latin typeface="Arial Nova Light" panose="020B0304020202020204" pitchFamily="34" charset="0"/>
              </a:rPr>
              <a:t> up</a:t>
            </a:r>
            <a:r>
              <a:rPr lang="es-PA" sz="2200" dirty="0">
                <a:solidFill>
                  <a:srgbClr val="272C30"/>
                </a:solidFill>
                <a:latin typeface="Arial Nova Light" panose="020B0304020202020204" pitchFamily="34" charset="0"/>
              </a:rPr>
              <a:t>: Ritual en torno a los arreglos físicos corporales que llevamos a cabo todos los días, desde peinarnos o arreglarnos la barba en el caso de los hombres hasta el maquillaje de las mujeres.</a:t>
            </a:r>
          </a:p>
          <a:p>
            <a:pPr fontAlgn="base">
              <a:buFont typeface="+mj-lt"/>
              <a:buAutoNum type="arabicPeriod"/>
            </a:pPr>
            <a:endParaRPr lang="es-PA" sz="2200" b="1" dirty="0">
              <a:solidFill>
                <a:srgbClr val="272C30"/>
              </a:solidFill>
              <a:latin typeface="Arial Nova Light" panose="020B030402020202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es-PA" sz="2200" b="1" dirty="0" err="1">
                <a:solidFill>
                  <a:srgbClr val="272C30"/>
                </a:solidFill>
                <a:latin typeface="Arial Nova Light" panose="020B0304020202020204" pitchFamily="34" charset="0"/>
              </a:rPr>
              <a:t>Returning</a:t>
            </a:r>
            <a:r>
              <a:rPr lang="es-PA" sz="2200" b="1" dirty="0">
                <a:solidFill>
                  <a:srgbClr val="272C30"/>
                </a:solidFill>
                <a:latin typeface="Arial Nova Light" panose="020B0304020202020204" pitchFamily="34" charset="0"/>
              </a:rPr>
              <a:t> to camp</a:t>
            </a:r>
            <a:r>
              <a:rPr lang="es-PA" sz="2200" dirty="0">
                <a:solidFill>
                  <a:srgbClr val="272C30"/>
                </a:solidFill>
                <a:latin typeface="Arial Nova Light" panose="020B0304020202020204" pitchFamily="34" charset="0"/>
              </a:rPr>
              <a:t>: Momento en el que volvemos del trabajo y  desconectamos.</a:t>
            </a:r>
          </a:p>
          <a:p>
            <a:pPr fontAlgn="base">
              <a:buFont typeface="+mj-lt"/>
              <a:buAutoNum type="arabicPeriod"/>
            </a:pPr>
            <a:endParaRPr lang="es-PA" sz="2200" b="1" dirty="0">
              <a:solidFill>
                <a:srgbClr val="272C30"/>
              </a:solidFill>
              <a:latin typeface="Arial Nova Light" panose="020B030402020202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es-PA" sz="2200" b="1" dirty="0" err="1">
                <a:solidFill>
                  <a:srgbClr val="272C30"/>
                </a:solidFill>
                <a:latin typeface="Arial Nova Light" panose="020B0304020202020204" pitchFamily="34" charset="0"/>
              </a:rPr>
              <a:t>Protecting</a:t>
            </a:r>
            <a:r>
              <a:rPr lang="es-PA" sz="2200" b="1" dirty="0">
                <a:solidFill>
                  <a:srgbClr val="272C30"/>
                </a:solidFill>
                <a:latin typeface="Arial Nova Light" panose="020B0304020202020204" pitchFamily="34" charset="0"/>
              </a:rPr>
              <a:t> </a:t>
            </a:r>
            <a:r>
              <a:rPr lang="es-PA" sz="2200" b="1" dirty="0" err="1">
                <a:solidFill>
                  <a:srgbClr val="272C30"/>
                </a:solidFill>
                <a:latin typeface="Arial Nova Light" panose="020B0304020202020204" pitchFamily="34" charset="0"/>
              </a:rPr>
              <a:t>yourself</a:t>
            </a:r>
            <a:r>
              <a:rPr lang="es-PA" sz="2200" b="1" dirty="0">
                <a:solidFill>
                  <a:srgbClr val="272C30"/>
                </a:solidFill>
                <a:latin typeface="Arial Nova Light" panose="020B0304020202020204" pitchFamily="34" charset="0"/>
              </a:rPr>
              <a:t> </a:t>
            </a:r>
            <a:r>
              <a:rPr lang="es-PA" sz="2200" b="1" dirty="0" err="1">
                <a:solidFill>
                  <a:srgbClr val="272C30"/>
                </a:solidFill>
                <a:latin typeface="Arial Nova Light" panose="020B0304020202020204" pitchFamily="34" charset="0"/>
              </a:rPr>
              <a:t>for</a:t>
            </a:r>
            <a:r>
              <a:rPr lang="es-PA" sz="2200" b="1" dirty="0">
                <a:solidFill>
                  <a:srgbClr val="272C30"/>
                </a:solidFill>
                <a:latin typeface="Arial Nova Light" panose="020B0304020202020204" pitchFamily="34" charset="0"/>
              </a:rPr>
              <a:t> </a:t>
            </a:r>
            <a:r>
              <a:rPr lang="es-PA" sz="2200" b="1" dirty="0" err="1">
                <a:solidFill>
                  <a:srgbClr val="272C30"/>
                </a:solidFill>
                <a:latin typeface="Arial Nova Light" panose="020B0304020202020204" pitchFamily="34" charset="0"/>
              </a:rPr>
              <a:t>the</a:t>
            </a:r>
            <a:r>
              <a:rPr lang="es-PA" sz="2200" b="1" dirty="0">
                <a:solidFill>
                  <a:srgbClr val="272C30"/>
                </a:solidFill>
                <a:latin typeface="Arial Nova Light" panose="020B0304020202020204" pitchFamily="34" charset="0"/>
              </a:rPr>
              <a:t> </a:t>
            </a:r>
            <a:r>
              <a:rPr lang="es-PA" sz="2200" b="1" dirty="0" err="1">
                <a:solidFill>
                  <a:srgbClr val="272C30"/>
                </a:solidFill>
                <a:latin typeface="Arial Nova Light" panose="020B0304020202020204" pitchFamily="34" charset="0"/>
              </a:rPr>
              <a:t>future</a:t>
            </a:r>
            <a:r>
              <a:rPr lang="es-PA" sz="2200" dirty="0">
                <a:solidFill>
                  <a:srgbClr val="272C30"/>
                </a:solidFill>
                <a:latin typeface="Arial Nova Light" panose="020B0304020202020204" pitchFamily="34" charset="0"/>
              </a:rPr>
              <a:t>: Ritual en el que nos relajamos completamente. Es el momento en el que cargamos las pilas antes de dormir para ir a trabajar al día siguiente.</a:t>
            </a:r>
          </a:p>
        </p:txBody>
      </p:sp>
    </p:spTree>
    <p:extLst>
      <p:ext uri="{BB962C8B-B14F-4D97-AF65-F5344CB8AC3E}">
        <p14:creationId xmlns:p14="http://schemas.microsoft.com/office/powerpoint/2010/main" val="1975725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5720636-6955-4BE5-8105-DB76DB23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/>
              <a:t>Tendencias de Marketing </a:t>
            </a:r>
          </a:p>
        </p:txBody>
      </p:sp>
      <p:pic>
        <p:nvPicPr>
          <p:cNvPr id="8" name="Nudging Just a simple trick can nudge you to eat healthier">
            <a:hlinkClick r:id="" action="ppaction://media"/>
            <a:extLst>
              <a:ext uri="{FF2B5EF4-FFF2-40B4-BE49-F238E27FC236}">
                <a16:creationId xmlns:a16="http://schemas.microsoft.com/office/drawing/2014/main" id="{5E18EF7E-81D6-4287-83D9-54B128537E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" y="1165880"/>
            <a:ext cx="9431868" cy="530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46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6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5720636-6955-4BE5-8105-DB76DB23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/>
              <a:t>Tendencias de Marketing </a:t>
            </a:r>
          </a:p>
        </p:txBody>
      </p:sp>
      <p:pic>
        <p:nvPicPr>
          <p:cNvPr id="3" name="The Dancing Traffic Light Manikin by smart">
            <a:hlinkClick r:id="" action="ppaction://media"/>
            <a:extLst>
              <a:ext uri="{FF2B5EF4-FFF2-40B4-BE49-F238E27FC236}">
                <a16:creationId xmlns:a16="http://schemas.microsoft.com/office/drawing/2014/main" id="{86789AA0-2AD7-AC73-D021-6EBC982C3C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8400" y="1167550"/>
            <a:ext cx="9764141" cy="549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5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1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68B5DAF9081947BA6E5E74659BC90D" ma:contentTypeVersion="4" ma:contentTypeDescription="Crear nuevo documento." ma:contentTypeScope="" ma:versionID="e2a476d8eebd9edcfc83ced4a9c83042">
  <xsd:schema xmlns:xsd="http://www.w3.org/2001/XMLSchema" xmlns:xs="http://www.w3.org/2001/XMLSchema" xmlns:p="http://schemas.microsoft.com/office/2006/metadata/properties" xmlns:ns2="1a254d15-f5fb-4a7a-a6ba-bba584983fb2" targetNamespace="http://schemas.microsoft.com/office/2006/metadata/properties" ma:root="true" ma:fieldsID="3f7214c2af662255bdf43694a72cf0ed" ns2:_="">
    <xsd:import namespace="1a254d15-f5fb-4a7a-a6ba-bba584983f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54d15-f5fb-4a7a-a6ba-bba584983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01BCD1D-5AD2-4726-96D8-F394D43B1E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64EC45-33D7-49B1-BD6C-F3D7192F07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254d15-f5fb-4a7a-a6ba-bba584983f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1512DA-DA09-4C3A-8358-603ED318FBB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1686</TotalTime>
  <Words>219</Words>
  <Application>Microsoft Office PowerPoint</Application>
  <PresentationFormat>Panorámica</PresentationFormat>
  <Paragraphs>31</Paragraphs>
  <Slides>12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Arial Nova Light</vt:lpstr>
      <vt:lpstr>Berlin Sans FB Demi</vt:lpstr>
      <vt:lpstr>Calibri</vt:lpstr>
      <vt:lpstr>Carlito</vt:lpstr>
      <vt:lpstr>Roboto</vt:lpstr>
      <vt:lpstr>Office Theme</vt:lpstr>
      <vt:lpstr>Recolección de datos cualitativos</vt:lpstr>
      <vt:lpstr>Investigación Etnográfica</vt:lpstr>
      <vt:lpstr>Presentación de PowerPoint</vt:lpstr>
      <vt:lpstr>Casos de diseño</vt:lpstr>
      <vt:lpstr>Diseño de artículos</vt:lpstr>
      <vt:lpstr>Casos de cultura y marca</vt:lpstr>
      <vt:lpstr>Colocación correcta de SmartPhones en tiendas</vt:lpstr>
      <vt:lpstr>Comportamientos en el uso de productos</vt:lpstr>
      <vt:lpstr>Casos globales de investigación</vt:lpstr>
      <vt:lpstr>Rituales de los individuos en la sociedad</vt:lpstr>
      <vt:lpstr>Tendencias de Marketing </vt:lpstr>
      <vt:lpstr>Tendencias de Marketing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CAPITULO 2</dc:title>
  <dc:creator>USER</dc:creator>
  <cp:lastModifiedBy>Ricardo Cajina</cp:lastModifiedBy>
  <cp:revision>56</cp:revision>
  <dcterms:created xsi:type="dcterms:W3CDTF">2020-04-08T22:52:11Z</dcterms:created>
  <dcterms:modified xsi:type="dcterms:W3CDTF">2022-05-31T00:22:25Z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2020-04-08T00:00:00Z</vt:filetime>
  </property>
  <property fmtid="{D5CDD505-2E9C-101B-9397-08002B2CF9AE}" pid="5" name="ContentTypeId">
    <vt:lpwstr>0x0101002568B5DAF9081947BA6E5E74659BC90D</vt:lpwstr>
  </property>
</Properties>
</file>