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380" r:id="rId3"/>
    <p:sldId id="383" r:id="rId4"/>
    <p:sldId id="382" r:id="rId5"/>
    <p:sldId id="390" r:id="rId6"/>
    <p:sldId id="411" r:id="rId7"/>
    <p:sldId id="385" r:id="rId8"/>
    <p:sldId id="386" r:id="rId9"/>
    <p:sldId id="387" r:id="rId10"/>
    <p:sldId id="388" r:id="rId11"/>
    <p:sldId id="389" r:id="rId12"/>
    <p:sldId id="412" r:id="rId13"/>
    <p:sldId id="391" r:id="rId14"/>
    <p:sldId id="402" r:id="rId15"/>
    <p:sldId id="410" r:id="rId16"/>
    <p:sldId id="409" r:id="rId17"/>
    <p:sldId id="394" r:id="rId18"/>
    <p:sldId id="408" r:id="rId19"/>
    <p:sldId id="395" r:id="rId20"/>
    <p:sldId id="407" r:id="rId21"/>
    <p:sldId id="406" r:id="rId22"/>
    <p:sldId id="405" r:id="rId23"/>
    <p:sldId id="397" r:id="rId24"/>
    <p:sldId id="396" r:id="rId25"/>
    <p:sldId id="398" r:id="rId26"/>
    <p:sldId id="403" r:id="rId27"/>
    <p:sldId id="269" r:id="rId28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618529-FB6A-484C-92CD-4F1A53190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A994A0-CE34-4620-9F80-302B8ACFD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DC7118-246D-4186-BDF5-2AF0C2EF4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57F9FE-0100-4C17-8710-4FA28613E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4B13C8-644A-4CDD-B5D0-7BD88CA2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80504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22BF6B-7E44-442F-9078-8A77287D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7A44CA-2C7E-4A47-B6E0-12EB2CABB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20F348-FD5D-4982-AE34-26CD5EDAA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1C8109-A2CD-41A1-BC80-5B962E8B6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31F873-6FC8-4D4C-81F5-84DB1E67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5171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5F124-1098-45C5-BA39-816D63098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2098D2-270B-44C8-9DB8-A3C6388AC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3C032C-4AF8-4597-BBE4-89E180EFD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58A0AF-F605-44D7-9CED-BD2CABD15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A847C-9EDF-4133-90C6-B52D5866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51220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6DC0C7-B622-4489-91E1-2AD6138E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BD873-71B4-4034-8426-87DBF05EF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F20A03-77D4-4335-972A-554FD857D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8577DD-0B72-4E35-87CC-3BD329972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FCFFC1-ABEF-413C-87B7-7EB31C94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D72A53-D206-4F6F-9EAC-1031A0AC3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0235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DE2C5-4E12-4947-9403-55AF5B62A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3CEC78-003C-4E50-954C-D551CA16D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6C01C9-518D-41A1-ABB9-3455BBAC80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726E55F-4AC0-4138-A054-5E1CAAB59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8432A71-FD81-464F-AF89-55C4FF5C7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F8CF7BC-4EFA-4ED6-9F12-E1D4661C8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924A42-7476-4195-B09B-FCD98076F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1673241-E25D-4A92-B264-7383FDA70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7906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82BD6-F1B3-44C5-93A7-E3E49CF79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3173C4-B71E-4269-9DE9-21C05C383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1EA46E-4F9B-44CD-BC78-9DD933528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DA70D4-9950-435B-9934-F2992D210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94719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A2C4AD-0EB7-4D0F-9DC8-377D28A8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5DA273-8C36-48BB-BB0A-FD695694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B21075-9D0A-4EA0-A121-D15AF9DD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0392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1A73AA-6D01-41D8-8F04-0EE707276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550C95-C7E6-4C7B-8BD9-97B80E987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AF6EAC-25D3-43CD-A76B-B18585B70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01F64E-DAA1-4227-861F-53C81B7CF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4A4C10-B2E6-452C-B251-AA0BEF4E4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134897-8B33-46A5-BBCE-BFC7438D5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24170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90928-75CA-4D40-99A0-AED38CC30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2F5FF87-ECDA-4C2F-BAE9-32C7DCC4A3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C48173-B2CC-4A33-932D-7BE290D2B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C8EFB7-7308-4E9D-81CC-527FE77D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FDEAF3-B2AA-43A4-BFB9-F76B8EDF1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6C211D-CA19-499D-8725-7264CD8B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7598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F1BA0-1C8B-4EA9-B8CA-4949619D6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DA1F79-1074-4F08-BAD2-9095029E0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12142-5C5B-4AA4-B1D1-354AA2E9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7983D6-E15D-40A2-B110-953C4C0B1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629533-952A-46B0-B7EB-031685A85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77505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0B0B13-911D-4591-BD62-742815F1B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2D832A-ACB2-407B-A18A-49522A675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62F6F4-A525-4E47-A601-8C6F9515F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D8D7BF-A6B7-4A18-A14B-5FD1CDE4D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B9E7F9-5533-4627-B4F7-0AE2F661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9799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333D086-92DC-4FA2-B16B-22299EBD3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D179A6-F739-455C-8527-35211A97F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7B2EF6-EFE2-4FBE-8909-1C8712B2C0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8F54E-CCF4-471B-AA21-C8B92905E60C}" type="datetimeFigureOut">
              <a:rPr lang="es-PA" smtClean="0"/>
              <a:t>06/17/2021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BE82F7-7E93-49B8-A1AB-45EDD30C1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ED7440-5B29-4CEE-BE19-F0484F402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5586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rockcontent.com/es/blog/que-es-seo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ockcontent.com/es/blog/conversion-marketing-digital/" TargetMode="External"/><Relationship Id="rId4" Type="http://schemas.openxmlformats.org/officeDocument/2006/relationships/hyperlink" Target="https://rockcontent.com/es/blog/palabras-clave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14">
            <a:extLst>
              <a:ext uri="{FF2B5EF4-FFF2-40B4-BE49-F238E27FC236}">
                <a16:creationId xmlns:a16="http://schemas.microsoft.com/office/drawing/2014/main" id="{6FC11E2E-9797-4FEA-90FD-894E32A208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 33">
            <a:extLst>
              <a:ext uri="{FF2B5EF4-FFF2-40B4-BE49-F238E27FC236}">
                <a16:creationId xmlns:a16="http://schemas.microsoft.com/office/drawing/2014/main" id="{F8828EFD-56F8-4B00-9A0D-B623CC074A0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02096" y="3608996"/>
            <a:ext cx="4522796" cy="3249004"/>
          </a:xfrm>
          <a:custGeom>
            <a:avLst/>
            <a:gdLst>
              <a:gd name="connsiteX0" fmla="*/ 3018081 w 4522796"/>
              <a:gd name="connsiteY0" fmla="*/ 0 h 3249004"/>
              <a:gd name="connsiteX1" fmla="*/ 0 w 4522796"/>
              <a:gd name="connsiteY1" fmla="*/ 0 h 3249004"/>
              <a:gd name="connsiteX2" fmla="*/ 0 w 4522796"/>
              <a:gd name="connsiteY2" fmla="*/ 3249004 h 3249004"/>
              <a:gd name="connsiteX3" fmla="*/ 4522796 w 4522796"/>
              <a:gd name="connsiteY3" fmla="*/ 3249004 h 32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3249004">
                <a:moveTo>
                  <a:pt x="3018081" y="0"/>
                </a:moveTo>
                <a:lnTo>
                  <a:pt x="0" y="0"/>
                </a:lnTo>
                <a:lnTo>
                  <a:pt x="0" y="3249004"/>
                </a:lnTo>
                <a:lnTo>
                  <a:pt x="4522796" y="32490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A085B63A-2D2F-4B09-9BFB-E2080686CE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3D4697C8-4A0D-4493-B526-7CC15E0EE5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810D5B-2332-4275-85CE-BC4516FB2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4361" y="2044382"/>
            <a:ext cx="4536831" cy="1703751"/>
          </a:xfrm>
        </p:spPr>
        <p:txBody>
          <a:bodyPr>
            <a:normAutofit/>
          </a:bodyPr>
          <a:lstStyle/>
          <a:p>
            <a:r>
              <a:rPr lang="es-PA" sz="5400" b="1" dirty="0">
                <a:latin typeface="Calibri" panose="020F0502020204030204" pitchFamily="34" charset="0"/>
                <a:cs typeface="Calibri" panose="020F0502020204030204" pitchFamily="34" charset="0"/>
              </a:rPr>
              <a:t>Mapas Mentales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32AEC4F-6B7C-4DCE-B2C3-7197E6F480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979" y="3429000"/>
            <a:ext cx="2061246" cy="124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6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79CAAAF2-A29B-4256-83C8-B61FAAEC8AEC}"/>
              </a:ext>
            </a:extLst>
          </p:cNvPr>
          <p:cNvSpPr txBox="1"/>
          <p:nvPr/>
        </p:nvSpPr>
        <p:spPr>
          <a:xfrm>
            <a:off x="2012695" y="1461227"/>
            <a:ext cx="77495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latin typeface="Calibri"/>
                <a:cs typeface="Calibri"/>
              </a:rPr>
              <a:t>2 </a:t>
            </a:r>
            <a:r>
              <a:rPr sz="4400" b="1" spc="-20" dirty="0">
                <a:latin typeface="Calibri"/>
                <a:cs typeface="Calibri"/>
              </a:rPr>
              <a:t>hemisferios=distintas</a:t>
            </a:r>
            <a:r>
              <a:rPr sz="4400" b="1" spc="-35" dirty="0">
                <a:latin typeface="Calibri"/>
                <a:cs typeface="Calibri"/>
              </a:rPr>
              <a:t> </a:t>
            </a:r>
            <a:r>
              <a:rPr sz="4400" b="1" spc="-5" dirty="0">
                <a:latin typeface="Calibri"/>
                <a:cs typeface="Calibri"/>
              </a:rPr>
              <a:t>funciones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E62B567-D893-4A29-9AA8-06A4C6782E53}"/>
              </a:ext>
            </a:extLst>
          </p:cNvPr>
          <p:cNvSpPr txBox="1"/>
          <p:nvPr/>
        </p:nvSpPr>
        <p:spPr>
          <a:xfrm>
            <a:off x="3460624" y="54672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A" sz="5400" b="1" spc="-20" dirty="0">
                <a:solidFill>
                  <a:srgbClr val="0000FF"/>
                </a:solidFill>
                <a:latin typeface="Calibri"/>
                <a:cs typeface="Calibri"/>
              </a:rPr>
              <a:t>Nuestro</a:t>
            </a:r>
            <a:r>
              <a:rPr lang="es-PA" sz="5400" b="1" spc="-6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s-PA" sz="5400" b="1" spc="-25" dirty="0">
                <a:solidFill>
                  <a:srgbClr val="0000FF"/>
                </a:solidFill>
                <a:latin typeface="Calibri"/>
                <a:cs typeface="Calibri"/>
              </a:rPr>
              <a:t>cerebro</a:t>
            </a:r>
            <a:endParaRPr lang="es-PA" sz="54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9C98EF2-D554-447E-AD84-4146FB7CB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113" y="1896753"/>
            <a:ext cx="5283000" cy="406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4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BC5E6253-FA20-4DC0-9079-DC921B4A7FF8}"/>
              </a:ext>
            </a:extLst>
          </p:cNvPr>
          <p:cNvSpPr txBox="1"/>
          <p:nvPr/>
        </p:nvSpPr>
        <p:spPr>
          <a:xfrm>
            <a:off x="1837515" y="1404302"/>
            <a:ext cx="3137535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5044" algn="r">
              <a:spcBef>
                <a:spcPts val="100"/>
              </a:spcBef>
            </a:pPr>
            <a:r>
              <a:rPr sz="6600" spc="-65" dirty="0">
                <a:solidFill>
                  <a:prstClr val="black"/>
                </a:solidFill>
                <a:cs typeface="Calibri"/>
              </a:rPr>
              <a:t>v</a:t>
            </a:r>
            <a:r>
              <a:rPr sz="6600" dirty="0">
                <a:solidFill>
                  <a:prstClr val="black"/>
                </a:solidFill>
                <a:cs typeface="Calibri"/>
              </a:rPr>
              <a:t>erbal  </a:t>
            </a:r>
            <a:r>
              <a:rPr sz="6600" spc="-75" dirty="0">
                <a:solidFill>
                  <a:prstClr val="black"/>
                </a:solidFill>
                <a:cs typeface="Calibri"/>
              </a:rPr>
              <a:t>t</a:t>
            </a:r>
            <a:r>
              <a:rPr sz="6600" dirty="0">
                <a:solidFill>
                  <a:prstClr val="black"/>
                </a:solidFill>
                <a:cs typeface="Calibri"/>
              </a:rPr>
              <a:t>empo</a:t>
            </a:r>
            <a:r>
              <a:rPr sz="6600" spc="-130" dirty="0">
                <a:solidFill>
                  <a:prstClr val="black"/>
                </a:solidFill>
                <a:cs typeface="Calibri"/>
              </a:rPr>
              <a:t>r</a:t>
            </a:r>
            <a:r>
              <a:rPr sz="6600" dirty="0">
                <a:solidFill>
                  <a:prstClr val="black"/>
                </a:solidFill>
                <a:cs typeface="Calibri"/>
              </a:rPr>
              <a:t>al  </a:t>
            </a:r>
            <a:r>
              <a:rPr sz="6600" spc="-130" dirty="0">
                <a:solidFill>
                  <a:prstClr val="black"/>
                </a:solidFill>
                <a:cs typeface="Calibri"/>
              </a:rPr>
              <a:t>r</a:t>
            </a:r>
            <a:r>
              <a:rPr sz="6600" dirty="0">
                <a:solidFill>
                  <a:prstClr val="black"/>
                </a:solidFill>
                <a:cs typeface="Calibri"/>
              </a:rPr>
              <a:t>acional  </a:t>
            </a:r>
            <a:r>
              <a:rPr sz="6600" dirty="0">
                <a:solidFill>
                  <a:srgbClr val="FF6600"/>
                </a:solidFill>
                <a:cs typeface="Calibri"/>
              </a:rPr>
              <a:t>analí</a:t>
            </a:r>
            <a:r>
              <a:rPr sz="6600" spc="-20" dirty="0">
                <a:solidFill>
                  <a:srgbClr val="FF6600"/>
                </a:solidFill>
                <a:cs typeface="Calibri"/>
              </a:rPr>
              <a:t>t</a:t>
            </a:r>
            <a:r>
              <a:rPr sz="6600" dirty="0">
                <a:solidFill>
                  <a:srgbClr val="FF6600"/>
                </a:solidFill>
                <a:cs typeface="Calibri"/>
              </a:rPr>
              <a:t>i</a:t>
            </a:r>
            <a:r>
              <a:rPr sz="6600" spc="-60" dirty="0">
                <a:solidFill>
                  <a:srgbClr val="FF6600"/>
                </a:solidFill>
                <a:cs typeface="Calibri"/>
              </a:rPr>
              <a:t>c</a:t>
            </a:r>
            <a:r>
              <a:rPr sz="6600" dirty="0">
                <a:solidFill>
                  <a:srgbClr val="FF6600"/>
                </a:solidFill>
                <a:cs typeface="Calibri"/>
              </a:rPr>
              <a:t>o</a:t>
            </a:r>
            <a:endParaRPr sz="660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B5C08B-2001-49F5-98A2-1E1D44938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283" y="410062"/>
            <a:ext cx="3809986" cy="529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80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C60D459-6C8E-4C50-B8EF-C6538CCA2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305" y="215814"/>
            <a:ext cx="3170003" cy="5745630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CE979360-DA2E-4259-A01A-C5EDC1ADEBD6}"/>
              </a:ext>
            </a:extLst>
          </p:cNvPr>
          <p:cNvSpPr txBox="1"/>
          <p:nvPr/>
        </p:nvSpPr>
        <p:spPr>
          <a:xfrm>
            <a:off x="6042535" y="1063931"/>
            <a:ext cx="3413760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6600" dirty="0">
                <a:solidFill>
                  <a:prstClr val="black"/>
                </a:solidFill>
                <a:cs typeface="Calibri"/>
              </a:rPr>
              <a:t>visual  espacial  </a:t>
            </a:r>
            <a:r>
              <a:rPr sz="6600" spc="-20" dirty="0">
                <a:solidFill>
                  <a:prstClr val="black"/>
                </a:solidFill>
                <a:cs typeface="Calibri"/>
              </a:rPr>
              <a:t>intuitivo</a:t>
            </a:r>
            <a:r>
              <a:rPr sz="6600" spc="-100" dirty="0">
                <a:solidFill>
                  <a:prstClr val="black"/>
                </a:solidFill>
                <a:cs typeface="Calibri"/>
              </a:rPr>
              <a:t> </a:t>
            </a:r>
            <a:r>
              <a:rPr sz="6600" dirty="0">
                <a:solidFill>
                  <a:prstClr val="black"/>
                </a:solidFill>
                <a:cs typeface="Calibri"/>
              </a:rPr>
              <a:t>y  </a:t>
            </a:r>
            <a:r>
              <a:rPr sz="6600" spc="-30" dirty="0">
                <a:solidFill>
                  <a:srgbClr val="008000"/>
                </a:solidFill>
                <a:cs typeface="Calibri"/>
              </a:rPr>
              <a:t>creativo</a:t>
            </a:r>
            <a:endParaRPr sz="66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7807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2" name="object 4">
            <a:extLst>
              <a:ext uri="{FF2B5EF4-FFF2-40B4-BE49-F238E27FC236}">
                <a16:creationId xmlns:a16="http://schemas.microsoft.com/office/drawing/2014/main" id="{30E59732-24DE-4201-9A75-0251A014C3B2}"/>
              </a:ext>
            </a:extLst>
          </p:cNvPr>
          <p:cNvSpPr txBox="1"/>
          <p:nvPr/>
        </p:nvSpPr>
        <p:spPr>
          <a:xfrm>
            <a:off x="5235122" y="610630"/>
            <a:ext cx="6647815" cy="203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5285" marR="5080" indent="-363220" algn="r">
              <a:spcBef>
                <a:spcPts val="105"/>
              </a:spcBef>
            </a:pPr>
            <a:r>
              <a:rPr sz="4400" dirty="0">
                <a:solidFill>
                  <a:prstClr val="black"/>
                </a:solidFill>
                <a:cs typeface="Calibri"/>
              </a:rPr>
              <a:t>Una </a:t>
            </a:r>
            <a:r>
              <a:rPr sz="4400" spc="-10" dirty="0">
                <a:solidFill>
                  <a:srgbClr val="FF6600"/>
                </a:solidFill>
                <a:cs typeface="Calibri"/>
              </a:rPr>
              <a:t>creatividad </a:t>
            </a:r>
            <a:r>
              <a:rPr sz="4400" spc="-5" dirty="0">
                <a:solidFill>
                  <a:srgbClr val="FF6600"/>
                </a:solidFill>
                <a:cs typeface="Calibri"/>
              </a:rPr>
              <a:t>sin</a:t>
            </a:r>
            <a:r>
              <a:rPr sz="4400" spc="-55" dirty="0">
                <a:solidFill>
                  <a:srgbClr val="FF6600"/>
                </a:solidFill>
                <a:cs typeface="Calibri"/>
              </a:rPr>
              <a:t> </a:t>
            </a:r>
            <a:r>
              <a:rPr sz="4400" spc="-20" dirty="0">
                <a:solidFill>
                  <a:srgbClr val="FF6600"/>
                </a:solidFill>
                <a:cs typeface="Calibri"/>
              </a:rPr>
              <a:t>control</a:t>
            </a:r>
            <a:r>
              <a:rPr sz="4400" dirty="0">
                <a:solidFill>
                  <a:srgbClr val="FF6600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ni  </a:t>
            </a:r>
            <a:r>
              <a:rPr sz="4400" dirty="0">
                <a:solidFill>
                  <a:prstClr val="black"/>
                </a:solidFill>
                <a:cs typeface="Calibri"/>
              </a:rPr>
              <a:t>análisis puede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no </a:t>
            </a:r>
            <a:r>
              <a:rPr sz="4400" dirty="0">
                <a:solidFill>
                  <a:prstClr val="black"/>
                </a:solidFill>
                <a:cs typeface="Calibri"/>
              </a:rPr>
              <a:t>sernos</a:t>
            </a:r>
            <a:r>
              <a:rPr sz="4400" spc="-65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de</a:t>
            </a:r>
            <a:endParaRPr sz="4400" dirty="0">
              <a:solidFill>
                <a:prstClr val="black"/>
              </a:solidFill>
              <a:cs typeface="Calibri"/>
            </a:endParaRPr>
          </a:p>
          <a:p>
            <a:pPr marR="7620" algn="r"/>
            <a:r>
              <a:rPr sz="4400" spc="-5" dirty="0">
                <a:solidFill>
                  <a:prstClr val="black"/>
                </a:solidFill>
                <a:cs typeface="Calibri"/>
              </a:rPr>
              <a:t>utilidad</a:t>
            </a:r>
            <a:endParaRPr sz="44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D0CC5CF5-00F1-4C9F-A3FD-1B18597CCD74}"/>
              </a:ext>
            </a:extLst>
          </p:cNvPr>
          <p:cNvSpPr txBox="1"/>
          <p:nvPr/>
        </p:nvSpPr>
        <p:spPr>
          <a:xfrm>
            <a:off x="0" y="3211423"/>
            <a:ext cx="11622157" cy="27218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19100" algn="r">
              <a:spcBef>
                <a:spcPts val="105"/>
              </a:spcBef>
            </a:pPr>
            <a:r>
              <a:rPr sz="4400" dirty="0">
                <a:solidFill>
                  <a:prstClr val="black"/>
                </a:solidFill>
                <a:cs typeface="Calibri"/>
              </a:rPr>
              <a:t>Un </a:t>
            </a:r>
            <a:r>
              <a:rPr sz="4400" spc="-30" dirty="0">
                <a:solidFill>
                  <a:srgbClr val="008000"/>
                </a:solidFill>
                <a:cs typeface="Calibri"/>
              </a:rPr>
              <a:t>exceso </a:t>
            </a:r>
            <a:r>
              <a:rPr sz="4400" spc="-5" dirty="0">
                <a:solidFill>
                  <a:srgbClr val="008000"/>
                </a:solidFill>
                <a:cs typeface="Calibri"/>
              </a:rPr>
              <a:t>de</a:t>
            </a:r>
            <a:r>
              <a:rPr sz="4400" dirty="0">
                <a:solidFill>
                  <a:srgbClr val="008000"/>
                </a:solidFill>
                <a:cs typeface="Calibri"/>
              </a:rPr>
              <a:t> </a:t>
            </a:r>
            <a:r>
              <a:rPr sz="4400" spc="-10" dirty="0">
                <a:solidFill>
                  <a:srgbClr val="008000"/>
                </a:solidFill>
                <a:cs typeface="Calibri"/>
              </a:rPr>
              <a:t>racionalidad</a:t>
            </a:r>
            <a:r>
              <a:rPr sz="4400" spc="20" dirty="0">
                <a:solidFill>
                  <a:srgbClr val="008000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nos  conduce </a:t>
            </a:r>
            <a:r>
              <a:rPr sz="4400" dirty="0">
                <a:solidFill>
                  <a:prstClr val="black"/>
                </a:solidFill>
                <a:cs typeface="Calibri"/>
              </a:rPr>
              <a:t>a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una</a:t>
            </a:r>
            <a:r>
              <a:rPr sz="4400" spc="-35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incapacidad</a:t>
            </a:r>
            <a:r>
              <a:rPr sz="440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25" dirty="0">
                <a:solidFill>
                  <a:prstClr val="black"/>
                </a:solidFill>
                <a:cs typeface="Calibri"/>
              </a:rPr>
              <a:t>para </a:t>
            </a:r>
            <a:r>
              <a:rPr sz="440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adaptarnos </a:t>
            </a:r>
            <a:r>
              <a:rPr sz="4400" dirty="0">
                <a:solidFill>
                  <a:prstClr val="black"/>
                </a:solidFill>
                <a:cs typeface="Calibri"/>
              </a:rPr>
              <a:t>a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una</a:t>
            </a:r>
            <a:r>
              <a:rPr sz="4400" spc="-45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situación</a:t>
            </a:r>
            <a:r>
              <a:rPr sz="4400" spc="-15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5" dirty="0">
                <a:solidFill>
                  <a:prstClr val="black"/>
                </a:solidFill>
                <a:cs typeface="Calibri"/>
              </a:rPr>
              <a:t>de </a:t>
            </a:r>
            <a:r>
              <a:rPr sz="440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cambio </a:t>
            </a:r>
            <a:r>
              <a:rPr sz="4400" dirty="0">
                <a:solidFill>
                  <a:prstClr val="black"/>
                </a:solidFill>
                <a:cs typeface="Calibri"/>
              </a:rPr>
              <a:t>o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crisis, </a:t>
            </a:r>
            <a:r>
              <a:rPr sz="4400" dirty="0">
                <a:solidFill>
                  <a:prstClr val="black"/>
                </a:solidFill>
                <a:cs typeface="Calibri"/>
              </a:rPr>
              <a:t>o</a:t>
            </a:r>
            <a:r>
              <a:rPr sz="4400" spc="-30" dirty="0">
                <a:solidFill>
                  <a:prstClr val="black"/>
                </a:solidFill>
                <a:cs typeface="Calibri"/>
              </a:rPr>
              <a:t> </a:t>
            </a:r>
            <a:r>
              <a:rPr sz="4400" dirty="0">
                <a:solidFill>
                  <a:prstClr val="black"/>
                </a:solidFill>
                <a:cs typeface="Calibri"/>
              </a:rPr>
              <a:t>cuando</a:t>
            </a:r>
            <a:r>
              <a:rPr sz="4400" spc="1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se  </a:t>
            </a:r>
            <a:r>
              <a:rPr sz="4400" spc="-15" dirty="0">
                <a:solidFill>
                  <a:prstClr val="black"/>
                </a:solidFill>
                <a:cs typeface="Calibri"/>
              </a:rPr>
              <a:t>requieren</a:t>
            </a:r>
            <a:r>
              <a:rPr sz="4400" spc="-35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soluciones</a:t>
            </a:r>
            <a:r>
              <a:rPr sz="4400" spc="-1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15" dirty="0">
                <a:solidFill>
                  <a:prstClr val="black"/>
                </a:solidFill>
                <a:cs typeface="Calibri"/>
              </a:rPr>
              <a:t>nuevas </a:t>
            </a:r>
            <a:r>
              <a:rPr sz="440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25" dirty="0">
                <a:solidFill>
                  <a:prstClr val="black"/>
                </a:solidFill>
                <a:cs typeface="Calibri"/>
              </a:rPr>
              <a:t>para </a:t>
            </a:r>
            <a:r>
              <a:rPr sz="4400" spc="-15" dirty="0">
                <a:solidFill>
                  <a:prstClr val="black"/>
                </a:solidFill>
                <a:cs typeface="Calibri"/>
              </a:rPr>
              <a:t>nuevos</a:t>
            </a:r>
            <a:r>
              <a:rPr sz="4400" spc="-4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10" dirty="0">
                <a:solidFill>
                  <a:prstClr val="black"/>
                </a:solidFill>
                <a:cs typeface="Calibri"/>
              </a:rPr>
              <a:t>problemas.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8148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ABC9D9E7-CC68-463E-83A6-103758B7F6AE}"/>
              </a:ext>
            </a:extLst>
          </p:cNvPr>
          <p:cNvSpPr txBox="1"/>
          <p:nvPr/>
        </p:nvSpPr>
        <p:spPr>
          <a:xfrm>
            <a:off x="728095" y="813214"/>
            <a:ext cx="8624570" cy="4454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  <a:tabLst>
                <a:tab pos="7609840" algn="l"/>
              </a:tabLst>
            </a:pPr>
            <a:r>
              <a:rPr sz="3200" spc="-5" dirty="0">
                <a:solidFill>
                  <a:prstClr val="black"/>
                </a:solidFill>
                <a:cs typeface="Calibri"/>
              </a:rPr>
              <a:t>En cada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persona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un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hemisferio</a:t>
            </a:r>
            <a:r>
              <a:rPr sz="3200" spc="95" dirty="0">
                <a:solidFill>
                  <a:prstClr val="black"/>
                </a:solidFill>
                <a:cs typeface="Calibri"/>
              </a:rPr>
              <a:t> </a:t>
            </a:r>
            <a:r>
              <a:rPr sz="3200" dirty="0">
                <a:solidFill>
                  <a:prstClr val="black"/>
                </a:solidFill>
                <a:cs typeface="Calibri"/>
              </a:rPr>
              <a:t>es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dominante	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sin  limitar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ejercer </a:t>
            </a:r>
            <a:r>
              <a:rPr sz="3200" dirty="0">
                <a:solidFill>
                  <a:prstClr val="black"/>
                </a:solidFill>
                <a:cs typeface="Calibri"/>
              </a:rPr>
              <a:t>las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habilidades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propias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del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hemisferio  </a:t>
            </a:r>
            <a:r>
              <a:rPr sz="3200" dirty="0">
                <a:solidFill>
                  <a:prstClr val="black"/>
                </a:solidFill>
                <a:cs typeface="Calibri"/>
              </a:rPr>
              <a:t>no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dominante </a:t>
            </a:r>
            <a:r>
              <a:rPr sz="3200" dirty="0">
                <a:solidFill>
                  <a:prstClr val="black"/>
                </a:solidFill>
                <a:cs typeface="Calibri"/>
              </a:rPr>
              <a:t>el </a:t>
            </a:r>
            <a:r>
              <a:rPr sz="3200" spc="-20" dirty="0">
                <a:solidFill>
                  <a:prstClr val="black"/>
                </a:solidFill>
                <a:cs typeface="Calibri"/>
              </a:rPr>
              <a:t>mayor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rendimiento </a:t>
            </a:r>
            <a:r>
              <a:rPr sz="3200" dirty="0">
                <a:solidFill>
                  <a:prstClr val="black"/>
                </a:solidFill>
                <a:cs typeface="Calibri"/>
              </a:rPr>
              <a:t>en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nuestros 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procesos mentales </a:t>
            </a:r>
            <a:r>
              <a:rPr sz="3200" dirty="0">
                <a:solidFill>
                  <a:prstClr val="black"/>
                </a:solidFill>
                <a:cs typeface="Calibri"/>
              </a:rPr>
              <a:t>es</a:t>
            </a:r>
            <a:r>
              <a:rPr sz="3200" spc="-20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por</a:t>
            </a:r>
            <a:endParaRPr sz="3200" dirty="0">
              <a:solidFill>
                <a:prstClr val="black"/>
              </a:solidFill>
              <a:cs typeface="Calibri"/>
            </a:endParaRPr>
          </a:p>
          <a:p>
            <a:pPr marL="12700">
              <a:lnSpc>
                <a:spcPts val="7020"/>
              </a:lnSpc>
            </a:pPr>
            <a:r>
              <a:rPr sz="6000" dirty="0">
                <a:solidFill>
                  <a:srgbClr val="FF0000"/>
                </a:solidFill>
                <a:cs typeface="Calibri"/>
              </a:rPr>
              <a:t>equilibrio</a:t>
            </a:r>
            <a:endParaRPr sz="6000" dirty="0">
              <a:solidFill>
                <a:prstClr val="black"/>
              </a:solidFill>
              <a:cs typeface="Calibri"/>
            </a:endParaRPr>
          </a:p>
          <a:p>
            <a:pPr marL="12700" marR="4116070" algn="just">
              <a:spcBef>
                <a:spcPts val="965"/>
              </a:spcBef>
            </a:pPr>
            <a:r>
              <a:rPr sz="3200" spc="-15" dirty="0">
                <a:solidFill>
                  <a:prstClr val="black"/>
                </a:solidFill>
                <a:cs typeface="Calibri"/>
              </a:rPr>
              <a:t>entre </a:t>
            </a:r>
            <a:r>
              <a:rPr sz="3200" dirty="0">
                <a:solidFill>
                  <a:prstClr val="black"/>
                </a:solidFill>
                <a:cs typeface="Calibri"/>
              </a:rPr>
              <a:t>ambos es</a:t>
            </a:r>
            <a:r>
              <a:rPr sz="3200" spc="-55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importante  </a:t>
            </a:r>
            <a:r>
              <a:rPr sz="3200" spc="-20" dirty="0">
                <a:solidFill>
                  <a:prstClr val="black"/>
                </a:solidFill>
                <a:cs typeface="Calibri"/>
              </a:rPr>
              <a:t>para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desarrollar </a:t>
            </a:r>
            <a:r>
              <a:rPr sz="3200" dirty="0">
                <a:solidFill>
                  <a:prstClr val="black"/>
                </a:solidFill>
                <a:cs typeface="Calibri"/>
              </a:rPr>
              <a:t>al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máximo 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nuestras</a:t>
            </a:r>
            <a:r>
              <a:rPr sz="3200" spc="-20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capacidades.</a:t>
            </a:r>
            <a:endParaRPr sz="32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759F569-0BFA-4094-90D7-01DDAEC6A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503" y="1590261"/>
            <a:ext cx="4396238" cy="414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408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F3380898-AAED-4B19-B608-030248ED9C44}"/>
              </a:ext>
            </a:extLst>
          </p:cNvPr>
          <p:cNvSpPr txBox="1"/>
          <p:nvPr/>
        </p:nvSpPr>
        <p:spPr>
          <a:xfrm>
            <a:off x="251018" y="610630"/>
            <a:ext cx="7470140" cy="650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100" b="1" spc="-15" dirty="0" err="1">
                <a:solidFill>
                  <a:srgbClr val="008000"/>
                </a:solidFill>
                <a:cs typeface="Calibri"/>
              </a:rPr>
              <a:t>Pensamiento</a:t>
            </a:r>
            <a:r>
              <a:rPr sz="4100" b="1" spc="-110" dirty="0">
                <a:solidFill>
                  <a:srgbClr val="008000"/>
                </a:solidFill>
                <a:cs typeface="Calibri"/>
              </a:rPr>
              <a:t> </a:t>
            </a:r>
            <a:r>
              <a:rPr sz="4100" b="1" spc="-15" dirty="0">
                <a:solidFill>
                  <a:srgbClr val="008000"/>
                </a:solidFill>
                <a:cs typeface="Calibri"/>
              </a:rPr>
              <a:t>irradiante</a:t>
            </a:r>
            <a:endParaRPr sz="41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7D3FEDF-A507-48A0-8FC7-851954F4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8289" y="610630"/>
            <a:ext cx="2822693" cy="3889585"/>
          </a:xfrm>
          <a:prstGeom prst="rect">
            <a:avLst/>
          </a:prstGeom>
        </p:spPr>
      </p:pic>
      <p:sp>
        <p:nvSpPr>
          <p:cNvPr id="11" name="object 4">
            <a:extLst>
              <a:ext uri="{FF2B5EF4-FFF2-40B4-BE49-F238E27FC236}">
                <a16:creationId xmlns:a16="http://schemas.microsoft.com/office/drawing/2014/main" id="{A3B57CB2-2A25-4C30-9FCD-1298C6A65E0F}"/>
              </a:ext>
            </a:extLst>
          </p:cNvPr>
          <p:cNvSpPr txBox="1"/>
          <p:nvPr/>
        </p:nvSpPr>
        <p:spPr>
          <a:xfrm>
            <a:off x="459998" y="1654223"/>
            <a:ext cx="840359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El </a:t>
            </a:r>
            <a:r>
              <a:rPr sz="3600" b="1" spc="-15" dirty="0">
                <a:solidFill>
                  <a:prstClr val="black"/>
                </a:solidFill>
                <a:cs typeface="Calibri"/>
              </a:rPr>
              <a:t>cerebro irradia </a:t>
            </a:r>
            <a:r>
              <a:rPr sz="3600" dirty="0">
                <a:solidFill>
                  <a:prstClr val="black"/>
                </a:solidFill>
                <a:cs typeface="Calibri"/>
              </a:rPr>
              <a:t>líneas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de </a:t>
            </a:r>
            <a:r>
              <a:rPr sz="3600" b="1" spc="-10" dirty="0">
                <a:solidFill>
                  <a:prstClr val="black"/>
                </a:solidFill>
                <a:cs typeface="Calibri"/>
              </a:rPr>
              <a:t>pensamiento </a:t>
            </a:r>
            <a:r>
              <a:rPr sz="3600" dirty="0">
                <a:solidFill>
                  <a:prstClr val="black"/>
                </a:solidFill>
                <a:cs typeface="Calibri"/>
              </a:rPr>
              <a:t>que 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se </a:t>
            </a:r>
            <a:r>
              <a:rPr sz="3600" spc="-10" dirty="0">
                <a:solidFill>
                  <a:prstClr val="black"/>
                </a:solidFill>
                <a:cs typeface="Calibri"/>
              </a:rPr>
              <a:t>expanden </a:t>
            </a:r>
            <a:r>
              <a:rPr sz="3600" b="1" dirty="0">
                <a:solidFill>
                  <a:prstClr val="black"/>
                </a:solidFill>
                <a:cs typeface="Calibri"/>
              </a:rPr>
              <a:t>desde </a:t>
            </a:r>
            <a:r>
              <a:rPr sz="3600" b="1" spc="-5" dirty="0">
                <a:solidFill>
                  <a:prstClr val="black"/>
                </a:solidFill>
                <a:cs typeface="Calibri"/>
              </a:rPr>
              <a:t>el </a:t>
            </a:r>
            <a:r>
              <a:rPr sz="3600" b="1" spc="-15" dirty="0">
                <a:solidFill>
                  <a:srgbClr val="3366FF"/>
                </a:solidFill>
                <a:cs typeface="Calibri"/>
              </a:rPr>
              <a:t>centro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hacia </a:t>
            </a:r>
            <a:r>
              <a:rPr sz="3600" dirty="0">
                <a:solidFill>
                  <a:prstClr val="black"/>
                </a:solidFill>
                <a:cs typeface="Calibri"/>
              </a:rPr>
              <a:t>la 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periferia.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17D77F7D-4EED-479A-B7FC-CC0BD4F98E1B}"/>
              </a:ext>
            </a:extLst>
          </p:cNvPr>
          <p:cNvSpPr txBox="1"/>
          <p:nvPr/>
        </p:nvSpPr>
        <p:spPr>
          <a:xfrm>
            <a:off x="459998" y="3513889"/>
            <a:ext cx="79597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El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cerebro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funciona </a:t>
            </a:r>
            <a:r>
              <a:rPr sz="3600" spc="-10" dirty="0">
                <a:solidFill>
                  <a:prstClr val="black"/>
                </a:solidFill>
                <a:cs typeface="Calibri"/>
              </a:rPr>
              <a:t>con </a:t>
            </a:r>
            <a:r>
              <a:rPr sz="3600" b="1" dirty="0">
                <a:solidFill>
                  <a:srgbClr val="FF6600"/>
                </a:solidFill>
                <a:cs typeface="Calibri"/>
              </a:rPr>
              <a:t>asociaciones de  ideas </a:t>
            </a:r>
            <a:r>
              <a:rPr sz="3600" b="1" dirty="0">
                <a:solidFill>
                  <a:prstClr val="black"/>
                </a:solidFill>
                <a:cs typeface="Calibri"/>
              </a:rPr>
              <a:t>e </a:t>
            </a:r>
            <a:r>
              <a:rPr sz="3600" b="1" spc="-10" dirty="0">
                <a:solidFill>
                  <a:srgbClr val="0000FF"/>
                </a:solidFill>
                <a:cs typeface="Calibri"/>
              </a:rPr>
              <a:t>imágenes </a:t>
            </a:r>
            <a:r>
              <a:rPr sz="3600" dirty="0">
                <a:solidFill>
                  <a:prstClr val="black"/>
                </a:solidFill>
                <a:cs typeface="Calibri"/>
              </a:rPr>
              <a:t>que </a:t>
            </a:r>
            <a:r>
              <a:rPr sz="3600" spc="-10" dirty="0">
                <a:solidFill>
                  <a:prstClr val="black"/>
                </a:solidFill>
                <a:cs typeface="Calibri"/>
              </a:rPr>
              <a:t>permiten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encadenar 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conceptos.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8638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EF073F38-B93E-4C5C-A498-99EE297E39DC}"/>
              </a:ext>
            </a:extLst>
          </p:cNvPr>
          <p:cNvSpPr txBox="1"/>
          <p:nvPr/>
        </p:nvSpPr>
        <p:spPr>
          <a:xfrm>
            <a:off x="167638" y="610630"/>
            <a:ext cx="59283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935" marR="5080" indent="-149987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Las </a:t>
            </a:r>
            <a:r>
              <a:rPr sz="3600" b="1" dirty="0">
                <a:solidFill>
                  <a:srgbClr val="FF6600"/>
                </a:solidFill>
                <a:cs typeface="Calibri"/>
              </a:rPr>
              <a:t>asociaciones </a:t>
            </a:r>
            <a:r>
              <a:rPr sz="3600" b="1" spc="-10" dirty="0">
                <a:solidFill>
                  <a:prstClr val="black"/>
                </a:solidFill>
                <a:cs typeface="Calibri"/>
              </a:rPr>
              <a:t>conectan </a:t>
            </a:r>
            <a:r>
              <a:rPr sz="3600" dirty="0">
                <a:solidFill>
                  <a:prstClr val="black"/>
                </a:solidFill>
                <a:cs typeface="Calibri"/>
              </a:rPr>
              <a:t>unas  ideas </a:t>
            </a:r>
            <a:r>
              <a:rPr sz="3600" spc="-10" dirty="0">
                <a:solidFill>
                  <a:prstClr val="black"/>
                </a:solidFill>
                <a:cs typeface="Calibri"/>
              </a:rPr>
              <a:t>con</a:t>
            </a:r>
            <a:r>
              <a:rPr sz="3600" spc="-45" dirty="0">
                <a:solidFill>
                  <a:prstClr val="black"/>
                </a:solidFill>
                <a:cs typeface="Calibri"/>
              </a:rPr>
              <a:t>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otras.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0A97DAE-19DF-49A6-BD64-3285D4AED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344" y="975690"/>
            <a:ext cx="5730737" cy="461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65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0C354177-6B30-453E-8367-EB5A251F51E3}"/>
              </a:ext>
            </a:extLst>
          </p:cNvPr>
          <p:cNvSpPr txBox="1"/>
          <p:nvPr/>
        </p:nvSpPr>
        <p:spPr>
          <a:xfrm>
            <a:off x="415847" y="610630"/>
            <a:ext cx="11360303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Las </a:t>
            </a:r>
            <a:r>
              <a:rPr sz="3600" b="1" spc="-10" dirty="0">
                <a:solidFill>
                  <a:srgbClr val="FF0000"/>
                </a:solidFill>
                <a:cs typeface="Calibri"/>
              </a:rPr>
              <a:t>imágenes </a:t>
            </a:r>
            <a:r>
              <a:rPr sz="3600" b="1" spc="-25" dirty="0">
                <a:solidFill>
                  <a:prstClr val="black"/>
                </a:solidFill>
                <a:cs typeface="Calibri"/>
              </a:rPr>
              <a:t>enfatizan </a:t>
            </a:r>
            <a:r>
              <a:rPr sz="3600" dirty="0">
                <a:solidFill>
                  <a:prstClr val="black"/>
                </a:solidFill>
                <a:cs typeface="Calibri"/>
              </a:rPr>
              <a:t>las ideas y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facilitan  </a:t>
            </a:r>
            <a:r>
              <a:rPr sz="3600" dirty="0">
                <a:solidFill>
                  <a:prstClr val="black"/>
                </a:solidFill>
                <a:cs typeface="Calibri"/>
              </a:rPr>
              <a:t>que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luego podamos</a:t>
            </a:r>
            <a:r>
              <a:rPr sz="3600" spc="-55" dirty="0">
                <a:solidFill>
                  <a:prstClr val="black"/>
                </a:solidFill>
                <a:cs typeface="Calibri"/>
              </a:rPr>
              <a:t> </a:t>
            </a:r>
            <a:r>
              <a:rPr sz="3600" spc="-15" dirty="0">
                <a:solidFill>
                  <a:srgbClr val="3366FF"/>
                </a:solidFill>
                <a:cs typeface="Calibri"/>
              </a:rPr>
              <a:t>recordarlas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70174AA-B874-4D0C-B3D2-89B64745A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807" y="1257099"/>
            <a:ext cx="5428361" cy="434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46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760C5667-C246-4D87-8A6B-8BB4E63682AD}"/>
              </a:ext>
            </a:extLst>
          </p:cNvPr>
          <p:cNvSpPr txBox="1"/>
          <p:nvPr/>
        </p:nvSpPr>
        <p:spPr>
          <a:xfrm>
            <a:off x="317279" y="610630"/>
            <a:ext cx="438724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800" b="1" dirty="0" err="1">
                <a:solidFill>
                  <a:srgbClr val="FF0000"/>
                </a:solidFill>
                <a:cs typeface="Calibri"/>
              </a:rPr>
              <a:t>Mapas</a:t>
            </a:r>
            <a:r>
              <a:rPr sz="4800" b="1" spc="-110" dirty="0">
                <a:solidFill>
                  <a:srgbClr val="FF0000"/>
                </a:solidFill>
                <a:cs typeface="Calibri"/>
              </a:rPr>
              <a:t> </a:t>
            </a:r>
            <a:r>
              <a:rPr sz="4800" b="1" spc="-15" dirty="0">
                <a:solidFill>
                  <a:srgbClr val="FF0000"/>
                </a:solidFill>
                <a:cs typeface="Calibri"/>
              </a:rPr>
              <a:t>mentales</a:t>
            </a:r>
            <a:endParaRPr sz="48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CF39DE2-DC22-4598-BFA7-C0612542F305}"/>
              </a:ext>
            </a:extLst>
          </p:cNvPr>
          <p:cNvSpPr txBox="1"/>
          <p:nvPr/>
        </p:nvSpPr>
        <p:spPr>
          <a:xfrm>
            <a:off x="2124073" y="1555261"/>
            <a:ext cx="794385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spc="-5" dirty="0">
                <a:solidFill>
                  <a:prstClr val="black"/>
                </a:solidFill>
                <a:cs typeface="Calibri"/>
              </a:rPr>
              <a:t>Un mapa </a:t>
            </a:r>
            <a:r>
              <a:rPr sz="2800" spc="-15" dirty="0">
                <a:solidFill>
                  <a:prstClr val="black"/>
                </a:solidFill>
                <a:cs typeface="Calibri"/>
              </a:rPr>
              <a:t>mental </a:t>
            </a:r>
            <a:r>
              <a:rPr sz="2800" spc="-5" dirty="0">
                <a:solidFill>
                  <a:prstClr val="black"/>
                </a:solidFill>
                <a:cs typeface="Calibri"/>
              </a:rPr>
              <a:t>es </a:t>
            </a:r>
            <a:r>
              <a:rPr sz="2800" spc="-10" dirty="0">
                <a:solidFill>
                  <a:prstClr val="black"/>
                </a:solidFill>
                <a:cs typeface="Calibri"/>
              </a:rPr>
              <a:t>una </a:t>
            </a:r>
            <a:r>
              <a:rPr sz="2800" b="1" spc="-15" dirty="0">
                <a:solidFill>
                  <a:srgbClr val="FF6600"/>
                </a:solidFill>
                <a:cs typeface="Calibri"/>
              </a:rPr>
              <a:t>herramienta </a:t>
            </a:r>
            <a:r>
              <a:rPr sz="2800" b="1" spc="-20" dirty="0">
                <a:solidFill>
                  <a:srgbClr val="FF6600"/>
                </a:solidFill>
                <a:cs typeface="Calibri"/>
              </a:rPr>
              <a:t>gráfica </a:t>
            </a:r>
            <a:r>
              <a:rPr sz="2800" spc="-10" dirty="0">
                <a:solidFill>
                  <a:prstClr val="black"/>
                </a:solidFill>
                <a:cs typeface="Calibri"/>
              </a:rPr>
              <a:t>que nos  </a:t>
            </a:r>
            <a:r>
              <a:rPr sz="2800" spc="-15" dirty="0">
                <a:solidFill>
                  <a:prstClr val="black"/>
                </a:solidFill>
                <a:cs typeface="Calibri"/>
              </a:rPr>
              <a:t>permite </a:t>
            </a:r>
            <a:r>
              <a:rPr sz="2800" b="1" spc="-20" dirty="0">
                <a:solidFill>
                  <a:srgbClr val="0000FF"/>
                </a:solidFill>
                <a:cs typeface="Calibri"/>
              </a:rPr>
              <a:t>organizar </a:t>
            </a:r>
            <a:r>
              <a:rPr sz="2800" b="1" spc="-5" dirty="0">
                <a:solidFill>
                  <a:srgbClr val="0000FF"/>
                </a:solidFill>
                <a:cs typeface="Calibri"/>
              </a:rPr>
              <a:t>y </a:t>
            </a:r>
            <a:r>
              <a:rPr sz="2800" b="1" spc="-15" dirty="0">
                <a:solidFill>
                  <a:srgbClr val="0000FF"/>
                </a:solidFill>
                <a:cs typeface="Calibri"/>
              </a:rPr>
              <a:t>estructurar contenidos </a:t>
            </a:r>
            <a:r>
              <a:rPr sz="2800" b="1" spc="-5" dirty="0">
                <a:solidFill>
                  <a:srgbClr val="0000FF"/>
                </a:solidFill>
                <a:cs typeface="Calibri"/>
              </a:rPr>
              <a:t>en </a:t>
            </a:r>
            <a:r>
              <a:rPr sz="2800" b="1" spc="-20" dirty="0">
                <a:solidFill>
                  <a:srgbClr val="0000FF"/>
                </a:solidFill>
                <a:cs typeface="Calibri"/>
              </a:rPr>
              <a:t>nuestra  </a:t>
            </a:r>
            <a:r>
              <a:rPr sz="2800" b="1" spc="-15" dirty="0">
                <a:solidFill>
                  <a:srgbClr val="0000FF"/>
                </a:solidFill>
                <a:cs typeface="Calibri"/>
              </a:rPr>
              <a:t>mente</a:t>
            </a:r>
            <a:r>
              <a:rPr sz="2800" spc="-15" dirty="0">
                <a:solidFill>
                  <a:srgbClr val="0000FF"/>
                </a:solidFill>
                <a:cs typeface="Calibri"/>
              </a:rPr>
              <a:t>.</a:t>
            </a:r>
            <a:endParaRPr sz="28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64E7ABF-9B03-4A2F-BA96-CF0D8DA60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852" y="2496456"/>
            <a:ext cx="4812146" cy="3305539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72E76F1B-ABC7-4862-B56F-122AFE079693}"/>
              </a:ext>
            </a:extLst>
          </p:cNvPr>
          <p:cNvSpPr txBox="1"/>
          <p:nvPr/>
        </p:nvSpPr>
        <p:spPr>
          <a:xfrm>
            <a:off x="317280" y="3014574"/>
            <a:ext cx="7567764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3200" spc="-5" dirty="0">
                <a:solidFill>
                  <a:prstClr val="black"/>
                </a:solidFill>
                <a:cs typeface="Calibri"/>
              </a:rPr>
              <a:t>El </a:t>
            </a:r>
            <a:r>
              <a:rPr sz="3200" dirty="0">
                <a:solidFill>
                  <a:prstClr val="black"/>
                </a:solidFill>
                <a:cs typeface="Calibri"/>
              </a:rPr>
              <a:t>mapa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mental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se </a:t>
            </a:r>
            <a:r>
              <a:rPr sz="3200" b="1" spc="-5" dirty="0">
                <a:solidFill>
                  <a:prstClr val="black"/>
                </a:solidFill>
                <a:cs typeface="Calibri"/>
              </a:rPr>
              <a:t>desarrolla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desde </a:t>
            </a:r>
            <a:r>
              <a:rPr sz="3200" dirty="0">
                <a:solidFill>
                  <a:prstClr val="black"/>
                </a:solidFill>
                <a:cs typeface="Calibri"/>
              </a:rPr>
              <a:t>el </a:t>
            </a:r>
            <a:r>
              <a:rPr sz="3200" b="1" spc="-15" dirty="0">
                <a:solidFill>
                  <a:srgbClr val="008000"/>
                </a:solidFill>
                <a:cs typeface="Calibri"/>
              </a:rPr>
              <a:t>centro </a:t>
            </a:r>
            <a:r>
              <a:rPr sz="3200" b="1" dirty="0">
                <a:solidFill>
                  <a:srgbClr val="008000"/>
                </a:solidFill>
                <a:cs typeface="Calibri"/>
              </a:rPr>
              <a:t>hacia  </a:t>
            </a:r>
            <a:r>
              <a:rPr sz="3200" b="1" spc="-20" dirty="0">
                <a:solidFill>
                  <a:srgbClr val="008000"/>
                </a:solidFill>
                <a:cs typeface="Calibri"/>
              </a:rPr>
              <a:t>afuera </a:t>
            </a:r>
            <a:r>
              <a:rPr sz="3200" dirty="0">
                <a:solidFill>
                  <a:prstClr val="black"/>
                </a:solidFill>
                <a:cs typeface="Calibri"/>
              </a:rPr>
              <a:t>y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permite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una </a:t>
            </a:r>
            <a:r>
              <a:rPr sz="3200" spc="-5" dirty="0">
                <a:solidFill>
                  <a:srgbClr val="FF6600"/>
                </a:solidFill>
                <a:cs typeface="Calibri"/>
              </a:rPr>
              <a:t>visión </a:t>
            </a:r>
            <a:r>
              <a:rPr sz="3200" dirty="0">
                <a:solidFill>
                  <a:srgbClr val="FF6600"/>
                </a:solidFill>
                <a:cs typeface="Calibri"/>
              </a:rPr>
              <a:t>global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de </a:t>
            </a:r>
            <a:r>
              <a:rPr sz="3200" dirty="0">
                <a:solidFill>
                  <a:prstClr val="black"/>
                </a:solidFill>
                <a:cs typeface="Calibri"/>
              </a:rPr>
              <a:t>la 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información.</a:t>
            </a:r>
            <a:endParaRPr sz="32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8602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ADD8CDD7-9C1E-4F25-8710-44B3A75C91E6}"/>
              </a:ext>
            </a:extLst>
          </p:cNvPr>
          <p:cNvSpPr txBox="1"/>
          <p:nvPr/>
        </p:nvSpPr>
        <p:spPr>
          <a:xfrm>
            <a:off x="323082" y="610630"/>
            <a:ext cx="8033384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35" dirty="0">
                <a:solidFill>
                  <a:prstClr val="black"/>
                </a:solidFill>
                <a:cs typeface="Calibri"/>
              </a:rPr>
              <a:t>Para </a:t>
            </a:r>
            <a:r>
              <a:rPr sz="3600" b="1" spc="-10" dirty="0">
                <a:solidFill>
                  <a:prstClr val="black"/>
                </a:solidFill>
                <a:cs typeface="Calibri"/>
              </a:rPr>
              <a:t>crear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un </a:t>
            </a:r>
            <a:r>
              <a:rPr sz="3600" dirty="0">
                <a:solidFill>
                  <a:prstClr val="black"/>
                </a:solidFill>
                <a:cs typeface="Calibri"/>
              </a:rPr>
              <a:t>mapa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mental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debemos</a:t>
            </a:r>
            <a:r>
              <a:rPr sz="3600" spc="-90" dirty="0">
                <a:solidFill>
                  <a:prstClr val="black"/>
                </a:solidFill>
                <a:cs typeface="Calibri"/>
              </a:rPr>
              <a:t> </a:t>
            </a:r>
            <a:r>
              <a:rPr sz="3600" b="1" dirty="0">
                <a:solidFill>
                  <a:prstClr val="black"/>
                </a:solidFill>
                <a:cs typeface="Calibri"/>
              </a:rPr>
              <a:t>partir</a:t>
            </a:r>
            <a:endParaRPr sz="3600" dirty="0">
              <a:solidFill>
                <a:prstClr val="black"/>
              </a:solidFill>
              <a:cs typeface="Calibri"/>
            </a:endParaRPr>
          </a:p>
          <a:p>
            <a:pPr marL="12700"/>
            <a:r>
              <a:rPr sz="3600" spc="-5" dirty="0">
                <a:solidFill>
                  <a:prstClr val="black"/>
                </a:solidFill>
                <a:cs typeface="Calibri"/>
              </a:rPr>
              <a:t>de </a:t>
            </a:r>
            <a:r>
              <a:rPr sz="3600" dirty="0">
                <a:solidFill>
                  <a:prstClr val="black"/>
                </a:solidFill>
                <a:cs typeface="Calibri"/>
              </a:rPr>
              <a:t>una </a:t>
            </a:r>
            <a:r>
              <a:rPr sz="3600" b="1" dirty="0">
                <a:solidFill>
                  <a:srgbClr val="0000FF"/>
                </a:solidFill>
                <a:cs typeface="Calibri"/>
              </a:rPr>
              <a:t>idea</a:t>
            </a:r>
            <a:r>
              <a:rPr sz="3600" b="1" spc="-40" dirty="0">
                <a:solidFill>
                  <a:srgbClr val="0000FF"/>
                </a:solidFill>
                <a:cs typeface="Calibri"/>
              </a:rPr>
              <a:t> </a:t>
            </a:r>
            <a:r>
              <a:rPr sz="3600" b="1" dirty="0">
                <a:solidFill>
                  <a:srgbClr val="0000FF"/>
                </a:solidFill>
                <a:cs typeface="Calibri"/>
              </a:rPr>
              <a:t>principal</a:t>
            </a:r>
            <a:r>
              <a:rPr sz="3600" dirty="0">
                <a:solidFill>
                  <a:prstClr val="black"/>
                </a:solidFill>
                <a:cs typeface="Calibri"/>
              </a:rPr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9178D08-7FCB-4F47-B540-1022BABD7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56" y="2257696"/>
            <a:ext cx="5024465" cy="3605845"/>
          </a:xfrm>
          <a:prstGeom prst="rect">
            <a:avLst/>
          </a:prstGeom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BD3B6A14-0A81-49B7-9330-6431DBDEE97F}"/>
              </a:ext>
            </a:extLst>
          </p:cNvPr>
          <p:cNvSpPr txBox="1"/>
          <p:nvPr/>
        </p:nvSpPr>
        <p:spPr>
          <a:xfrm>
            <a:off x="323082" y="1980972"/>
            <a:ext cx="84931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Las </a:t>
            </a:r>
            <a:r>
              <a:rPr sz="3600" b="1" dirty="0">
                <a:solidFill>
                  <a:srgbClr val="008000"/>
                </a:solidFill>
                <a:cs typeface="Calibri"/>
              </a:rPr>
              <a:t>ideas </a:t>
            </a:r>
            <a:r>
              <a:rPr sz="3600" b="1" spc="-5" dirty="0">
                <a:solidFill>
                  <a:srgbClr val="008000"/>
                </a:solidFill>
                <a:cs typeface="Calibri"/>
              </a:rPr>
              <a:t>secundarias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son </a:t>
            </a:r>
            <a:r>
              <a:rPr sz="3600" b="1" spc="-10" dirty="0">
                <a:solidFill>
                  <a:prstClr val="black"/>
                </a:solidFill>
                <a:cs typeface="Calibri"/>
              </a:rPr>
              <a:t>irradiadas </a:t>
            </a:r>
            <a:r>
              <a:rPr sz="3600" b="1" dirty="0">
                <a:solidFill>
                  <a:prstClr val="black"/>
                </a:solidFill>
                <a:cs typeface="Calibri"/>
              </a:rPr>
              <a:t>desde</a:t>
            </a:r>
            <a:r>
              <a:rPr sz="3600" b="1" spc="-30" dirty="0">
                <a:solidFill>
                  <a:prstClr val="black"/>
                </a:solidFill>
                <a:cs typeface="Calibri"/>
              </a:rPr>
              <a:t> </a:t>
            </a:r>
            <a:r>
              <a:rPr sz="3600" dirty="0">
                <a:solidFill>
                  <a:prstClr val="black"/>
                </a:solidFill>
                <a:cs typeface="Calibri"/>
              </a:rPr>
              <a:t>la</a:t>
            </a:r>
          </a:p>
          <a:p>
            <a:pPr marL="12700"/>
            <a:r>
              <a:rPr sz="3600" b="1" dirty="0">
                <a:solidFill>
                  <a:prstClr val="black"/>
                </a:solidFill>
                <a:cs typeface="Calibri"/>
              </a:rPr>
              <a:t>idea</a:t>
            </a:r>
            <a:r>
              <a:rPr sz="3600" b="1" spc="-5" dirty="0">
                <a:solidFill>
                  <a:prstClr val="black"/>
                </a:solidFill>
                <a:cs typeface="Calibri"/>
              </a:rPr>
              <a:t> </a:t>
            </a:r>
            <a:r>
              <a:rPr sz="3600" b="1" spc="-20" dirty="0">
                <a:solidFill>
                  <a:prstClr val="black"/>
                </a:solidFill>
                <a:cs typeface="Calibri"/>
              </a:rPr>
              <a:t>central</a:t>
            </a:r>
            <a:r>
              <a:rPr sz="3600" spc="-20" dirty="0">
                <a:solidFill>
                  <a:prstClr val="black"/>
                </a:solidFill>
                <a:cs typeface="Calibri"/>
              </a:rPr>
              <a:t>.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7265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FC424C18-E76D-4DFD-AC05-BBD7F4822355}"/>
              </a:ext>
            </a:extLst>
          </p:cNvPr>
          <p:cNvSpPr txBox="1"/>
          <p:nvPr/>
        </p:nvSpPr>
        <p:spPr>
          <a:xfrm>
            <a:off x="150805" y="610630"/>
            <a:ext cx="81565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solidFill>
                  <a:prstClr val="black"/>
                </a:solidFill>
                <a:cs typeface="Calibri"/>
              </a:rPr>
              <a:t>Utilizamos </a:t>
            </a:r>
            <a:r>
              <a:rPr sz="3200" b="1" spc="-5" dirty="0">
                <a:solidFill>
                  <a:srgbClr val="008000"/>
                </a:solidFill>
                <a:cs typeface="Calibri"/>
              </a:rPr>
              <a:t>c</a:t>
            </a:r>
            <a:r>
              <a:rPr sz="3200" b="1" spc="-5" dirty="0">
                <a:solidFill>
                  <a:srgbClr val="FF6600"/>
                </a:solidFill>
                <a:cs typeface="Calibri"/>
              </a:rPr>
              <a:t>o</a:t>
            </a:r>
            <a:r>
              <a:rPr sz="3200" b="1" spc="-5" dirty="0">
                <a:solidFill>
                  <a:srgbClr val="008000"/>
                </a:solidFill>
                <a:cs typeface="Calibri"/>
              </a:rPr>
              <a:t>l</a:t>
            </a:r>
            <a:r>
              <a:rPr sz="3200" b="1" spc="-5" dirty="0">
                <a:solidFill>
                  <a:srgbClr val="3366FF"/>
                </a:solidFill>
                <a:cs typeface="Calibri"/>
              </a:rPr>
              <a:t>o</a:t>
            </a:r>
            <a:r>
              <a:rPr sz="3200" b="1" spc="-5" dirty="0">
                <a:solidFill>
                  <a:srgbClr val="FF0000"/>
                </a:solidFill>
                <a:cs typeface="Calibri"/>
              </a:rPr>
              <a:t>r</a:t>
            </a:r>
            <a:r>
              <a:rPr sz="3200" b="1" spc="-5" dirty="0">
                <a:solidFill>
                  <a:srgbClr val="008000"/>
                </a:solidFill>
                <a:cs typeface="Calibri"/>
              </a:rPr>
              <a:t>e</a:t>
            </a:r>
            <a:r>
              <a:rPr sz="3200" b="1" spc="-5" dirty="0">
                <a:solidFill>
                  <a:srgbClr val="0000FF"/>
                </a:solidFill>
                <a:cs typeface="Calibri"/>
              </a:rPr>
              <a:t>s</a:t>
            </a:r>
            <a:r>
              <a:rPr sz="3200" b="1" spc="-5" dirty="0">
                <a:solidFill>
                  <a:prstClr val="black"/>
                </a:solidFill>
                <a:cs typeface="Calibri"/>
              </a:rPr>
              <a:t>, </a:t>
            </a:r>
            <a:r>
              <a:rPr sz="3200" b="1" spc="-5" dirty="0">
                <a:solidFill>
                  <a:srgbClr val="FF0000"/>
                </a:solidFill>
                <a:cs typeface="Calibri"/>
              </a:rPr>
              <a:t>dibujos </a:t>
            </a:r>
            <a:r>
              <a:rPr sz="3200" b="1" dirty="0">
                <a:solidFill>
                  <a:prstClr val="black"/>
                </a:solidFill>
                <a:cs typeface="Calibri"/>
              </a:rPr>
              <a:t>y </a:t>
            </a:r>
            <a:r>
              <a:rPr sz="3200" b="1" spc="-10" dirty="0">
                <a:solidFill>
                  <a:srgbClr val="008000"/>
                </a:solidFill>
                <a:cs typeface="Calibri"/>
              </a:rPr>
              <a:t>palabras</a:t>
            </a:r>
            <a:r>
              <a:rPr sz="3200" b="1" spc="-50" dirty="0">
                <a:solidFill>
                  <a:srgbClr val="008000"/>
                </a:solidFill>
                <a:cs typeface="Calibri"/>
              </a:rPr>
              <a:t> </a:t>
            </a:r>
            <a:r>
              <a:rPr sz="3200" b="1" spc="-5" dirty="0">
                <a:solidFill>
                  <a:prstClr val="black"/>
                </a:solidFill>
                <a:cs typeface="Calibri"/>
              </a:rPr>
              <a:t>enlazadas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.</a:t>
            </a:r>
            <a:endParaRPr sz="32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91CD67-D40D-49EC-9FE0-9A5EE4AA0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9257" y="1312056"/>
            <a:ext cx="5393486" cy="457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01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9DE1F8-8338-49F4-A0D4-0E7683BC9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747" y="1262333"/>
            <a:ext cx="6410253" cy="4333331"/>
          </a:xfrm>
          <a:prstGeom prst="rect">
            <a:avLst/>
          </a:prstGeom>
        </p:spPr>
      </p:pic>
      <p:sp>
        <p:nvSpPr>
          <p:cNvPr id="11" name="object 5">
            <a:extLst>
              <a:ext uri="{FF2B5EF4-FFF2-40B4-BE49-F238E27FC236}">
                <a16:creationId xmlns:a16="http://schemas.microsoft.com/office/drawing/2014/main" id="{BEE97B12-2AA8-4629-ADAA-264AC9355EC6}"/>
              </a:ext>
            </a:extLst>
          </p:cNvPr>
          <p:cNvSpPr txBox="1"/>
          <p:nvPr/>
        </p:nvSpPr>
        <p:spPr>
          <a:xfrm>
            <a:off x="198387" y="2314592"/>
            <a:ext cx="5680152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Los </a:t>
            </a:r>
            <a:r>
              <a:rPr sz="3600" dirty="0">
                <a:solidFill>
                  <a:prstClr val="black"/>
                </a:solidFill>
                <a:cs typeface="Calibri"/>
              </a:rPr>
              <a:t>mapas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mentales </a:t>
            </a:r>
            <a:r>
              <a:rPr sz="3600" b="1" spc="-10" dirty="0">
                <a:solidFill>
                  <a:prstClr val="black"/>
                </a:solidFill>
                <a:cs typeface="Calibri"/>
              </a:rPr>
              <a:t>facilitan </a:t>
            </a:r>
            <a:r>
              <a:rPr sz="3600" b="1" spc="-5" dirty="0">
                <a:solidFill>
                  <a:prstClr val="black"/>
                </a:solidFill>
                <a:cs typeface="Calibri"/>
              </a:rPr>
              <a:t>el </a:t>
            </a:r>
            <a:r>
              <a:rPr sz="3600" b="1" spc="-15" dirty="0">
                <a:solidFill>
                  <a:srgbClr val="FF6600"/>
                </a:solidFill>
                <a:cs typeface="Calibri"/>
              </a:rPr>
              <a:t>recuerdo </a:t>
            </a:r>
            <a:r>
              <a:rPr sz="3600" dirty="0">
                <a:solidFill>
                  <a:prstClr val="black"/>
                </a:solidFill>
                <a:cs typeface="Calibri"/>
              </a:rPr>
              <a:t>y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 </a:t>
            </a:r>
            <a:r>
              <a:rPr sz="3600" dirty="0">
                <a:solidFill>
                  <a:prstClr val="black"/>
                </a:solidFill>
                <a:cs typeface="Calibri"/>
              </a:rPr>
              <a:t>la</a:t>
            </a:r>
          </a:p>
          <a:p>
            <a:pPr marL="12700"/>
            <a:r>
              <a:rPr sz="3600" b="1" spc="-15" dirty="0">
                <a:solidFill>
                  <a:srgbClr val="0000FF"/>
                </a:solidFill>
                <a:cs typeface="Calibri"/>
              </a:rPr>
              <a:t>organización </a:t>
            </a:r>
            <a:r>
              <a:rPr sz="3600" b="1" dirty="0">
                <a:solidFill>
                  <a:srgbClr val="0000FF"/>
                </a:solidFill>
                <a:cs typeface="Calibri"/>
              </a:rPr>
              <a:t>de la</a:t>
            </a:r>
            <a:r>
              <a:rPr sz="3600" b="1" spc="5" dirty="0">
                <a:solidFill>
                  <a:srgbClr val="0000FF"/>
                </a:solidFill>
                <a:cs typeface="Calibri"/>
              </a:rPr>
              <a:t> </a:t>
            </a:r>
            <a:r>
              <a:rPr sz="3600" b="1" spc="-10" dirty="0">
                <a:solidFill>
                  <a:srgbClr val="0000FF"/>
                </a:solidFill>
                <a:cs typeface="Calibri"/>
              </a:rPr>
              <a:t>información</a:t>
            </a:r>
            <a:r>
              <a:rPr sz="3600" spc="-10" dirty="0">
                <a:solidFill>
                  <a:prstClr val="black"/>
                </a:solidFill>
                <a:cs typeface="Calibri"/>
              </a:rPr>
              <a:t>.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5579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92D6BC92-18C8-45B5-84F1-8CBBA3FE6836}"/>
              </a:ext>
            </a:extLst>
          </p:cNvPr>
          <p:cNvSpPr txBox="1"/>
          <p:nvPr/>
        </p:nvSpPr>
        <p:spPr>
          <a:xfrm>
            <a:off x="1959608" y="610630"/>
            <a:ext cx="82727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dirty="0">
                <a:solidFill>
                  <a:prstClr val="black"/>
                </a:solidFill>
                <a:cs typeface="Calibri"/>
              </a:rPr>
              <a:t>Un mapa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mental </a:t>
            </a:r>
            <a:r>
              <a:rPr sz="3600" b="1" dirty="0">
                <a:solidFill>
                  <a:srgbClr val="0000FF"/>
                </a:solidFill>
                <a:cs typeface="Calibri"/>
              </a:rPr>
              <a:t>no </a:t>
            </a:r>
            <a:r>
              <a:rPr sz="3600" dirty="0">
                <a:solidFill>
                  <a:prstClr val="black"/>
                </a:solidFill>
                <a:cs typeface="Calibri"/>
              </a:rPr>
              <a:t>es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un </a:t>
            </a:r>
            <a:r>
              <a:rPr sz="3600" b="1" spc="-5" dirty="0">
                <a:solidFill>
                  <a:srgbClr val="008000"/>
                </a:solidFill>
                <a:cs typeface="Calibri"/>
              </a:rPr>
              <a:t>mapa</a:t>
            </a:r>
            <a:r>
              <a:rPr sz="3600" b="1" spc="-105" dirty="0">
                <a:solidFill>
                  <a:srgbClr val="008000"/>
                </a:solidFill>
                <a:cs typeface="Calibri"/>
              </a:rPr>
              <a:t> </a:t>
            </a:r>
            <a:r>
              <a:rPr sz="3600" b="1" spc="-5" dirty="0">
                <a:solidFill>
                  <a:srgbClr val="008000"/>
                </a:solidFill>
                <a:cs typeface="Calibri"/>
              </a:rPr>
              <a:t>conceptual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.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C15F00A-272D-4995-B7E2-072F59929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134" y="1322169"/>
            <a:ext cx="7837727" cy="461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14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EFFC81E3-157F-4135-9210-4431DAE77E73}"/>
              </a:ext>
            </a:extLst>
          </p:cNvPr>
          <p:cNvSpPr txBox="1"/>
          <p:nvPr/>
        </p:nvSpPr>
        <p:spPr>
          <a:xfrm>
            <a:off x="185530" y="680889"/>
            <a:ext cx="5367131" cy="24756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3200" spc="-15" dirty="0">
                <a:solidFill>
                  <a:prstClr val="black"/>
                </a:solidFill>
                <a:cs typeface="Calibri"/>
              </a:rPr>
              <a:t>Esta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imagen </a:t>
            </a:r>
            <a:r>
              <a:rPr sz="3200" dirty="0">
                <a:solidFill>
                  <a:prstClr val="black"/>
                </a:solidFill>
                <a:cs typeface="Calibri"/>
              </a:rPr>
              <a:t>es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un </a:t>
            </a:r>
            <a:r>
              <a:rPr sz="3200" dirty="0">
                <a:solidFill>
                  <a:srgbClr val="0000FF"/>
                </a:solidFill>
                <a:cs typeface="Calibri"/>
              </a:rPr>
              <a:t>mapa </a:t>
            </a:r>
            <a:r>
              <a:rPr sz="3200" spc="-10" dirty="0">
                <a:solidFill>
                  <a:srgbClr val="0000FF"/>
                </a:solidFill>
                <a:cs typeface="Calibri"/>
              </a:rPr>
              <a:t>mental </a:t>
            </a:r>
            <a:r>
              <a:rPr sz="3200" spc="-5" dirty="0" err="1">
                <a:solidFill>
                  <a:prstClr val="black"/>
                </a:solidFill>
                <a:cs typeface="Calibri"/>
              </a:rPr>
              <a:t>porqu</a:t>
            </a:r>
            <a:r>
              <a:rPr lang="es-PA" sz="3200" spc="-5" dirty="0">
                <a:solidFill>
                  <a:prstClr val="black"/>
                </a:solidFill>
                <a:cs typeface="Calibri"/>
              </a:rPr>
              <a:t>e </a:t>
            </a:r>
            <a:r>
              <a:rPr sz="3200" spc="-5" dirty="0" err="1">
                <a:solidFill>
                  <a:prstClr val="black"/>
                </a:solidFill>
                <a:cs typeface="Calibri"/>
              </a:rPr>
              <a:t>reúne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todas </a:t>
            </a:r>
            <a:r>
              <a:rPr sz="3200" dirty="0">
                <a:solidFill>
                  <a:prstClr val="black"/>
                </a:solidFill>
                <a:cs typeface="Calibri"/>
              </a:rPr>
              <a:t>las condiciones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para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serlo:  </a:t>
            </a:r>
            <a:r>
              <a:rPr sz="3200" spc="-5" dirty="0" err="1">
                <a:solidFill>
                  <a:prstClr val="black"/>
                </a:solidFill>
                <a:cs typeface="Calibri"/>
              </a:rPr>
              <a:t>uso</a:t>
            </a:r>
            <a:r>
              <a:rPr sz="3200" spc="-30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de</a:t>
            </a:r>
            <a:r>
              <a:rPr lang="es-PA" sz="3200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0" dirty="0" err="1">
                <a:solidFill>
                  <a:prstClr val="black"/>
                </a:solidFill>
                <a:cs typeface="Calibri"/>
              </a:rPr>
              <a:t>colores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,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ramificaciones, imágenes,</a:t>
            </a:r>
            <a:r>
              <a:rPr sz="3200" spc="20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etc.</a:t>
            </a:r>
            <a:endParaRPr sz="32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7320F76-8C10-4918-BF37-710F8B0DF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761" y="499139"/>
            <a:ext cx="7394713" cy="538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599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BF1CB3B-9D87-413C-BC8A-603F4D308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314" y="610630"/>
            <a:ext cx="5959372" cy="521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20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385D25B5-9774-4C81-928B-99525F307E40}"/>
              </a:ext>
            </a:extLst>
          </p:cNvPr>
          <p:cNvSpPr txBox="1"/>
          <p:nvPr/>
        </p:nvSpPr>
        <p:spPr>
          <a:xfrm>
            <a:off x="166252" y="610630"/>
            <a:ext cx="11707696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spcBef>
                <a:spcPts val="95"/>
              </a:spcBef>
            </a:pPr>
            <a:r>
              <a:rPr sz="4000" spc="-5" dirty="0">
                <a:solidFill>
                  <a:prstClr val="black"/>
                </a:solidFill>
                <a:cs typeface="Calibri"/>
              </a:rPr>
              <a:t>Los </a:t>
            </a:r>
            <a:r>
              <a:rPr sz="4000" dirty="0">
                <a:solidFill>
                  <a:prstClr val="black"/>
                </a:solidFill>
                <a:cs typeface="Calibri"/>
              </a:rPr>
              <a:t>mapas </a:t>
            </a:r>
            <a:r>
              <a:rPr sz="4000" spc="-15" dirty="0">
                <a:solidFill>
                  <a:prstClr val="black"/>
                </a:solidFill>
                <a:cs typeface="Calibri"/>
              </a:rPr>
              <a:t>mentales </a:t>
            </a:r>
            <a:r>
              <a:rPr sz="4000" b="1" spc="-25" dirty="0">
                <a:solidFill>
                  <a:prstClr val="black"/>
                </a:solidFill>
                <a:cs typeface="Calibri"/>
              </a:rPr>
              <a:t>generan </a:t>
            </a:r>
            <a:r>
              <a:rPr sz="4000" b="1" spc="-5" dirty="0">
                <a:solidFill>
                  <a:prstClr val="black"/>
                </a:solidFill>
                <a:cs typeface="Calibri"/>
              </a:rPr>
              <a:t>e </a:t>
            </a:r>
            <a:r>
              <a:rPr sz="4000" b="1" spc="-15" dirty="0">
                <a:solidFill>
                  <a:prstClr val="black"/>
                </a:solidFill>
                <a:cs typeface="Calibri"/>
              </a:rPr>
              <a:t>introducen  </a:t>
            </a:r>
            <a:r>
              <a:rPr sz="4000" b="1" spc="-10" dirty="0">
                <a:solidFill>
                  <a:prstClr val="black"/>
                </a:solidFill>
                <a:cs typeface="Calibri"/>
              </a:rPr>
              <a:t>información </a:t>
            </a:r>
            <a:r>
              <a:rPr sz="4000" spc="-5" dirty="0">
                <a:solidFill>
                  <a:prstClr val="black"/>
                </a:solidFill>
                <a:cs typeface="Calibri"/>
              </a:rPr>
              <a:t>en el </a:t>
            </a:r>
            <a:r>
              <a:rPr sz="4000" spc="-20" dirty="0">
                <a:solidFill>
                  <a:prstClr val="black"/>
                </a:solidFill>
                <a:cs typeface="Calibri"/>
              </a:rPr>
              <a:t>cerebro </a:t>
            </a:r>
            <a:r>
              <a:rPr sz="4000" spc="-5" dirty="0">
                <a:solidFill>
                  <a:prstClr val="black"/>
                </a:solidFill>
                <a:cs typeface="Calibri"/>
              </a:rPr>
              <a:t>de </a:t>
            </a:r>
            <a:r>
              <a:rPr sz="4000" b="1" spc="-20" dirty="0">
                <a:solidFill>
                  <a:prstClr val="black"/>
                </a:solidFill>
                <a:cs typeface="Calibri"/>
              </a:rPr>
              <a:t>forma  </a:t>
            </a:r>
            <a:r>
              <a:rPr sz="4000" b="1" spc="-5" dirty="0">
                <a:solidFill>
                  <a:srgbClr val="FF0000"/>
                </a:solidFill>
                <a:cs typeface="Calibri"/>
              </a:rPr>
              <a:t>multidimensional</a:t>
            </a:r>
            <a:r>
              <a:rPr sz="4000" spc="-5" dirty="0">
                <a:solidFill>
                  <a:prstClr val="black"/>
                </a:solidFill>
                <a:cs typeface="Calibri"/>
              </a:rPr>
              <a:t>.</a:t>
            </a:r>
            <a:endParaRPr sz="40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D5ED610F-9885-42EA-9843-4EDCA76C9B88}"/>
              </a:ext>
            </a:extLst>
          </p:cNvPr>
          <p:cNvSpPr txBox="1"/>
          <p:nvPr/>
        </p:nvSpPr>
        <p:spPr>
          <a:xfrm>
            <a:off x="3693741" y="2184400"/>
            <a:ext cx="7392849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1945" marR="5080" indent="-309880">
              <a:spcBef>
                <a:spcPts val="95"/>
              </a:spcBef>
            </a:pPr>
            <a:r>
              <a:rPr sz="4000" spc="-30" dirty="0">
                <a:solidFill>
                  <a:prstClr val="black"/>
                </a:solidFill>
                <a:cs typeface="Calibri"/>
              </a:rPr>
              <a:t>Organizan </a:t>
            </a:r>
            <a:r>
              <a:rPr sz="4000" spc="-5" dirty="0">
                <a:solidFill>
                  <a:prstClr val="black"/>
                </a:solidFill>
                <a:cs typeface="Calibri"/>
              </a:rPr>
              <a:t>los </a:t>
            </a:r>
            <a:r>
              <a:rPr sz="4000" spc="-20" dirty="0">
                <a:solidFill>
                  <a:prstClr val="black"/>
                </a:solidFill>
                <a:cs typeface="Calibri"/>
              </a:rPr>
              <a:t>datos </a:t>
            </a:r>
            <a:r>
              <a:rPr sz="4000" spc="-5" dirty="0">
                <a:solidFill>
                  <a:prstClr val="black"/>
                </a:solidFill>
                <a:cs typeface="Calibri"/>
              </a:rPr>
              <a:t>en </a:t>
            </a:r>
            <a:r>
              <a:rPr sz="4000" b="1" spc="-20" dirty="0">
                <a:solidFill>
                  <a:srgbClr val="0000FF"/>
                </a:solidFill>
                <a:cs typeface="Calibri"/>
              </a:rPr>
              <a:t>estructuras  </a:t>
            </a:r>
            <a:r>
              <a:rPr sz="4000" b="1" spc="-10" dirty="0">
                <a:solidFill>
                  <a:srgbClr val="0000FF"/>
                </a:solidFill>
                <a:cs typeface="Calibri"/>
              </a:rPr>
              <a:t>ordenadas </a:t>
            </a:r>
            <a:r>
              <a:rPr sz="4000" b="1" spc="-5" dirty="0">
                <a:solidFill>
                  <a:prstClr val="black"/>
                </a:solidFill>
                <a:cs typeface="Calibri"/>
              </a:rPr>
              <a:t>e</a:t>
            </a:r>
            <a:r>
              <a:rPr sz="4000" b="1" dirty="0">
                <a:solidFill>
                  <a:prstClr val="black"/>
                </a:solidFill>
                <a:cs typeface="Calibri"/>
              </a:rPr>
              <a:t> </a:t>
            </a:r>
            <a:r>
              <a:rPr sz="4000" b="1" spc="-15" dirty="0">
                <a:solidFill>
                  <a:srgbClr val="FF0000"/>
                </a:solidFill>
                <a:cs typeface="Calibri"/>
              </a:rPr>
              <a:t>interrelacionadas</a:t>
            </a:r>
            <a:r>
              <a:rPr sz="4000" spc="-15" dirty="0">
                <a:solidFill>
                  <a:prstClr val="black"/>
                </a:solidFill>
                <a:cs typeface="Calibri"/>
              </a:rPr>
              <a:t>.</a:t>
            </a:r>
            <a:endParaRPr sz="40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D6184F75-1E9E-4725-A539-C0D9157778DA}"/>
              </a:ext>
            </a:extLst>
          </p:cNvPr>
          <p:cNvSpPr txBox="1"/>
          <p:nvPr/>
        </p:nvSpPr>
        <p:spPr>
          <a:xfrm>
            <a:off x="1127954" y="4187114"/>
            <a:ext cx="79609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3220" marR="5080" indent="-350520">
              <a:spcBef>
                <a:spcPts val="95"/>
              </a:spcBef>
            </a:pPr>
            <a:r>
              <a:rPr sz="4000" spc="-20" dirty="0">
                <a:solidFill>
                  <a:prstClr val="black"/>
                </a:solidFill>
                <a:cs typeface="Calibri"/>
              </a:rPr>
              <a:t>Permiten </a:t>
            </a:r>
            <a:r>
              <a:rPr sz="4000" b="1" spc="-20" dirty="0">
                <a:solidFill>
                  <a:prstClr val="black"/>
                </a:solidFill>
                <a:cs typeface="Calibri"/>
              </a:rPr>
              <a:t>recuperar </a:t>
            </a:r>
            <a:r>
              <a:rPr sz="4000" spc="-5" dirty="0">
                <a:solidFill>
                  <a:prstClr val="black"/>
                </a:solidFill>
                <a:cs typeface="Calibri"/>
              </a:rPr>
              <a:t>la </a:t>
            </a:r>
            <a:r>
              <a:rPr sz="4000" b="1" spc="-10" dirty="0">
                <a:solidFill>
                  <a:prstClr val="black"/>
                </a:solidFill>
                <a:cs typeface="Calibri"/>
              </a:rPr>
              <a:t>información </a:t>
            </a:r>
            <a:r>
              <a:rPr sz="4000" spc="-10" dirty="0">
                <a:solidFill>
                  <a:prstClr val="black"/>
                </a:solidFill>
                <a:cs typeface="Calibri"/>
              </a:rPr>
              <a:t>del  </a:t>
            </a:r>
            <a:r>
              <a:rPr sz="4000" spc="-20" dirty="0">
                <a:solidFill>
                  <a:prstClr val="black"/>
                </a:solidFill>
                <a:cs typeface="Calibri"/>
              </a:rPr>
              <a:t>cerebro </a:t>
            </a:r>
            <a:r>
              <a:rPr sz="4000" spc="-5" dirty="0">
                <a:solidFill>
                  <a:prstClr val="black"/>
                </a:solidFill>
                <a:cs typeface="Calibri"/>
              </a:rPr>
              <a:t>de </a:t>
            </a:r>
            <a:r>
              <a:rPr sz="4000" b="1" spc="-15" dirty="0">
                <a:solidFill>
                  <a:srgbClr val="008000"/>
                </a:solidFill>
                <a:cs typeface="Calibri"/>
              </a:rPr>
              <a:t>forma </a:t>
            </a:r>
            <a:r>
              <a:rPr sz="4000" b="1" spc="-20" dirty="0">
                <a:solidFill>
                  <a:srgbClr val="008000"/>
                </a:solidFill>
                <a:cs typeface="Calibri"/>
              </a:rPr>
              <a:t>rápida </a:t>
            </a:r>
            <a:r>
              <a:rPr sz="4000" b="1" spc="-5" dirty="0">
                <a:solidFill>
                  <a:prstClr val="black"/>
                </a:solidFill>
                <a:cs typeface="Calibri"/>
              </a:rPr>
              <a:t>y</a:t>
            </a:r>
            <a:r>
              <a:rPr sz="4000" b="1" spc="30" dirty="0">
                <a:solidFill>
                  <a:prstClr val="black"/>
                </a:solidFill>
                <a:cs typeface="Calibri"/>
              </a:rPr>
              <a:t> </a:t>
            </a:r>
            <a:r>
              <a:rPr sz="4000" b="1" spc="-5" dirty="0">
                <a:solidFill>
                  <a:srgbClr val="0000FF"/>
                </a:solidFill>
                <a:cs typeface="Calibri"/>
              </a:rPr>
              <a:t>sencilla</a:t>
            </a:r>
            <a:r>
              <a:rPr sz="4000" spc="-5" dirty="0">
                <a:solidFill>
                  <a:prstClr val="black"/>
                </a:solidFill>
                <a:cs typeface="Calibri"/>
              </a:rPr>
              <a:t>.</a:t>
            </a:r>
            <a:endParaRPr sz="40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4502F93-B82D-48A8-BD90-B3B467000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773" y="4084177"/>
            <a:ext cx="1527982" cy="163776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2F8E0CD-9D04-4BF8-9D9D-F945B74AD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22" y="2204559"/>
            <a:ext cx="2836442" cy="179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08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448111F-2BDA-4A4F-A61F-60421B407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585" y="687972"/>
            <a:ext cx="7953582" cy="500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63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FC94F3F-0A57-4799-A8D4-BF328E6CE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834" y="410457"/>
            <a:ext cx="7724327" cy="555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07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8E3234-2169-49DD-91A9-E7EE066B5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070" y="687897"/>
            <a:ext cx="9917859" cy="463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16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984076-A70E-4EFB-B0ED-A94BD3695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483" y="1535185"/>
            <a:ext cx="8217033" cy="327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43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10" name="ZMOT ¿Qué es el momento cero">
            <a:hlinkClick r:id="" action="ppaction://media"/>
            <a:extLst>
              <a:ext uri="{FF2B5EF4-FFF2-40B4-BE49-F238E27FC236}">
                <a16:creationId xmlns:a16="http://schemas.microsoft.com/office/drawing/2014/main" id="{C8B85F7C-E25E-4938-AD9C-ABFABDC4A5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63084" y="610630"/>
            <a:ext cx="8665828" cy="487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3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6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31163CF-A063-4A0C-BB5A-918DFD39C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657" y="1409350"/>
            <a:ext cx="7708685" cy="312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62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4891973-1BBA-45A8-A465-EFDC81FAA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1333500"/>
            <a:ext cx="89535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39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AADE99D-016A-45A5-9573-89B447B248AE}"/>
              </a:ext>
            </a:extLst>
          </p:cNvPr>
          <p:cNvSpPr txBox="1"/>
          <p:nvPr/>
        </p:nvSpPr>
        <p:spPr>
          <a:xfrm>
            <a:off x="1332616" y="1360085"/>
            <a:ext cx="1035201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A" sz="7200" b="1" i="0" dirty="0">
                <a:solidFill>
                  <a:srgbClr val="555555"/>
                </a:solidFill>
                <a:effectLst/>
                <a:latin typeface="roboto"/>
              </a:rPr>
              <a:t>¿Cómo usar el ZMOT para atraer nuevos usuarios?</a:t>
            </a:r>
          </a:p>
        </p:txBody>
      </p:sp>
    </p:spTree>
    <p:extLst>
      <p:ext uri="{BB962C8B-B14F-4D97-AF65-F5344CB8AC3E}">
        <p14:creationId xmlns:p14="http://schemas.microsoft.com/office/powerpoint/2010/main" val="86575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ADE1563-B4D0-4F7C-9A23-DE97A4DB2767}"/>
              </a:ext>
            </a:extLst>
          </p:cNvPr>
          <p:cNvSpPr txBox="1"/>
          <p:nvPr/>
        </p:nvSpPr>
        <p:spPr>
          <a:xfrm>
            <a:off x="1201723" y="1334701"/>
            <a:ext cx="3647114" cy="52322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l"/>
            <a:r>
              <a:rPr lang="es-PA" sz="2800" b="0" i="0" dirty="0">
                <a:solidFill>
                  <a:srgbClr val="FFFF00"/>
                </a:solidFill>
                <a:effectLst/>
                <a:latin typeface="roboto"/>
              </a:rPr>
              <a:t>Practica el SEO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A71580F-695A-4764-9B03-B43D32E46B33}"/>
              </a:ext>
            </a:extLst>
          </p:cNvPr>
          <p:cNvSpPr txBox="1"/>
          <p:nvPr/>
        </p:nvSpPr>
        <p:spPr>
          <a:xfrm>
            <a:off x="5354273" y="974166"/>
            <a:ext cx="60946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Entre otras cosas, las prácticas de </a:t>
            </a:r>
            <a:r>
              <a:rPr lang="es-PA" b="0" i="0" u="sng" dirty="0">
                <a:solidFill>
                  <a:srgbClr val="5EC1E4"/>
                </a:solidFill>
                <a:effectLst/>
                <a:latin typeface="roboto slab"/>
                <a:hlinkClick r:id="rId3"/>
              </a:rPr>
              <a:t>SEO</a:t>
            </a:r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 demandan el uso estratégico de </a:t>
            </a:r>
            <a:r>
              <a:rPr lang="es-PA" b="0" i="0" u="sng" dirty="0">
                <a:solidFill>
                  <a:srgbClr val="5EC1E4"/>
                </a:solidFill>
                <a:effectLst/>
                <a:latin typeface="roboto slab"/>
                <a:hlinkClick r:id="rId4"/>
              </a:rPr>
              <a:t>palabras clave</a:t>
            </a:r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, la actualización constante de contenidos y el mejoramiento de los sitios web, permitiendo consumir la información de manera intuitiva y satisfactoria.</a:t>
            </a:r>
            <a:endParaRPr lang="es-PA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5A197CD-27F3-4AC7-BD11-B99939E4AFA9}"/>
              </a:ext>
            </a:extLst>
          </p:cNvPr>
          <p:cNvSpPr txBox="1"/>
          <p:nvPr/>
        </p:nvSpPr>
        <p:spPr>
          <a:xfrm>
            <a:off x="1201724" y="2951946"/>
            <a:ext cx="3647114" cy="954107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l"/>
            <a:r>
              <a:rPr lang="es-PA" sz="2800" b="0" i="0" dirty="0">
                <a:solidFill>
                  <a:srgbClr val="FFFF00"/>
                </a:solidFill>
                <a:effectLst/>
                <a:latin typeface="roboto"/>
              </a:rPr>
              <a:t>Responde preguntas frecuentes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4B1EA9B-48EA-44FC-A486-994753D7D659}"/>
              </a:ext>
            </a:extLst>
          </p:cNvPr>
          <p:cNvSpPr txBox="1"/>
          <p:nvPr/>
        </p:nvSpPr>
        <p:spPr>
          <a:xfrm>
            <a:off x="5354273" y="2846017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Responder estas interrogantes conectará a los usuarios con tu marca de manera orgánica, lo que incrementa las posibilidades de </a:t>
            </a:r>
            <a:r>
              <a:rPr lang="es-PA" b="0" i="0" u="sng" dirty="0">
                <a:solidFill>
                  <a:srgbClr val="5EC1E4"/>
                </a:solidFill>
                <a:effectLst/>
                <a:latin typeface="roboto slab"/>
                <a:hlinkClick r:id="rId5"/>
              </a:rPr>
              <a:t>conversión</a:t>
            </a:r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 y compra.</a:t>
            </a:r>
            <a:endParaRPr lang="es-PA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E9A57B6-43EB-4A9F-B314-E4162D0BA4A2}"/>
              </a:ext>
            </a:extLst>
          </p:cNvPr>
          <p:cNvSpPr txBox="1"/>
          <p:nvPr/>
        </p:nvSpPr>
        <p:spPr>
          <a:xfrm>
            <a:off x="1201723" y="4542804"/>
            <a:ext cx="3647114" cy="52322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l"/>
            <a:r>
              <a:rPr lang="es-PA" sz="2800" b="0" i="0" dirty="0">
                <a:solidFill>
                  <a:srgbClr val="FFFF00"/>
                </a:solidFill>
                <a:effectLst/>
                <a:latin typeface="roboto"/>
              </a:rPr>
              <a:t>Se transparente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4BB1C8C-0B7A-44A3-B6CC-D9A911BC37E5}"/>
              </a:ext>
            </a:extLst>
          </p:cNvPr>
          <p:cNvSpPr txBox="1"/>
          <p:nvPr/>
        </p:nvSpPr>
        <p:spPr>
          <a:xfrm>
            <a:off x="5354273" y="4401707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¿Cómo hacerlo? Es muy sencillo: cautiva al usuario con funcionalidades, diferenciales y aspecto que realmente puedas garantizarle.</a:t>
            </a: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899071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14">
            <a:extLst>
              <a:ext uri="{FF2B5EF4-FFF2-40B4-BE49-F238E27FC236}">
                <a16:creationId xmlns:a16="http://schemas.microsoft.com/office/drawing/2014/main" id="{6FC11E2E-9797-4FEA-90FD-894E32A208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8" name="Freeform 33">
            <a:extLst>
              <a:ext uri="{FF2B5EF4-FFF2-40B4-BE49-F238E27FC236}">
                <a16:creationId xmlns:a16="http://schemas.microsoft.com/office/drawing/2014/main" id="{F8828EFD-56F8-4B00-9A0D-B623CC074A0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02096" y="3608996"/>
            <a:ext cx="4522796" cy="3249004"/>
          </a:xfrm>
          <a:custGeom>
            <a:avLst/>
            <a:gdLst>
              <a:gd name="connsiteX0" fmla="*/ 3018081 w 4522796"/>
              <a:gd name="connsiteY0" fmla="*/ 0 h 3249004"/>
              <a:gd name="connsiteX1" fmla="*/ 0 w 4522796"/>
              <a:gd name="connsiteY1" fmla="*/ 0 h 3249004"/>
              <a:gd name="connsiteX2" fmla="*/ 0 w 4522796"/>
              <a:gd name="connsiteY2" fmla="*/ 3249004 h 3249004"/>
              <a:gd name="connsiteX3" fmla="*/ 4522796 w 4522796"/>
              <a:gd name="connsiteY3" fmla="*/ 3249004 h 32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3249004">
                <a:moveTo>
                  <a:pt x="3018081" y="0"/>
                </a:moveTo>
                <a:lnTo>
                  <a:pt x="0" y="0"/>
                </a:lnTo>
                <a:lnTo>
                  <a:pt x="0" y="3249004"/>
                </a:lnTo>
                <a:lnTo>
                  <a:pt x="4522796" y="32490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A085B63A-2D2F-4B09-9BFB-E2080686CE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3D4697C8-4A0D-4493-B526-7CC15E0EE5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810D5B-2332-4275-85CE-BC4516FB2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9662" y="2493984"/>
            <a:ext cx="4536831" cy="804547"/>
          </a:xfrm>
        </p:spPr>
        <p:txBody>
          <a:bodyPr>
            <a:normAutofit fontScale="90000"/>
          </a:bodyPr>
          <a:lstStyle/>
          <a:p>
            <a:r>
              <a:rPr lang="es-PA" sz="5400" b="1" dirty="0">
                <a:latin typeface="Calibri" panose="020F0502020204030204" pitchFamily="34" charset="0"/>
                <a:cs typeface="Calibri" panose="020F0502020204030204" pitchFamily="34" charset="0"/>
              </a:rPr>
              <a:t>FIN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32AEC4F-6B7C-4DCE-B2C3-7197E6F480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979" y="3429000"/>
            <a:ext cx="2061246" cy="124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00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9205D1B1ED119499C1AFFE1BB4961D0" ma:contentTypeVersion="4" ma:contentTypeDescription="Crear nuevo documento." ma:contentTypeScope="" ma:versionID="3b6d1b4463936f21acc69fde1ebaeb93">
  <xsd:schema xmlns:xsd="http://www.w3.org/2001/XMLSchema" xmlns:xs="http://www.w3.org/2001/XMLSchema" xmlns:p="http://schemas.microsoft.com/office/2006/metadata/properties" xmlns:ns2="e6a9710b-39be-4c0d-a418-a1689ae80e40" targetNamespace="http://schemas.microsoft.com/office/2006/metadata/properties" ma:root="true" ma:fieldsID="7845eac3a68e9060c52941e01ccedec7" ns2:_="">
    <xsd:import namespace="e6a9710b-39be-4c0d-a418-a1689ae80e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a9710b-39be-4c0d-a418-a1689ae80e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77887E7-C016-4C58-AB4C-BF3DD2B2A9ED}"/>
</file>

<file path=customXml/itemProps2.xml><?xml version="1.0" encoding="utf-8"?>
<ds:datastoreItem xmlns:ds="http://schemas.openxmlformats.org/officeDocument/2006/customXml" ds:itemID="{4193C62D-D177-44A7-8BAB-72BB89F2BAD7}"/>
</file>

<file path=customXml/itemProps3.xml><?xml version="1.0" encoding="utf-8"?>
<ds:datastoreItem xmlns:ds="http://schemas.openxmlformats.org/officeDocument/2006/customXml" ds:itemID="{CED313C8-D4DF-49F7-BAF2-23282DB6BDAC}"/>
</file>

<file path=docProps/app.xml><?xml version="1.0" encoding="utf-8"?>
<Properties xmlns="http://schemas.openxmlformats.org/officeDocument/2006/extended-properties" xmlns:vt="http://schemas.openxmlformats.org/officeDocument/2006/docPropsVTypes">
  <TotalTime>2636</TotalTime>
  <Words>403</Words>
  <Application>Microsoft Office PowerPoint</Application>
  <PresentationFormat>Panorámica</PresentationFormat>
  <Paragraphs>39</Paragraphs>
  <Slides>27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roboto</vt:lpstr>
      <vt:lpstr>roboto slab</vt:lpstr>
      <vt:lpstr>Tema de Office</vt:lpstr>
      <vt:lpstr>Mapas Mentales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Cajina</dc:creator>
  <cp:lastModifiedBy>Ricardo Cajina</cp:lastModifiedBy>
  <cp:revision>135</cp:revision>
  <dcterms:created xsi:type="dcterms:W3CDTF">2018-03-24T18:33:37Z</dcterms:created>
  <dcterms:modified xsi:type="dcterms:W3CDTF">2021-06-18T01:08:05Z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0x01010059205D1B1ED119499C1AFFE1BB4961D0</vt:lpwstr>
  </property>
</Properties>
</file>